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4"/>
    <p:sldMasterId id="2147483665" r:id="rId5"/>
  </p:sldMasterIdLst>
  <p:notesMasterIdLst>
    <p:notesMasterId r:id="rId41"/>
  </p:notesMasterIdLst>
  <p:sldIdLst>
    <p:sldId id="256" r:id="rId6"/>
    <p:sldId id="287" r:id="rId7"/>
    <p:sldId id="286" r:id="rId8"/>
    <p:sldId id="285" r:id="rId9"/>
    <p:sldId id="312" r:id="rId10"/>
    <p:sldId id="288" r:id="rId11"/>
    <p:sldId id="345" r:id="rId12"/>
    <p:sldId id="359" r:id="rId13"/>
    <p:sldId id="365" r:id="rId14"/>
    <p:sldId id="363" r:id="rId15"/>
    <p:sldId id="366" r:id="rId16"/>
    <p:sldId id="360" r:id="rId17"/>
    <p:sldId id="390" r:id="rId18"/>
    <p:sldId id="355" r:id="rId19"/>
    <p:sldId id="371" r:id="rId20"/>
    <p:sldId id="370" r:id="rId21"/>
    <p:sldId id="347" r:id="rId22"/>
    <p:sldId id="389" r:id="rId23"/>
    <p:sldId id="399" r:id="rId24"/>
    <p:sldId id="387" r:id="rId25"/>
    <p:sldId id="393" r:id="rId26"/>
    <p:sldId id="394" r:id="rId27"/>
    <p:sldId id="349" r:id="rId28"/>
    <p:sldId id="374" r:id="rId29"/>
    <p:sldId id="368" r:id="rId30"/>
    <p:sldId id="381" r:id="rId31"/>
    <p:sldId id="388" r:id="rId32"/>
    <p:sldId id="351" r:id="rId33"/>
    <p:sldId id="382" r:id="rId34"/>
    <p:sldId id="352" r:id="rId35"/>
    <p:sldId id="380" r:id="rId36"/>
    <p:sldId id="383" r:id="rId37"/>
    <p:sldId id="402" r:id="rId38"/>
    <p:sldId id="367" r:id="rId39"/>
    <p:sldId id="32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285"/>
            <p14:sldId id="312"/>
            <p14:sldId id="288"/>
            <p14:sldId id="345"/>
            <p14:sldId id="359"/>
            <p14:sldId id="365"/>
            <p14:sldId id="363"/>
            <p14:sldId id="366"/>
            <p14:sldId id="360"/>
            <p14:sldId id="390"/>
            <p14:sldId id="355"/>
            <p14:sldId id="371"/>
            <p14:sldId id="370"/>
            <p14:sldId id="347"/>
            <p14:sldId id="389"/>
            <p14:sldId id="399"/>
            <p14:sldId id="387"/>
            <p14:sldId id="393"/>
            <p14:sldId id="394"/>
            <p14:sldId id="349"/>
            <p14:sldId id="374"/>
            <p14:sldId id="368"/>
            <p14:sldId id="381"/>
            <p14:sldId id="388"/>
            <p14:sldId id="351"/>
            <p14:sldId id="382"/>
            <p14:sldId id="352"/>
            <p14:sldId id="380"/>
            <p14:sldId id="383"/>
            <p14:sldId id="402"/>
            <p14:sldId id="367"/>
            <p14:sldId id="320"/>
          </p14:sldIdLst>
        </p14:section>
        <p14:section name="Backup Slides" id="{D2EA30EA-0BC0-4C37-A8F8-2B41D5EE3350}">
          <p14:sldIdLst/>
        </p14:section>
        <p14:section name="Style Guide" id="{F10F3CE5-E087-40FD-B0AE-505C952C1029}">
          <p14:sldIdLst/>
        </p14:section>
        <p14:section name="Color" id="{A858D5E6-64D0-44B6-B164-CF3066AA9C92}">
          <p14:sldIdLst/>
        </p14:section>
        <p14:section name="Layout Tools" id="{99E384DF-C69A-47D7-8514-CCBFF33F9E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E0D0"/>
    <a:srgbClr val="003B6F"/>
    <a:srgbClr val="B7B7B7"/>
    <a:srgbClr val="848484"/>
    <a:srgbClr val="D5D5D5"/>
    <a:srgbClr val="A1A1A1"/>
    <a:srgbClr val="782F40"/>
    <a:srgbClr val="A6D0D6"/>
    <a:srgbClr val="48929B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8D6FD-D8CA-3A1C-9B4C-82CD414E85FD}" v="773" dt="2023-11-12T22:13:12.230"/>
    <p1510:client id="{448F03ED-1CD1-43EF-4B0E-320235EE4A64}" v="254" dt="2023-11-13T19:26:23.021"/>
    <p1510:client id="{BF628347-8483-4646-AF2E-5C965ED8B114}" v="4069" vWet="4071" dt="2023-11-13T21:08:24.838"/>
    <p1510:client id="{C4DA4C3F-5F47-4A07-937E-C6455353B45F}" v="3652" dt="2023-11-13T21:49:52.322"/>
    <p1510:client id="{E0CB2E98-5C53-4805-98B5-66CC7DC88A04}" v="134" dt="2023-11-13T18:51:41.740"/>
    <p1510:client id="{F7214096-E439-4133-980F-60BE86BFCF03}" v="1393" vWet="1395" dt="2023-11-13T21:29:07.992"/>
    <p1510:client id="{F7764B57-98AD-151A-7FCA-1741DDA272B0}" v="1" dt="2023-11-13T18:25:24.974"/>
    <p1510:client id="{FD0FD88E-2172-2A56-F6CC-ABC02450771B}" v="2304" dt="2023-11-13T01:01:08.230"/>
  </p1510:revLst>
</p1510:revInfo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8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200203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66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565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3705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8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4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55314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83118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941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87473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4282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42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367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22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5153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082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60573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60473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2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37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16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89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15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56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678509" y="268645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10663881" y="1255535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60">
          <p15:clr>
            <a:srgbClr val="F26B43"/>
          </p15:clr>
        </p15:guide>
        <p15:guide id="3" pos="336">
          <p15:clr>
            <a:srgbClr val="547EBF"/>
          </p15:clr>
        </p15:guide>
        <p15:guide id="4" pos="6384">
          <p15:clr>
            <a:srgbClr val="547EBF"/>
          </p15:clr>
        </p15:guide>
        <p15:guide id="5" orient="horz" pos="288">
          <p15:clr>
            <a:srgbClr val="547EBF"/>
          </p15:clr>
        </p15:guide>
        <p15:guide id="6" orient="horz" pos="3888">
          <p15:clr>
            <a:srgbClr val="547EBF"/>
          </p15:clr>
        </p15:guide>
        <p15:guide id="8" orient="horz" pos="2520">
          <p15:clr>
            <a:srgbClr val="9FCC3B"/>
          </p15:clr>
        </p15:guide>
        <p15:guide id="9" pos="3840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688021" y="259583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10688021" y="1326901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49" r:id="rId15"/>
    <p:sldLayoutId id="2147483650" r:id="rId16"/>
    <p:sldLayoutId id="2147483654" r:id="rId17"/>
    <p:sldLayoutId id="2147483655" r:id="rId18"/>
    <p:sldLayoutId id="2147483652" r:id="rId19"/>
    <p:sldLayoutId id="2147483662" r:id="rId20"/>
    <p:sldLayoutId id="2147483663" r:id="rId21"/>
    <p:sldLayoutId id="2147483660" r:id="rId22"/>
    <p:sldLayoutId id="2147483664" r:id="rId23"/>
    <p:sldLayoutId id="2147483656" r:id="rId24"/>
    <p:sldLayoutId id="2147483661" r:id="rId25"/>
    <p:sldLayoutId id="2147483658" r:id="rId26"/>
    <p:sldLayoutId id="2147483659" r:id="rId27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873073"/>
            <a:ext cx="9795077" cy="1375114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Arial"/>
              </a:rPr>
              <a:t>Team 520: NASA-MSFC Actively Sealed Cryogenic Coupler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012707"/>
            <a:ext cx="9144000" cy="768096"/>
          </a:xfrm>
        </p:spPr>
        <p:txBody>
          <a:bodyPr>
            <a:normAutofit/>
          </a:bodyPr>
          <a:lstStyle/>
          <a:p>
            <a:r>
              <a:rPr lang="en-US" sz="1600">
                <a:latin typeface="Arial"/>
                <a:ea typeface="Calibri"/>
                <a:cs typeface="Arial"/>
              </a:rPr>
              <a:t>Jason Goldstein, Lauren Roche, Sean Rodney,</a:t>
            </a:r>
          </a:p>
          <a:p>
            <a:r>
              <a:rPr lang="en-US" sz="1600">
                <a:latin typeface="Arial"/>
                <a:ea typeface="Calibri"/>
                <a:cs typeface="Arial"/>
              </a:rPr>
              <a:t> Valerie Rodriguez, Nicolas Sgammato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64014-9B0D-274C-F76F-3333CF12A893}"/>
              </a:ext>
            </a:extLst>
          </p:cNvPr>
          <p:cNvSpPr txBox="1"/>
          <p:nvPr/>
        </p:nvSpPr>
        <p:spPr>
          <a:xfrm>
            <a:off x="841248" y="3429000"/>
            <a:ext cx="82001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Calibri"/>
                <a:cs typeface="Calibri"/>
              </a:rPr>
              <a:t>Virtual Design Review 2</a:t>
            </a:r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Coupler Connection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488047" y="4142075"/>
            <a:ext cx="1422138" cy="880244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F9A345-A850-97B8-F236-DC230B68A9D6}"/>
              </a:ext>
            </a:extLst>
          </p:cNvPr>
          <p:cNvSpPr txBox="1"/>
          <p:nvPr/>
        </p:nvSpPr>
        <p:spPr>
          <a:xfrm>
            <a:off x="2904392" y="1019930"/>
            <a:ext cx="549612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B1F73D2-5450-4E72-E996-AFE24BCD516A}"/>
              </a:ext>
            </a:extLst>
          </p:cNvPr>
          <p:cNvGrpSpPr/>
          <p:nvPr/>
        </p:nvGrpSpPr>
        <p:grpSpPr>
          <a:xfrm>
            <a:off x="605412" y="5376507"/>
            <a:ext cx="1193241" cy="830965"/>
            <a:chOff x="7678565" y="2445049"/>
            <a:chExt cx="1973170" cy="114472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4E11A61-F054-1117-59EA-ABF9EFC540E3}"/>
                </a:ext>
              </a:extLst>
            </p:cNvPr>
            <p:cNvGrpSpPr/>
            <p:nvPr/>
          </p:nvGrpSpPr>
          <p:grpSpPr>
            <a:xfrm>
              <a:off x="7678565" y="2474518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1DE48021-EE9A-5EAD-E060-D9CD5C63E223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5C717DDA-839A-101D-1885-B0FF1D02DE11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FEA5EED3-9711-554A-19DC-2770974D7AFC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AA48A4C7-9900-2BAA-85C1-D9B17577248E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59EC590-C306-43FC-3E73-2698F6CB7ADC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C4D5BA4F-122B-C2CB-C0F2-15AEC2ABDD0B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EEA2BA29-6276-FD5D-E1F0-B208C9FE7764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8A264855-1BFD-1380-C139-429DF0DFC4C5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39DDD64E-DF9D-EC3F-C827-9AA95B783D4B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2BCE3D2C-8B3F-AE2D-6689-A72020F7AFA0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5F6EAAD7-6F2B-55CE-7CB4-80C36A3F2644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C6B65044-4F5A-3783-82AE-A5AED3F12763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C759BB-4374-AA3F-7737-2520F4983E1B}"/>
              </a:ext>
            </a:extLst>
          </p:cNvPr>
          <p:cNvGrpSpPr/>
          <p:nvPr/>
        </p:nvGrpSpPr>
        <p:grpSpPr>
          <a:xfrm>
            <a:off x="637955" y="1327075"/>
            <a:ext cx="1188937" cy="1067178"/>
            <a:chOff x="274808" y="2598086"/>
            <a:chExt cx="1973170" cy="17779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DECB6D2-DE3C-E9B1-0316-8777DD4C8765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71" name="Graphic 70" descr="Splash1 with solid fill">
                <a:extLst>
                  <a:ext uri="{FF2B5EF4-FFF2-40B4-BE49-F238E27FC236}">
                    <a16:creationId xmlns:a16="http://schemas.microsoft.com/office/drawing/2014/main" id="{B5F4E67D-E21E-F873-E66F-0F89E0452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72" name="Graphic 71" descr="Splash1 with solid fill">
                <a:extLst>
                  <a:ext uri="{FF2B5EF4-FFF2-40B4-BE49-F238E27FC236}">
                    <a16:creationId xmlns:a16="http://schemas.microsoft.com/office/drawing/2014/main" id="{AEB39FA4-E9F7-D8C8-8B7A-85899D7F3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3157E3-D86E-B628-3EF0-137E624A29CD}"/>
                </a:ext>
              </a:extLst>
            </p:cNvPr>
            <p:cNvGrpSpPr/>
            <p:nvPr/>
          </p:nvGrpSpPr>
          <p:grpSpPr>
            <a:xfrm>
              <a:off x="274808" y="2598086"/>
              <a:ext cx="1973170" cy="1115260"/>
              <a:chOff x="92692" y="2468336"/>
              <a:chExt cx="2474812" cy="1059131"/>
            </a:xfrm>
          </p:grpSpPr>
          <p:sp>
            <p:nvSpPr>
              <p:cNvPr id="67" name="Cylinder 66">
                <a:extLst>
                  <a:ext uri="{FF2B5EF4-FFF2-40B4-BE49-F238E27FC236}">
                    <a16:creationId xmlns:a16="http://schemas.microsoft.com/office/drawing/2014/main" id="{CF599319-B41C-1B2C-1F25-74F81F8B8F2E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ylinder 67">
                <a:extLst>
                  <a:ext uri="{FF2B5EF4-FFF2-40B4-BE49-F238E27FC236}">
                    <a16:creationId xmlns:a16="http://schemas.microsoft.com/office/drawing/2014/main" id="{7B4CDA5E-4CE8-629D-6588-8013F1A87F1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ylinder 68">
                <a:extLst>
                  <a:ext uri="{FF2B5EF4-FFF2-40B4-BE49-F238E27FC236}">
                    <a16:creationId xmlns:a16="http://schemas.microsoft.com/office/drawing/2014/main" id="{E2702F36-73E2-DCD7-D65D-DB76CF0936C0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ylinder 69">
                <a:extLst>
                  <a:ext uri="{FF2B5EF4-FFF2-40B4-BE49-F238E27FC236}">
                    <a16:creationId xmlns:a16="http://schemas.microsoft.com/office/drawing/2014/main" id="{EDF5B2F4-D825-24AD-1EFE-220C9492A151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AFD1BA9-3822-0C43-5052-038465CFBE75}"/>
              </a:ext>
            </a:extLst>
          </p:cNvPr>
          <p:cNvGrpSpPr/>
          <p:nvPr/>
        </p:nvGrpSpPr>
        <p:grpSpPr>
          <a:xfrm>
            <a:off x="603957" y="2553896"/>
            <a:ext cx="1262656" cy="1194248"/>
            <a:chOff x="2468132" y="2323449"/>
            <a:chExt cx="1973170" cy="171941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AB3E479-DC5D-7248-8B8A-34F06B0E8BE6}"/>
                </a:ext>
              </a:extLst>
            </p:cNvPr>
            <p:cNvGrpSpPr/>
            <p:nvPr/>
          </p:nvGrpSpPr>
          <p:grpSpPr>
            <a:xfrm>
              <a:off x="2468132" y="2927600"/>
              <a:ext cx="1973170" cy="1115260"/>
              <a:chOff x="92692" y="2468336"/>
              <a:chExt cx="2474812" cy="1059131"/>
            </a:xfrm>
          </p:grpSpPr>
          <p:sp>
            <p:nvSpPr>
              <p:cNvPr id="89" name="Cylinder 88">
                <a:extLst>
                  <a:ext uri="{FF2B5EF4-FFF2-40B4-BE49-F238E27FC236}">
                    <a16:creationId xmlns:a16="http://schemas.microsoft.com/office/drawing/2014/main" id="{1BF84D83-EABF-637F-DA36-DF0F09996DA3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Cylinder 89">
                <a:extLst>
                  <a:ext uri="{FF2B5EF4-FFF2-40B4-BE49-F238E27FC236}">
                    <a16:creationId xmlns:a16="http://schemas.microsoft.com/office/drawing/2014/main" id="{B11361ED-23CD-1712-4AAB-3BBAFB890CF2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ylinder 90">
                <a:extLst>
                  <a:ext uri="{FF2B5EF4-FFF2-40B4-BE49-F238E27FC236}">
                    <a16:creationId xmlns:a16="http://schemas.microsoft.com/office/drawing/2014/main" id="{D9816B71-E800-0981-9BD0-44D732F7475A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ylinder 91">
                <a:extLst>
                  <a:ext uri="{FF2B5EF4-FFF2-40B4-BE49-F238E27FC236}">
                    <a16:creationId xmlns:a16="http://schemas.microsoft.com/office/drawing/2014/main" id="{C911D2EF-1CF4-00BB-CEA0-FF4A9573D3B0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Arrow: Bent 85">
              <a:extLst>
                <a:ext uri="{FF2B5EF4-FFF2-40B4-BE49-F238E27FC236}">
                  <a16:creationId xmlns:a16="http://schemas.microsoft.com/office/drawing/2014/main" id="{96358841-4A4E-6C29-C495-D57F6644E108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Arrow: Bent 86">
              <a:extLst>
                <a:ext uri="{FF2B5EF4-FFF2-40B4-BE49-F238E27FC236}">
                  <a16:creationId xmlns:a16="http://schemas.microsoft.com/office/drawing/2014/main" id="{DF9F916B-3A34-CD06-20EB-EFF514CD98FC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Arrow: Bent 87">
              <a:extLst>
                <a:ext uri="{FF2B5EF4-FFF2-40B4-BE49-F238E27FC236}">
                  <a16:creationId xmlns:a16="http://schemas.microsoft.com/office/drawing/2014/main" id="{A6A2BF44-D308-EB1C-7B5E-449591C7A086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562551A-D0F4-36C9-D8C7-2EF4399E9A82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E7245E0F-9DB5-BF38-CE36-D1D4D580AC89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95AD6871-94CA-68A5-943E-B8314223FE53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5E4F693-E152-CE46-79B6-4949878D1D43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C456506-C66C-6104-4376-C719F8FFA8D2}"/>
              </a:ext>
            </a:extLst>
          </p:cNvPr>
          <p:cNvSpPr txBox="1"/>
          <p:nvPr/>
        </p:nvSpPr>
        <p:spPr>
          <a:xfrm>
            <a:off x="4867489" y="1487007"/>
            <a:ext cx="261171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Measured using a Force Transducer Attached to One Half of Coupler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9DFBF4-47AB-FE3E-D09A-F37B9CD9A2B4}"/>
              </a:ext>
            </a:extLst>
          </p:cNvPr>
          <p:cNvSpPr txBox="1"/>
          <p:nvPr/>
        </p:nvSpPr>
        <p:spPr>
          <a:xfrm>
            <a:off x="7021401" y="4145416"/>
            <a:ext cx="275822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Connection/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Disconnection Force: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 250 LBF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344B00-8669-CE01-7C31-3A943CF95150}"/>
              </a:ext>
            </a:extLst>
          </p:cNvPr>
          <p:cNvSpPr txBox="1"/>
          <p:nvPr/>
        </p:nvSpPr>
        <p:spPr>
          <a:xfrm>
            <a:off x="2815155" y="4167171"/>
            <a:ext cx="275822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Derived From Previous NASA Coupler</a:t>
            </a:r>
            <a:endParaRPr lang="en-US" sz="2000">
              <a:solidFill>
                <a:srgbClr val="FFFFFF"/>
              </a:solidFill>
              <a:latin typeface="+mj-lt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9C3970-5A46-F860-8DB6-BED683C4E34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52397A26-509D-3028-5B1A-6AE7C35AF0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cs typeface="Calibri"/>
              </a:rPr>
              <a:t>Structural Integrity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637955" y="1327074"/>
            <a:ext cx="1188937" cy="1067179"/>
            <a:chOff x="274808" y="2598084"/>
            <a:chExt cx="1973170" cy="17779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4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678991" y="3964827"/>
            <a:ext cx="1105473" cy="685335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F21E27-16A2-8316-F2F1-F269586FC9A0}"/>
              </a:ext>
            </a:extLst>
          </p:cNvPr>
          <p:cNvGrpSpPr/>
          <p:nvPr/>
        </p:nvGrpSpPr>
        <p:grpSpPr>
          <a:xfrm>
            <a:off x="530039" y="5147429"/>
            <a:ext cx="1336675" cy="919828"/>
            <a:chOff x="7678565" y="2445049"/>
            <a:chExt cx="1973170" cy="114472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38C76E7-F4E3-1C16-2B61-D341C07615E8}"/>
                </a:ext>
              </a:extLst>
            </p:cNvPr>
            <p:cNvGrpSpPr/>
            <p:nvPr/>
          </p:nvGrpSpPr>
          <p:grpSpPr>
            <a:xfrm>
              <a:off x="7678565" y="2474518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9B1DA5F-9A6D-138B-2A6A-D620178D62B7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7174BE7E-F83F-1B2B-3D9B-B6D8C884C10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3D5D393D-81FD-4CD4-061C-AA474B7B8550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571749DE-69A9-6FA2-65C3-258A92086185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A6375C8-1067-0477-979D-1B4553DE512B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B8E460C6-AD3A-6A69-42EC-84806ECCCDEE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1857A7CA-9E61-04ED-9B43-472D65C73A37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729237F9-21BD-4038-0B09-8CD4DA03DCF1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BDF5BB20-B38D-4752-4179-4109C0F380C4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9F9626C3-9A2C-2ACC-CC67-F05360F2FA8B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A4CFD6FB-8813-A2BE-8A7A-F7E5D1C19FC7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3AC90958-058B-5F29-B3CF-C5290D904459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6C7BDEF-E123-6C51-0537-2F2FC13A7968}"/>
              </a:ext>
            </a:extLst>
          </p:cNvPr>
          <p:cNvGrpSpPr/>
          <p:nvPr/>
        </p:nvGrpSpPr>
        <p:grpSpPr>
          <a:xfrm>
            <a:off x="637955" y="1327075"/>
            <a:ext cx="1188937" cy="1067178"/>
            <a:chOff x="274808" y="2598086"/>
            <a:chExt cx="1973170" cy="17779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013DBB3-C6B5-6AC9-3EB8-63B7725464C6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71" name="Graphic 70" descr="Splash1 with solid fill">
                <a:extLst>
                  <a:ext uri="{FF2B5EF4-FFF2-40B4-BE49-F238E27FC236}">
                    <a16:creationId xmlns:a16="http://schemas.microsoft.com/office/drawing/2014/main" id="{8B145501-9CC5-C5C1-4B5C-020EAD619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72" name="Graphic 71" descr="Splash1 with solid fill">
                <a:extLst>
                  <a:ext uri="{FF2B5EF4-FFF2-40B4-BE49-F238E27FC236}">
                    <a16:creationId xmlns:a16="http://schemas.microsoft.com/office/drawing/2014/main" id="{2F74ABCF-66EF-ED81-D5EA-72EB86FE3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2C55D9B-C998-1DAC-A52A-A4744B62CE8E}"/>
                </a:ext>
              </a:extLst>
            </p:cNvPr>
            <p:cNvGrpSpPr/>
            <p:nvPr/>
          </p:nvGrpSpPr>
          <p:grpSpPr>
            <a:xfrm>
              <a:off x="274808" y="2598086"/>
              <a:ext cx="1973170" cy="1115260"/>
              <a:chOff x="92692" y="2468336"/>
              <a:chExt cx="2474812" cy="1059131"/>
            </a:xfrm>
          </p:grpSpPr>
          <p:sp>
            <p:nvSpPr>
              <p:cNvPr id="67" name="Cylinder 66">
                <a:extLst>
                  <a:ext uri="{FF2B5EF4-FFF2-40B4-BE49-F238E27FC236}">
                    <a16:creationId xmlns:a16="http://schemas.microsoft.com/office/drawing/2014/main" id="{7E1365D8-8E5A-56B9-A83B-E2BD979B19C4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ylinder 67">
                <a:extLst>
                  <a:ext uri="{FF2B5EF4-FFF2-40B4-BE49-F238E27FC236}">
                    <a16:creationId xmlns:a16="http://schemas.microsoft.com/office/drawing/2014/main" id="{082D9161-00A1-9916-5ABF-CB93EB322CEA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ylinder 68">
                <a:extLst>
                  <a:ext uri="{FF2B5EF4-FFF2-40B4-BE49-F238E27FC236}">
                    <a16:creationId xmlns:a16="http://schemas.microsoft.com/office/drawing/2014/main" id="{717F253A-4021-A42A-1824-668EB99417D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ylinder 69">
                <a:extLst>
                  <a:ext uri="{FF2B5EF4-FFF2-40B4-BE49-F238E27FC236}">
                    <a16:creationId xmlns:a16="http://schemas.microsoft.com/office/drawing/2014/main" id="{7E67324D-C40D-830F-8FE9-996A40192A2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ECE3F47-2326-E1D5-568C-74BF63AF8A0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DA55C0-44F4-11F0-5C43-6C42A9EB851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E54E0AB-405D-5371-962F-03C1E2082F86}"/>
              </a:ext>
            </a:extLst>
          </p:cNvPr>
          <p:cNvGrpSpPr/>
          <p:nvPr/>
        </p:nvGrpSpPr>
        <p:grpSpPr>
          <a:xfrm>
            <a:off x="603957" y="2397707"/>
            <a:ext cx="1262656" cy="1194248"/>
            <a:chOff x="2468132" y="2323449"/>
            <a:chExt cx="1973170" cy="171941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03CA71-2F98-C130-53A4-D8B8E8C8E1BF}"/>
                </a:ext>
              </a:extLst>
            </p:cNvPr>
            <p:cNvGrpSpPr/>
            <p:nvPr/>
          </p:nvGrpSpPr>
          <p:grpSpPr>
            <a:xfrm>
              <a:off x="2468132" y="2927601"/>
              <a:ext cx="1973170" cy="1115260"/>
              <a:chOff x="92692" y="2468336"/>
              <a:chExt cx="2474812" cy="1059131"/>
            </a:xfrm>
          </p:grpSpPr>
          <p:sp>
            <p:nvSpPr>
              <p:cNvPr id="81" name="Cylinder 80">
                <a:extLst>
                  <a:ext uri="{FF2B5EF4-FFF2-40B4-BE49-F238E27FC236}">
                    <a16:creationId xmlns:a16="http://schemas.microsoft.com/office/drawing/2014/main" id="{A6337D12-639F-0245-BD76-9C1F692D8805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ylinder 81">
                <a:extLst>
                  <a:ext uri="{FF2B5EF4-FFF2-40B4-BE49-F238E27FC236}">
                    <a16:creationId xmlns:a16="http://schemas.microsoft.com/office/drawing/2014/main" id="{193C718E-3294-B335-2FAF-5891ADDD70C4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ylinder 82">
                <a:extLst>
                  <a:ext uri="{FF2B5EF4-FFF2-40B4-BE49-F238E27FC236}">
                    <a16:creationId xmlns:a16="http://schemas.microsoft.com/office/drawing/2014/main" id="{0BD685D7-A7B0-8195-037F-AD1D35251759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ylinder 83">
                <a:extLst>
                  <a:ext uri="{FF2B5EF4-FFF2-40B4-BE49-F238E27FC236}">
                    <a16:creationId xmlns:a16="http://schemas.microsoft.com/office/drawing/2014/main" id="{C38C9E95-65D6-3F37-75F2-0197FEE22028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Arrow: Bent 77">
              <a:extLst>
                <a:ext uri="{FF2B5EF4-FFF2-40B4-BE49-F238E27FC236}">
                  <a16:creationId xmlns:a16="http://schemas.microsoft.com/office/drawing/2014/main" id="{FDECA79A-F79F-1503-6590-E8AD0855BC73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Arrow: Bent 78">
              <a:extLst>
                <a:ext uri="{FF2B5EF4-FFF2-40B4-BE49-F238E27FC236}">
                  <a16:creationId xmlns:a16="http://schemas.microsoft.com/office/drawing/2014/main" id="{B1C87E05-EFBD-7900-77C7-3886D43E21D2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Arrow: Bent 79">
              <a:extLst>
                <a:ext uri="{FF2B5EF4-FFF2-40B4-BE49-F238E27FC236}">
                  <a16:creationId xmlns:a16="http://schemas.microsoft.com/office/drawing/2014/main" id="{8C0DBD24-1455-3CBC-49F5-1EDEC9E01A01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C7480F4-1D1C-9A75-2896-165361BE257F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B7A86251-5499-1AC6-F949-ECEADFF8F414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0C87AA70-BA61-9F56-3662-14C62128D016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A04E1705-510D-4F86-3B2B-18852240A1F5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13D9E9-7451-DD3E-C622-30D24F96C463}"/>
              </a:ext>
            </a:extLst>
          </p:cNvPr>
          <p:cNvSpPr txBox="1"/>
          <p:nvPr/>
        </p:nvSpPr>
        <p:spPr>
          <a:xfrm>
            <a:off x="4605339" y="1801669"/>
            <a:ext cx="312083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Measured using Tensile Testing on Selected Material</a:t>
            </a:r>
            <a:endParaRPr lang="en-US"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BB9B02E-A490-9045-A24E-41BB78B476DC}"/>
              </a:ext>
            </a:extLst>
          </p:cNvPr>
          <p:cNvSpPr txBox="1"/>
          <p:nvPr/>
        </p:nvSpPr>
        <p:spPr>
          <a:xfrm>
            <a:off x="2771342" y="4136819"/>
            <a:ext cx="283335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Safe Range was Chosen Due to Material Not Yet Being Selected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4D75D5F-BCD7-FF25-DBF0-1649707635DF}"/>
              </a:ext>
            </a:extLst>
          </p:cNvPr>
          <p:cNvSpPr txBox="1"/>
          <p:nvPr/>
        </p:nvSpPr>
        <p:spPr>
          <a:xfrm>
            <a:off x="6858654" y="4291016"/>
            <a:ext cx="312181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Plastic Deformation of Chosen Material: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 ≤ 5%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A8CDE91-9B63-1325-13A4-FD3FF47C131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D439716D-FC25-1FF6-2639-73B643DE8B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Concept Generation Tactics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8BDC0F-947F-E591-3E2C-B426EC46F701}"/>
              </a:ext>
            </a:extLst>
          </p:cNvPr>
          <p:cNvGrpSpPr/>
          <p:nvPr/>
        </p:nvGrpSpPr>
        <p:grpSpPr>
          <a:xfrm>
            <a:off x="3258526" y="1247932"/>
            <a:ext cx="4274813" cy="3699955"/>
            <a:chOff x="3258526" y="1247932"/>
            <a:chExt cx="4274813" cy="369995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874F57-7A64-AA5A-F397-F4C12F8CADE0}"/>
                </a:ext>
              </a:extLst>
            </p:cNvPr>
            <p:cNvSpPr txBox="1"/>
            <p:nvPr/>
          </p:nvSpPr>
          <p:spPr>
            <a:xfrm>
              <a:off x="4350334" y="1247932"/>
              <a:ext cx="2091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Crap Shoot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3047677-8011-E7F3-5F67-74D101519257}"/>
                </a:ext>
              </a:extLst>
            </p:cNvPr>
            <p:cNvGrpSpPr/>
            <p:nvPr/>
          </p:nvGrpSpPr>
          <p:grpSpPr>
            <a:xfrm>
              <a:off x="3258526" y="2622757"/>
              <a:ext cx="4274813" cy="2325130"/>
              <a:chOff x="3194709" y="2567460"/>
              <a:chExt cx="4274813" cy="232513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4054AEC-5E41-5A1B-BAB6-88048CEE8651}"/>
                  </a:ext>
                </a:extLst>
              </p:cNvPr>
              <p:cNvGrpSpPr/>
              <p:nvPr/>
            </p:nvGrpSpPr>
            <p:grpSpPr>
              <a:xfrm>
                <a:off x="3194709" y="2567460"/>
                <a:ext cx="4274813" cy="2325130"/>
                <a:chOff x="3194709" y="2567460"/>
                <a:chExt cx="4274813" cy="2325130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27B966FA-764F-DED3-083F-CCCFF30B489C}"/>
                    </a:ext>
                  </a:extLst>
                </p:cNvPr>
                <p:cNvGrpSpPr/>
                <p:nvPr/>
              </p:nvGrpSpPr>
              <p:grpSpPr>
                <a:xfrm>
                  <a:off x="3194709" y="2567460"/>
                  <a:ext cx="4274813" cy="2325130"/>
                  <a:chOff x="3194709" y="2567460"/>
                  <a:chExt cx="4274813" cy="2325130"/>
                </a:xfrm>
              </p:grpSpPr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23F4DC24-4D51-40DF-E81A-8C6C67407E2D}"/>
                      </a:ext>
                    </a:extLst>
                  </p:cNvPr>
                  <p:cNvSpPr/>
                  <p:nvPr/>
                </p:nvSpPr>
                <p:spPr>
                  <a:xfrm>
                    <a:off x="3194709" y="2567460"/>
                    <a:ext cx="4274813" cy="2325130"/>
                  </a:xfrm>
                  <a:prstGeom prst="round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24A8ABB5-179B-AB47-0223-9D4DFC0CBA30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2996923"/>
                    <a:ext cx="2984786" cy="456337"/>
                    <a:chOff x="3294952" y="2996923"/>
                    <a:chExt cx="2984786" cy="456337"/>
                  </a:xfrm>
                </p:grpSpPr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BC569AC7-39CB-EF76-494C-EB8981E9D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183880F6-C959-19E1-C3DE-A869AA17C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0BA7EF6B-AC07-5B7A-C3E1-579650F2B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1" y="2999436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63119606-C7B3-7123-B4BC-CD91D0256E4B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3578861"/>
                    <a:ext cx="2984786" cy="453824"/>
                    <a:chOff x="3294952" y="2996923"/>
                    <a:chExt cx="2984786" cy="453824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566993DA-1AD0-F124-8237-E9DCA67B1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C03E0439-C743-B6E2-EE39-191B51F567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7646EDF3-D4ED-19D6-DEA5-F0A2CF5F9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1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004C9E83-3CE8-C02A-B0FC-78775A9E3457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4149420"/>
                    <a:ext cx="2984785" cy="465203"/>
                    <a:chOff x="3294952" y="2985544"/>
                    <a:chExt cx="2984785" cy="465203"/>
                  </a:xfrm>
                </p:grpSpPr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0884724E-93E1-D13B-6138-A13BBC4CC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3EB6485-3A87-8B03-613A-1E69996776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DECBC674-2882-6EC6-0A3B-7A5E11461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0" y="2985544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</p:grp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F35D2AB3-39EA-F9EE-3E95-4158923781B3}"/>
                      </a:ext>
                    </a:extLst>
                  </p:cNvPr>
                  <p:cNvSpPr txBox="1"/>
                  <p:nvPr/>
                </p:nvSpPr>
                <p:spPr>
                  <a:xfrm>
                    <a:off x="5592289" y="2624956"/>
                    <a:ext cx="41318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  <a:latin typeface="+mj-lt"/>
                      </a:rPr>
                      <a:t>C</a:t>
                    </a:r>
                  </a:p>
                </p:txBody>
              </p:sp>
              <p:pic>
                <p:nvPicPr>
                  <p:cNvPr id="70" name="Picture 69" descr="A hand holding a light bulb&#10;&#10;Description automatically generated">
                    <a:extLst>
                      <a:ext uri="{FF2B5EF4-FFF2-40B4-BE49-F238E27FC236}">
                        <a16:creationId xmlns:a16="http://schemas.microsoft.com/office/drawing/2014/main" id="{9991DF0B-C727-60A6-4216-45CA73ABAD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447961" y="3269174"/>
                    <a:ext cx="921701" cy="9217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F1585AF-C62D-CC6F-D968-615E991509C9}"/>
                    </a:ext>
                  </a:extLst>
                </p:cNvPr>
                <p:cNvSpPr/>
                <p:nvPr/>
              </p:nvSpPr>
              <p:spPr>
                <a:xfrm>
                  <a:off x="3568731" y="3617286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F15922DC-75EB-647F-EE1D-42CF8C4CC052}"/>
                    </a:ext>
                  </a:extLst>
                </p:cNvPr>
                <p:cNvSpPr/>
                <p:nvPr/>
              </p:nvSpPr>
              <p:spPr>
                <a:xfrm>
                  <a:off x="4591393" y="3039169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F898988-B996-BA53-1F4A-FAB76D798E0A}"/>
                    </a:ext>
                  </a:extLst>
                </p:cNvPr>
                <p:cNvSpPr/>
                <p:nvPr/>
              </p:nvSpPr>
              <p:spPr>
                <a:xfrm>
                  <a:off x="5602927" y="4182364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D8729FE2-FEAF-2E74-F75C-A66D08E5F388}"/>
                    </a:ext>
                  </a:extLst>
                </p:cNvPr>
                <p:cNvCxnSpPr>
                  <a:cxnSpLocks/>
                  <a:stCxn id="71" idx="6"/>
                  <a:endCxn id="72" idx="2"/>
                </p:cNvCxnSpPr>
                <p:nvPr/>
              </p:nvCxnSpPr>
              <p:spPr>
                <a:xfrm flipV="1">
                  <a:off x="3960635" y="3223835"/>
                  <a:ext cx="630758" cy="57811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56AE1B50-F56B-BDE5-DEFE-AC70446AA018}"/>
                    </a:ext>
                  </a:extLst>
                </p:cNvPr>
                <p:cNvCxnSpPr>
                  <a:cxnSpLocks/>
                  <a:stCxn id="72" idx="6"/>
                  <a:endCxn id="73" idx="2"/>
                </p:cNvCxnSpPr>
                <p:nvPr/>
              </p:nvCxnSpPr>
              <p:spPr>
                <a:xfrm>
                  <a:off x="4983297" y="3223835"/>
                  <a:ext cx="619630" cy="11431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C6023E77-9CB3-8637-FFE4-69FEA8AD8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04560" y="4157239"/>
                  <a:ext cx="599440" cy="24204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743AFE9-A54F-2104-FD81-8EEC0EF54C34}"/>
                  </a:ext>
                </a:extLst>
              </p:cNvPr>
              <p:cNvSpPr txBox="1"/>
              <p:nvPr/>
            </p:nvSpPr>
            <p:spPr>
              <a:xfrm>
                <a:off x="3511318" y="2623433"/>
                <a:ext cx="506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+mj-lt"/>
                  </a:rPr>
                  <a:t>A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88C2992-1BE3-8CA6-86FB-CF592441835C}"/>
                  </a:ext>
                </a:extLst>
              </p:cNvPr>
              <p:cNvSpPr txBox="1"/>
              <p:nvPr/>
            </p:nvSpPr>
            <p:spPr>
              <a:xfrm>
                <a:off x="4555381" y="2623433"/>
                <a:ext cx="463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+mj-lt"/>
                  </a:rPr>
                  <a:t>B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503071-B2F1-167A-59BB-7AC33E0A246B}"/>
              </a:ext>
            </a:extLst>
          </p:cNvPr>
          <p:cNvGrpSpPr/>
          <p:nvPr/>
        </p:nvGrpSpPr>
        <p:grpSpPr>
          <a:xfrm>
            <a:off x="97014" y="1243780"/>
            <a:ext cx="2991396" cy="5081439"/>
            <a:chOff x="97014" y="1243780"/>
            <a:chExt cx="2991396" cy="5081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C1254-A044-5A61-F989-7BAA4D989357}"/>
                </a:ext>
              </a:extLst>
            </p:cNvPr>
            <p:cNvSpPr txBox="1"/>
            <p:nvPr/>
          </p:nvSpPr>
          <p:spPr>
            <a:xfrm>
              <a:off x="462532" y="1243780"/>
              <a:ext cx="2253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Biomimicry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B0F27A-28F9-BC50-A7D9-4725CF238578}"/>
                </a:ext>
              </a:extLst>
            </p:cNvPr>
            <p:cNvGrpSpPr/>
            <p:nvPr/>
          </p:nvGrpSpPr>
          <p:grpSpPr>
            <a:xfrm>
              <a:off x="97014" y="1824534"/>
              <a:ext cx="2991396" cy="4500685"/>
              <a:chOff x="134216" y="1658620"/>
              <a:chExt cx="2991396" cy="450068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3A5F30B-3B77-ED91-DEC1-E1FBB5C9211B}"/>
                  </a:ext>
                </a:extLst>
              </p:cNvPr>
              <p:cNvSpPr/>
              <p:nvPr/>
            </p:nvSpPr>
            <p:spPr>
              <a:xfrm>
                <a:off x="134216" y="1658620"/>
                <a:ext cx="2991396" cy="4500685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A8DC623-FCE2-78F7-9BB4-9E3F8BA4D262}"/>
                  </a:ext>
                </a:extLst>
              </p:cNvPr>
              <p:cNvGrpSpPr/>
              <p:nvPr/>
            </p:nvGrpSpPr>
            <p:grpSpPr>
              <a:xfrm>
                <a:off x="220140" y="3855088"/>
                <a:ext cx="2813017" cy="2115455"/>
                <a:chOff x="1335722" y="2453082"/>
                <a:chExt cx="3461233" cy="2400498"/>
              </a:xfrm>
            </p:grpSpPr>
            <p:pic>
              <p:nvPicPr>
                <p:cNvPr id="41" name="Picture 40" descr="A satellite in space with solar panels&#10;&#10;Description automatically generated">
                  <a:extLst>
                    <a:ext uri="{FF2B5EF4-FFF2-40B4-BE49-F238E27FC236}">
                      <a16:creationId xmlns:a16="http://schemas.microsoft.com/office/drawing/2014/main" id="{AEA206EF-42C9-54ED-266B-5230E97F44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35722" y="2547276"/>
                  <a:ext cx="3461233" cy="2306304"/>
                </a:xfrm>
                <a:prstGeom prst="roundRect">
                  <a:avLst/>
                </a:prstGeom>
              </p:spPr>
            </p:pic>
            <p:pic>
              <p:nvPicPr>
                <p:cNvPr id="47" name="Picture 46" descr="A long white pipe with a cap&#10;&#10;Description automatically generated">
                  <a:extLst>
                    <a:ext uri="{FF2B5EF4-FFF2-40B4-BE49-F238E27FC236}">
                      <a16:creationId xmlns:a16="http://schemas.microsoft.com/office/drawing/2014/main" id="{FBE462E4-2482-AD54-1D64-E72660D2F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3056033" y="2453082"/>
                  <a:ext cx="770834" cy="770834"/>
                </a:xfrm>
                <a:prstGeom prst="roundRect">
                  <a:avLst/>
                </a:prstGeom>
              </p:spPr>
            </p:pic>
            <p:pic>
              <p:nvPicPr>
                <p:cNvPr id="64" name="Picture 63" descr="A model of a space ship&#10;&#10;Description automatically generated">
                  <a:extLst>
                    <a:ext uri="{FF2B5EF4-FFF2-40B4-BE49-F238E27FC236}">
                      <a16:creationId xmlns:a16="http://schemas.microsoft.com/office/drawing/2014/main" id="{4157609A-FE0D-E24A-F484-AA65465204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7560" y="2619779"/>
                  <a:ext cx="1062837" cy="557989"/>
                </a:xfrm>
                <a:prstGeom prst="roundRect">
                  <a:avLst/>
                </a:prstGeom>
              </p:spPr>
            </p:pic>
          </p:grpSp>
          <p:pic>
            <p:nvPicPr>
              <p:cNvPr id="39" name="Picture 38" descr="A bird drinking water from a puddle&#10;&#10;Description automatically generated">
                <a:extLst>
                  <a:ext uri="{FF2B5EF4-FFF2-40B4-BE49-F238E27FC236}">
                    <a16:creationId xmlns:a16="http://schemas.microsoft.com/office/drawing/2014/main" id="{B2280C67-8FF2-C3BB-95C4-5F499118F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6012" y="1889697"/>
                <a:ext cx="2767804" cy="1844752"/>
              </a:xfrm>
              <a:prstGeom prst="round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D0C1B8-C47E-A7E7-795B-561C29F3A51A}"/>
              </a:ext>
            </a:extLst>
          </p:cNvPr>
          <p:cNvGrpSpPr/>
          <p:nvPr/>
        </p:nvGrpSpPr>
        <p:grpSpPr>
          <a:xfrm>
            <a:off x="7399372" y="1238858"/>
            <a:ext cx="3297131" cy="5165856"/>
            <a:chOff x="7399372" y="1238858"/>
            <a:chExt cx="3297131" cy="516585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303AF2-517B-8F30-5BF3-71D0D6A4D13E}"/>
                </a:ext>
              </a:extLst>
            </p:cNvPr>
            <p:cNvSpPr txBox="1"/>
            <p:nvPr/>
          </p:nvSpPr>
          <p:spPr>
            <a:xfrm>
              <a:off x="7399372" y="1238858"/>
              <a:ext cx="3297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Morphological Chart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5C235E8-F1EB-6273-5FA6-CA064A8A8523}"/>
                </a:ext>
              </a:extLst>
            </p:cNvPr>
            <p:cNvGrpSpPr/>
            <p:nvPr/>
          </p:nvGrpSpPr>
          <p:grpSpPr>
            <a:xfrm>
              <a:off x="7703455" y="2086282"/>
              <a:ext cx="2709618" cy="4318432"/>
              <a:chOff x="6555783" y="1421969"/>
              <a:chExt cx="2709618" cy="431843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D435AD2-FB03-9020-47C9-2AF9C19E3675}"/>
                  </a:ext>
                </a:extLst>
              </p:cNvPr>
              <p:cNvGrpSpPr/>
              <p:nvPr/>
            </p:nvGrpSpPr>
            <p:grpSpPr>
              <a:xfrm>
                <a:off x="6555783" y="1421969"/>
                <a:ext cx="2709618" cy="4318432"/>
                <a:chOff x="6555783" y="1421969"/>
                <a:chExt cx="2709618" cy="4318432"/>
              </a:xfrm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A228CF97-BA9E-70B6-945A-2662A74422B9}"/>
                    </a:ext>
                  </a:extLst>
                </p:cNvPr>
                <p:cNvSpPr/>
                <p:nvPr/>
              </p:nvSpPr>
              <p:spPr>
                <a:xfrm>
                  <a:off x="6555783" y="1421969"/>
                  <a:ext cx="2709618" cy="4318432"/>
                </a:xfrm>
                <a:prstGeom prst="round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D3430293-0638-2DC0-67E1-AD21DDBC79CC}"/>
                    </a:ext>
                  </a:extLst>
                </p:cNvPr>
                <p:cNvGrpSpPr/>
                <p:nvPr/>
              </p:nvGrpSpPr>
              <p:grpSpPr>
                <a:xfrm>
                  <a:off x="6663991" y="1841304"/>
                  <a:ext cx="1174300" cy="3424962"/>
                  <a:chOff x="6663991" y="1841304"/>
                  <a:chExt cx="1174300" cy="3424962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AC1A66ED-B9D9-05B5-4968-73F4F543E5FF}"/>
                      </a:ext>
                    </a:extLst>
                  </p:cNvPr>
                  <p:cNvSpPr/>
                  <p:nvPr/>
                </p:nvSpPr>
                <p:spPr>
                  <a:xfrm>
                    <a:off x="6663996" y="1841304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1</a:t>
                    </a:r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3D3CBFF0-1858-C09F-8D58-E320B9785FFE}"/>
                      </a:ext>
                    </a:extLst>
                  </p:cNvPr>
                  <p:cNvSpPr/>
                  <p:nvPr/>
                </p:nvSpPr>
                <p:spPr>
                  <a:xfrm>
                    <a:off x="6663995" y="2578019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2</a:t>
                    </a: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938A224D-29DC-79A3-09C7-9BB6F0D0254F}"/>
                      </a:ext>
                    </a:extLst>
                  </p:cNvPr>
                  <p:cNvSpPr/>
                  <p:nvPr/>
                </p:nvSpPr>
                <p:spPr>
                  <a:xfrm>
                    <a:off x="6663993" y="3311121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3</a:t>
                    </a:r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844CCDB2-CFAD-172E-DC60-A1FF29223A53}"/>
                      </a:ext>
                    </a:extLst>
                  </p:cNvPr>
                  <p:cNvSpPr/>
                  <p:nvPr/>
                </p:nvSpPr>
                <p:spPr>
                  <a:xfrm>
                    <a:off x="6663992" y="4044223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4</a:t>
                    </a:r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8C33EF60-15E3-E8FC-B592-F29FFE59022C}"/>
                      </a:ext>
                    </a:extLst>
                  </p:cNvPr>
                  <p:cNvSpPr/>
                  <p:nvPr/>
                </p:nvSpPr>
                <p:spPr>
                  <a:xfrm>
                    <a:off x="6663991" y="4777325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5</a:t>
                    </a:r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987C9830-E98C-922D-8E38-9DCDF2E1C825}"/>
                    </a:ext>
                  </a:extLst>
                </p:cNvPr>
                <p:cNvGrpSpPr/>
                <p:nvPr/>
              </p:nvGrpSpPr>
              <p:grpSpPr>
                <a:xfrm>
                  <a:off x="7964691" y="1841304"/>
                  <a:ext cx="1174300" cy="3424962"/>
                  <a:chOff x="6663991" y="1841304"/>
                  <a:chExt cx="1174300" cy="3424962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D5CB771-0B72-C4D9-3C84-9B4CD526AE0F}"/>
                      </a:ext>
                    </a:extLst>
                  </p:cNvPr>
                  <p:cNvSpPr/>
                  <p:nvPr/>
                </p:nvSpPr>
                <p:spPr>
                  <a:xfrm>
                    <a:off x="6663996" y="1841304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A</a:t>
                    </a: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920BA264-44C4-DFBF-3F52-5F62656C21C1}"/>
                      </a:ext>
                    </a:extLst>
                  </p:cNvPr>
                  <p:cNvSpPr/>
                  <p:nvPr/>
                </p:nvSpPr>
                <p:spPr>
                  <a:xfrm>
                    <a:off x="6663995" y="2578019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B</a:t>
                    </a: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B1CE9605-6EAD-672E-FE05-D4AEB6B9168F}"/>
                      </a:ext>
                    </a:extLst>
                  </p:cNvPr>
                  <p:cNvSpPr/>
                  <p:nvPr/>
                </p:nvSpPr>
                <p:spPr>
                  <a:xfrm>
                    <a:off x="6663993" y="3311121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C</a:t>
                    </a: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EE7BDA1F-CFF1-6724-F657-A4C177D50E59}"/>
                      </a:ext>
                    </a:extLst>
                  </p:cNvPr>
                  <p:cNvSpPr/>
                  <p:nvPr/>
                </p:nvSpPr>
                <p:spPr>
                  <a:xfrm>
                    <a:off x="6663992" y="4044223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D</a:t>
                    </a:r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00EDA0E0-8AF5-6548-15C1-7FFF3087E360}"/>
                      </a:ext>
                    </a:extLst>
                  </p:cNvPr>
                  <p:cNvSpPr/>
                  <p:nvPr/>
                </p:nvSpPr>
                <p:spPr>
                  <a:xfrm>
                    <a:off x="6663991" y="4777325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E</a:t>
                    </a:r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27CA4ED-7F5A-2A7A-33E4-0FF9342E3811}"/>
                  </a:ext>
                </a:extLst>
              </p:cNvPr>
              <p:cNvGrpSpPr/>
              <p:nvPr/>
            </p:nvGrpSpPr>
            <p:grpSpPr>
              <a:xfrm>
                <a:off x="7045398" y="1881841"/>
                <a:ext cx="1711398" cy="3345694"/>
                <a:chOff x="7045398" y="1881841"/>
                <a:chExt cx="1711398" cy="334569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3D08D18D-6E57-11E7-453C-3701DA959572}"/>
                    </a:ext>
                  </a:extLst>
                </p:cNvPr>
                <p:cNvSpPr/>
                <p:nvPr/>
              </p:nvSpPr>
              <p:spPr>
                <a:xfrm>
                  <a:off x="7045398" y="1881841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F946F13-5BFB-65A4-D925-766B03D3EF1C}"/>
                    </a:ext>
                  </a:extLst>
                </p:cNvPr>
                <p:cNvSpPr/>
                <p:nvPr/>
              </p:nvSpPr>
              <p:spPr>
                <a:xfrm>
                  <a:off x="7045398" y="4085012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5B37D45-C800-992B-5E9A-E391E39C99A3}"/>
                    </a:ext>
                  </a:extLst>
                </p:cNvPr>
                <p:cNvSpPr/>
                <p:nvPr/>
              </p:nvSpPr>
              <p:spPr>
                <a:xfrm>
                  <a:off x="7045398" y="3345941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C3C31A5E-ECB8-EE30-BE19-9495FEBD2590}"/>
                    </a:ext>
                  </a:extLst>
                </p:cNvPr>
                <p:cNvSpPr/>
                <p:nvPr/>
              </p:nvSpPr>
              <p:spPr>
                <a:xfrm>
                  <a:off x="8343654" y="2613136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7B0E6BCC-812F-CB64-64D5-3AC85CE92348}"/>
                    </a:ext>
                  </a:extLst>
                </p:cNvPr>
                <p:cNvSpPr/>
                <p:nvPr/>
              </p:nvSpPr>
              <p:spPr>
                <a:xfrm>
                  <a:off x="8345316" y="3345530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AB00C7BB-FAAF-7C88-1425-39C4E4998BA9}"/>
                    </a:ext>
                  </a:extLst>
                </p:cNvPr>
                <p:cNvSpPr/>
                <p:nvPr/>
              </p:nvSpPr>
              <p:spPr>
                <a:xfrm>
                  <a:off x="8343654" y="4816055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38F1F20E-B773-B0A4-BE1C-C2A715788656}"/>
                    </a:ext>
                  </a:extLst>
                </p:cNvPr>
                <p:cNvCxnSpPr>
                  <a:cxnSpLocks/>
                  <a:stCxn id="68" idx="6"/>
                  <a:endCxn id="77" idx="2"/>
                </p:cNvCxnSpPr>
                <p:nvPr/>
              </p:nvCxnSpPr>
              <p:spPr>
                <a:xfrm>
                  <a:off x="7456878" y="2087581"/>
                  <a:ext cx="888438" cy="14636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C4BF6AC0-CA70-AA11-C0E2-404BF9A7E749}"/>
                    </a:ext>
                  </a:extLst>
                </p:cNvPr>
                <p:cNvCxnSpPr>
                  <a:cxnSpLocks/>
                  <a:stCxn id="69" idx="6"/>
                  <a:endCxn id="75" idx="2"/>
                </p:cNvCxnSpPr>
                <p:nvPr/>
              </p:nvCxnSpPr>
              <p:spPr>
                <a:xfrm flipV="1">
                  <a:off x="7456878" y="2818876"/>
                  <a:ext cx="886776" cy="1471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E5377F40-3DDD-5049-40C0-80DA1F37468C}"/>
                    </a:ext>
                  </a:extLst>
                </p:cNvPr>
                <p:cNvCxnSpPr>
                  <a:cxnSpLocks/>
                  <a:stCxn id="74" idx="6"/>
                  <a:endCxn id="78" idx="2"/>
                </p:cNvCxnSpPr>
                <p:nvPr/>
              </p:nvCxnSpPr>
              <p:spPr>
                <a:xfrm>
                  <a:off x="7456878" y="3551681"/>
                  <a:ext cx="886776" cy="147011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62E47E-15E4-CC6F-868E-F8B6D9F7B63A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10" name="Picture 9" descr="Arizona Space Grant Consortium Logos | Arizona Space Grant Consortium">
            <a:extLst>
              <a:ext uri="{FF2B5EF4-FFF2-40B4-BE49-F238E27FC236}">
                <a16:creationId xmlns:a16="http://schemas.microsoft.com/office/drawing/2014/main" id="{1A889FE4-0B92-A936-9936-1FB0B8D2B2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2AC51A-D8D8-063D-D2C3-982B154A1E00}"/>
              </a:ext>
            </a:extLst>
          </p:cNvPr>
          <p:cNvSpPr/>
          <p:nvPr/>
        </p:nvSpPr>
        <p:spPr>
          <a:xfrm>
            <a:off x="706159" y="16223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u="sng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Seals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​</a:t>
            </a:r>
          </a:p>
          <a:p>
            <a:pPr algn="ctr"/>
            <a:endParaRPr lang="en-US" sz="20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EC7A19-BFAD-4E46-ECD5-D8BCDFE2905F}"/>
              </a:ext>
            </a:extLst>
          </p:cNvPr>
          <p:cNvSpPr/>
          <p:nvPr/>
        </p:nvSpPr>
        <p:spPr>
          <a:xfrm>
            <a:off x="5423578" y="1622302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+mn-lt"/>
                <a:cs typeface="+mn-lt"/>
              </a:rPr>
              <a:t>Insulation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 </a:t>
            </a:r>
            <a:endParaRPr lang="en-US" b="1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43DEE1-B9B6-494D-E603-AE39FC53CC93}"/>
              </a:ext>
            </a:extLst>
          </p:cNvPr>
          <p:cNvSpPr/>
          <p:nvPr/>
        </p:nvSpPr>
        <p:spPr>
          <a:xfrm>
            <a:off x="711975" y="3978104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Locks</a:t>
            </a:r>
            <a:endParaRPr lang="en-US" u="sng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029BC-B655-27D5-472C-D06A0A7B1E4E}"/>
              </a:ext>
            </a:extLst>
          </p:cNvPr>
          <p:cNvSpPr/>
          <p:nvPr/>
        </p:nvSpPr>
        <p:spPr>
          <a:xfrm>
            <a:off x="5429394" y="39781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Valves</a:t>
            </a:r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Terminology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BB5B3-4DFB-D3D8-CF41-C76AF33A20D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07D11B-4566-31D9-0617-0F1861411E25}"/>
              </a:ext>
            </a:extLst>
          </p:cNvPr>
          <p:cNvSpPr txBox="1"/>
          <p:nvPr/>
        </p:nvSpPr>
        <p:spPr>
          <a:xfrm>
            <a:off x="706243" y="2577170"/>
            <a:ext cx="44852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aseline="0">
                <a:solidFill>
                  <a:srgbClr val="FFFFFF"/>
                </a:solidFill>
                <a:latin typeface="Arial Black"/>
                <a:ea typeface="Segoe UI"/>
                <a:cs typeface="Segoe UI"/>
              </a:rPr>
              <a:t>Encapsulated O-ring</a:t>
            </a:r>
            <a:endParaRPr lang="en-US" sz="2400">
              <a:solidFill>
                <a:srgbClr val="FFFFFF"/>
              </a:solidFill>
              <a:latin typeface="Arial Black"/>
              <a:ea typeface="Segoe UI"/>
              <a:cs typeface="Segoe UI"/>
            </a:endParaRPr>
          </a:p>
          <a:p>
            <a:pPr algn="ctr" rtl="0"/>
            <a:r>
              <a:rPr lang="en-US" sz="2400" baseline="0">
                <a:solidFill>
                  <a:srgbClr val="FFFFFF"/>
                </a:solidFill>
                <a:latin typeface="Arial Black"/>
                <a:ea typeface="Segoe UI"/>
                <a:cs typeface="Segoe UI"/>
              </a:rPr>
              <a:t>Teflon Seal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74F995-6F56-10BD-4F42-B5876D83EAAE}"/>
              </a:ext>
            </a:extLst>
          </p:cNvPr>
          <p:cNvSpPr txBox="1"/>
          <p:nvPr/>
        </p:nvSpPr>
        <p:spPr>
          <a:xfrm>
            <a:off x="5426925" y="2391315"/>
            <a:ext cx="44852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ea typeface="Segoe UI"/>
                <a:cs typeface="Segoe UI"/>
              </a:rPr>
              <a:t>MLI </a:t>
            </a:r>
            <a:endParaRPr lang="en-US" sz="2400">
              <a:solidFill>
                <a:srgbClr val="FFFFFF"/>
              </a:solidFill>
              <a:latin typeface="Arial Black"/>
              <a:ea typeface="Segoe UI"/>
              <a:cs typeface="Segoe UI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ea typeface="Segoe UI"/>
                <a:cs typeface="Segoe UI"/>
              </a:rPr>
              <a:t>SOFI 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cs typeface="Segoe UI"/>
              </a:rPr>
              <a:t>Double vacuum wall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9BA85-6BE1-E4F1-C74A-103DB2FC16CE}"/>
              </a:ext>
            </a:extLst>
          </p:cNvPr>
          <p:cNvSpPr txBox="1"/>
          <p:nvPr/>
        </p:nvSpPr>
        <p:spPr>
          <a:xfrm>
            <a:off x="5641279" y="5034156"/>
            <a:ext cx="40627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cs typeface="Segoe UI"/>
              </a:rPr>
              <a:t>Double poppet valve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2AF486-31E5-DCFB-BEDD-1FC70A5D3386}"/>
              </a:ext>
            </a:extLst>
          </p:cNvPr>
          <p:cNvSpPr txBox="1"/>
          <p:nvPr/>
        </p:nvSpPr>
        <p:spPr>
          <a:xfrm>
            <a:off x="1577278" y="484830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</a:rPr>
              <a:t>Force held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</a:rPr>
              <a:t>Collet Lock </a:t>
            </a:r>
            <a:endParaRPr lang="en-US"/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311B58B2-7B02-D8D1-F096-A189BE6C4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3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00BB5579-315B-5B1C-F811-7E11E7DD9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" b="25718"/>
          <a:stretch/>
        </p:blipFill>
        <p:spPr bwMode="auto">
          <a:xfrm>
            <a:off x="1547705" y="1788130"/>
            <a:ext cx="7573462" cy="287755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4059079" y="1264910"/>
            <a:ext cx="26860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#33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Multi-Layered Insulation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559AE-6611-ACA5-38C8-0A29E0C0377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6F12868D-C7E1-2CAD-01CD-567874559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84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A396DCB-0CA2-9E5F-1329-240A4F69B958}"/>
              </a:ext>
            </a:extLst>
          </p:cNvPr>
          <p:cNvGrpSpPr/>
          <p:nvPr/>
        </p:nvGrpSpPr>
        <p:grpSpPr>
          <a:xfrm>
            <a:off x="590595" y="1749029"/>
            <a:ext cx="9601200" cy="4823365"/>
            <a:chOff x="590595" y="1749029"/>
            <a:chExt cx="9601200" cy="48233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7439E3-68CD-BE40-7331-9F06FA1AB0C0}"/>
                </a:ext>
              </a:extLst>
            </p:cNvPr>
            <p:cNvSpPr/>
            <p:nvPr/>
          </p:nvSpPr>
          <p:spPr>
            <a:xfrm>
              <a:off x="1557527" y="1749029"/>
              <a:ext cx="7552944" cy="310896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C681A3-FF1B-B777-E92C-E4FEEBA05A8F}"/>
                </a:ext>
              </a:extLst>
            </p:cNvPr>
            <p:cNvSpPr/>
            <p:nvPr/>
          </p:nvSpPr>
          <p:spPr>
            <a:xfrm>
              <a:off x="590595" y="4767230"/>
              <a:ext cx="9601200" cy="180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7D244C-BE1D-B954-0949-48DD3C768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1" b="29016"/>
          <a:stretch/>
        </p:blipFill>
        <p:spPr>
          <a:xfrm>
            <a:off x="1583870" y="1821713"/>
            <a:ext cx="7500257" cy="2765633"/>
          </a:xfrm>
          <a:prstGeom prst="rect">
            <a:avLst/>
          </a:prstGeom>
          <a:ln w="7620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3925180" y="1274830"/>
            <a:ext cx="293203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#98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Spray-On Foam Insulation (SOFI)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F4F25-A818-7997-ABDA-0DB1C9E03EF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04D4D030-80EF-51D0-D094-1E0E8B18A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42734-CAD1-69C3-6192-3FDCBD8A0299}"/>
              </a:ext>
            </a:extLst>
          </p:cNvPr>
          <p:cNvGrpSpPr/>
          <p:nvPr/>
        </p:nvGrpSpPr>
        <p:grpSpPr>
          <a:xfrm>
            <a:off x="590595" y="1749029"/>
            <a:ext cx="9601200" cy="4823365"/>
            <a:chOff x="590595" y="1749029"/>
            <a:chExt cx="9601200" cy="48233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277F8E-BB3C-3D4C-3F36-AFCA8E7ADE7D}"/>
                </a:ext>
              </a:extLst>
            </p:cNvPr>
            <p:cNvSpPr/>
            <p:nvPr/>
          </p:nvSpPr>
          <p:spPr>
            <a:xfrm>
              <a:off x="1557527" y="1749029"/>
              <a:ext cx="7552944" cy="310896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2CDFBF-0FFB-0149-6058-7E7560A0D393}"/>
                </a:ext>
              </a:extLst>
            </p:cNvPr>
            <p:cNvSpPr/>
            <p:nvPr/>
          </p:nvSpPr>
          <p:spPr>
            <a:xfrm>
              <a:off x="590595" y="4767230"/>
              <a:ext cx="9601200" cy="180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diagram of a device&#10;&#10;Description automatically generated">
            <a:extLst>
              <a:ext uri="{FF2B5EF4-FFF2-40B4-BE49-F238E27FC236}">
                <a16:creationId xmlns:a16="http://schemas.microsoft.com/office/drawing/2014/main" id="{6679F19A-C72F-0B6E-2D1D-B2EAD28CC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35" b="32434"/>
          <a:stretch/>
        </p:blipFill>
        <p:spPr>
          <a:xfrm>
            <a:off x="1608799" y="1791970"/>
            <a:ext cx="7450399" cy="2799080"/>
          </a:xfrm>
          <a:prstGeom prst="rect">
            <a:avLst/>
          </a:prstGeom>
          <a:ln w="762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759E71-DBDA-4E9A-E0CB-68CD454CEB71}"/>
              </a:ext>
            </a:extLst>
          </p:cNvPr>
          <p:cNvSpPr/>
          <p:nvPr/>
        </p:nvSpPr>
        <p:spPr>
          <a:xfrm>
            <a:off x="590595" y="4767230"/>
            <a:ext cx="9601200" cy="180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3942079" y="1306133"/>
            <a:ext cx="28982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+mj-lt"/>
                <a:ea typeface="Calibri"/>
                <a:cs typeface="Calibri"/>
              </a:rPr>
              <a:t>Concept #100</a:t>
            </a:r>
            <a:endParaRPr lang="en-US" sz="28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  <a:latin typeface="+mj-lt"/>
              </a:rPr>
              <a:t>Force held double poppet actuator, sealed with Teflon, insulated by a double vacuum wall structure and Multi-Layered Insulation (MLI)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3E52D-84E1-419A-A691-93DD98A82E21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4FE775DD-0564-9463-6542-E7EC6DD89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FE746D-5B6F-DB25-411D-E8E1039FFC7D}"/>
              </a:ext>
            </a:extLst>
          </p:cNvPr>
          <p:cNvSpPr/>
          <p:nvPr/>
        </p:nvSpPr>
        <p:spPr>
          <a:xfrm>
            <a:off x="6096000" y="3999093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#79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53FF305-BD20-12A1-3299-968FA1366393}"/>
              </a:ext>
            </a:extLst>
          </p:cNvPr>
          <p:cNvSpPr/>
          <p:nvPr/>
        </p:nvSpPr>
        <p:spPr>
          <a:xfrm>
            <a:off x="7659623" y="1425793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EF0F1-D32B-4E21-BFD8-868C8EFF273A}"/>
              </a:ext>
            </a:extLst>
          </p:cNvPr>
          <p:cNvSpPr/>
          <p:nvPr/>
        </p:nvSpPr>
        <p:spPr>
          <a:xfrm>
            <a:off x="2505175" y="3994935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39978-951A-03A5-7968-2AA5CD086BB0}"/>
              </a:ext>
            </a:extLst>
          </p:cNvPr>
          <p:cNvSpPr/>
          <p:nvPr/>
        </p:nvSpPr>
        <p:spPr>
          <a:xfrm>
            <a:off x="4244657" y="1417476"/>
            <a:ext cx="2303038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#82</a:t>
            </a:r>
          </a:p>
        </p:txBody>
      </p:sp>
      <p:sp>
        <p:nvSpPr>
          <p:cNvPr id="12" name="!!Concept49">
            <a:extLst>
              <a:ext uri="{FF2B5EF4-FFF2-40B4-BE49-F238E27FC236}">
                <a16:creationId xmlns:a16="http://schemas.microsoft.com/office/drawing/2014/main" id="{586F5D59-1F8B-C536-31B2-FC99F04FEBE3}"/>
              </a:ext>
            </a:extLst>
          </p:cNvPr>
          <p:cNvSpPr/>
          <p:nvPr/>
        </p:nvSpPr>
        <p:spPr>
          <a:xfrm>
            <a:off x="829691" y="1417476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#99</a:t>
            </a:r>
          </a:p>
        </p:txBody>
      </p:sp>
      <p:pic>
        <p:nvPicPr>
          <p:cNvPr id="2" name="Picture 1" descr="Diagram of a vacuum with a blue tube and blue tube&#10;&#10;Description automatically generated with medium confidence">
            <a:extLst>
              <a:ext uri="{FF2B5EF4-FFF2-40B4-BE49-F238E27FC236}">
                <a16:creationId xmlns:a16="http://schemas.microsoft.com/office/drawing/2014/main" id="{946AF406-F107-91A4-3E77-397A136E4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8" b="19006"/>
          <a:stretch/>
        </p:blipFill>
        <p:spPr>
          <a:xfrm>
            <a:off x="947638" y="1959189"/>
            <a:ext cx="2050106" cy="837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Diagram of a mechanical block with a couple of blue and red lines&#10;&#10;Description automatically generated">
            <a:extLst>
              <a:ext uri="{FF2B5EF4-FFF2-40B4-BE49-F238E27FC236}">
                <a16:creationId xmlns:a16="http://schemas.microsoft.com/office/drawing/2014/main" id="{617D0C0F-4B8F-051B-82A0-F85D45E44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" t="10869" r="116" b="22312"/>
          <a:stretch/>
        </p:blipFill>
        <p:spPr>
          <a:xfrm>
            <a:off x="4372048" y="1959189"/>
            <a:ext cx="2048256" cy="836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BB556164-1DDF-866B-437C-55E16E033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88" b="25870"/>
          <a:stretch/>
        </p:blipFill>
        <p:spPr>
          <a:xfrm>
            <a:off x="7778495" y="1959189"/>
            <a:ext cx="2048256" cy="836371"/>
          </a:xfrm>
          <a:prstGeom prst="roundRect">
            <a:avLst/>
          </a:prstGeom>
        </p:spPr>
      </p:pic>
      <p:pic>
        <p:nvPicPr>
          <p:cNvPr id="18" name="Picture 17" descr="A diagram of a vacuum wall&#10;&#10;Description automatically generated">
            <a:extLst>
              <a:ext uri="{FF2B5EF4-FFF2-40B4-BE49-F238E27FC236}">
                <a16:creationId xmlns:a16="http://schemas.microsoft.com/office/drawing/2014/main" id="{C1909D4B-2DB4-0556-EFD6-8C9754641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01" b="17643"/>
          <a:stretch/>
        </p:blipFill>
        <p:spPr>
          <a:xfrm>
            <a:off x="2624047" y="4536648"/>
            <a:ext cx="2048256" cy="836371"/>
          </a:xfrm>
          <a:prstGeom prst="roundRect">
            <a:avLst/>
          </a:prstGeom>
        </p:spPr>
      </p:pic>
      <p:pic>
        <p:nvPicPr>
          <p:cNvPr id="20" name="Picture 19" descr="A diagram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EAA81571-C23C-01A4-1892-6A70959536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47" b="22082"/>
          <a:stretch/>
        </p:blipFill>
        <p:spPr>
          <a:xfrm>
            <a:off x="6214872" y="4536648"/>
            <a:ext cx="2048256" cy="836371"/>
          </a:xfrm>
          <a:prstGeom prst="roundRect">
            <a:avLst/>
          </a:prstGeom>
        </p:spPr>
      </p:pic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62C4A821-9243-DBAB-BA8C-2D30CBBE5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6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!!Concept49">
            <a:extLst>
              <a:ext uri="{FF2B5EF4-FFF2-40B4-BE49-F238E27FC236}">
                <a16:creationId xmlns:a16="http://schemas.microsoft.com/office/drawing/2014/main" id="{885E5C08-729B-D164-4405-6E76B3B233C4}"/>
              </a:ext>
            </a:extLst>
          </p:cNvPr>
          <p:cNvGrpSpPr/>
          <p:nvPr/>
        </p:nvGrpSpPr>
        <p:grpSpPr>
          <a:xfrm>
            <a:off x="303104" y="1141744"/>
            <a:ext cx="10079760" cy="5260258"/>
            <a:chOff x="303104" y="1141744"/>
            <a:chExt cx="10079760" cy="52602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956AB52-033E-3C01-52F4-FF02D4DECB44}"/>
                </a:ext>
              </a:extLst>
            </p:cNvPr>
            <p:cNvSpPr/>
            <p:nvPr/>
          </p:nvSpPr>
          <p:spPr>
            <a:xfrm>
              <a:off x="303104" y="1141744"/>
              <a:ext cx="10079760" cy="526025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A1F91-3083-1FCD-AEF8-B8D295CD96B2}"/>
                </a:ext>
              </a:extLst>
            </p:cNvPr>
            <p:cNvGrpSpPr/>
            <p:nvPr/>
          </p:nvGrpSpPr>
          <p:grpSpPr>
            <a:xfrm>
              <a:off x="1342183" y="5046865"/>
              <a:ext cx="7943439" cy="1018468"/>
              <a:chOff x="656896" y="5045463"/>
              <a:chExt cx="7943439" cy="101846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B8C76-7227-9AA0-751C-C7ECCCD3ED84}"/>
                  </a:ext>
                </a:extLst>
              </p:cNvPr>
              <p:cNvSpPr txBox="1"/>
              <p:nvPr/>
            </p:nvSpPr>
            <p:spPr>
              <a:xfrm>
                <a:off x="2026754" y="5202156"/>
                <a:ext cx="12880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Poppet</a:t>
                </a:r>
              </a:p>
            </p:txBody>
          </p:sp>
          <p:pic>
            <p:nvPicPr>
              <p:cNvPr id="13" name="Graphic 12" descr="Add with solid fill">
                <a:extLst>
                  <a:ext uri="{FF2B5EF4-FFF2-40B4-BE49-F238E27FC236}">
                    <a16:creationId xmlns:a16="http://schemas.microsoft.com/office/drawing/2014/main" id="{9FCBFBB9-14D2-37F7-D3A1-52A1E097C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8354" y="53254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00D07-AA60-24D7-A853-D1F9C4553185}"/>
                  </a:ext>
                </a:extLst>
              </p:cNvPr>
              <p:cNvSpPr txBox="1"/>
              <p:nvPr/>
            </p:nvSpPr>
            <p:spPr>
              <a:xfrm>
                <a:off x="3938615" y="5048268"/>
                <a:ext cx="9997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Force held lock</a:t>
                </a:r>
              </a:p>
            </p:txBody>
          </p:sp>
          <p:pic>
            <p:nvPicPr>
              <p:cNvPr id="19" name="Graphic 18" descr="Add with solid fill">
                <a:extLst>
                  <a:ext uri="{FF2B5EF4-FFF2-40B4-BE49-F238E27FC236}">
                    <a16:creationId xmlns:a16="http://schemas.microsoft.com/office/drawing/2014/main" id="{4DB44F9E-B8B8-F71A-60EE-5D5AC1D83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21392" y="53254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A75027-ABE8-4FE5-0868-8B2258A9BB59}"/>
                  </a:ext>
                </a:extLst>
              </p:cNvPr>
              <p:cNvSpPr txBox="1"/>
              <p:nvPr/>
            </p:nvSpPr>
            <p:spPr>
              <a:xfrm>
                <a:off x="7311796" y="5045463"/>
                <a:ext cx="12885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vacuum &amp; SOFI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729B2B-104C-6647-584C-0DC02F490777}"/>
                  </a:ext>
                </a:extLst>
              </p:cNvPr>
              <p:cNvSpPr txBox="1"/>
              <p:nvPr/>
            </p:nvSpPr>
            <p:spPr>
              <a:xfrm>
                <a:off x="5561653" y="5212559"/>
                <a:ext cx="112682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Teflon Seals</a:t>
                </a:r>
              </a:p>
            </p:txBody>
          </p:sp>
          <p:pic>
            <p:nvPicPr>
              <p:cNvPr id="22" name="Graphic 21" descr="Add with solid fill">
                <a:extLst>
                  <a:ext uri="{FF2B5EF4-FFF2-40B4-BE49-F238E27FC236}">
                    <a16:creationId xmlns:a16="http://schemas.microsoft.com/office/drawing/2014/main" id="{021BC642-02EE-BA05-0077-FDB708236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771535" y="533790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12B5A-D09C-40A0-E04F-141D68974792}"/>
                  </a:ext>
                </a:extLst>
              </p:cNvPr>
              <p:cNvSpPr txBox="1"/>
              <p:nvPr/>
            </p:nvSpPr>
            <p:spPr>
              <a:xfrm>
                <a:off x="656896" y="5243336"/>
                <a:ext cx="1286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+mj-lt"/>
                  </a:rPr>
                  <a:t>#99</a:t>
                </a:r>
              </a:p>
            </p:txBody>
          </p:sp>
        </p:grpSp>
      </p:grpSp>
      <p:pic>
        <p:nvPicPr>
          <p:cNvPr id="38" name="Picture 37" descr="Diagram of a vacuum with a blue tube and blue tube&#10;&#10;Description automatically generated with medium confidence">
            <a:extLst>
              <a:ext uri="{FF2B5EF4-FFF2-40B4-BE49-F238E27FC236}">
                <a16:creationId xmlns:a16="http://schemas.microsoft.com/office/drawing/2014/main" id="{25C3DFEE-4C11-09A2-D292-2E04746A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58" b="19006"/>
          <a:stretch/>
        </p:blipFill>
        <p:spPr>
          <a:xfrm>
            <a:off x="1032211" y="1325900"/>
            <a:ext cx="8536508" cy="348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7A78C3C2-2DC0-A7CA-DC82-4BF49054A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!!Concept49">
            <a:extLst>
              <a:ext uri="{FF2B5EF4-FFF2-40B4-BE49-F238E27FC236}">
                <a16:creationId xmlns:a16="http://schemas.microsoft.com/office/drawing/2014/main" id="{904FFA6B-5C85-EA21-F126-778A7802B893}"/>
              </a:ext>
            </a:extLst>
          </p:cNvPr>
          <p:cNvGrpSpPr/>
          <p:nvPr/>
        </p:nvGrpSpPr>
        <p:grpSpPr>
          <a:xfrm>
            <a:off x="303104" y="1141744"/>
            <a:ext cx="10079760" cy="5260258"/>
            <a:chOff x="303104" y="1141744"/>
            <a:chExt cx="10079760" cy="52602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956AB52-033E-3C01-52F4-FF02D4DECB44}"/>
                </a:ext>
              </a:extLst>
            </p:cNvPr>
            <p:cNvSpPr/>
            <p:nvPr/>
          </p:nvSpPr>
          <p:spPr>
            <a:xfrm>
              <a:off x="303104" y="1141744"/>
              <a:ext cx="10079760" cy="526025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A1F91-3083-1FCD-AEF8-B8D295CD96B2}"/>
                </a:ext>
              </a:extLst>
            </p:cNvPr>
            <p:cNvGrpSpPr/>
            <p:nvPr/>
          </p:nvGrpSpPr>
          <p:grpSpPr>
            <a:xfrm>
              <a:off x="850846" y="5103480"/>
              <a:ext cx="9090659" cy="1015663"/>
              <a:chOff x="111165" y="5034614"/>
              <a:chExt cx="9090659" cy="101566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B8C76-7227-9AA0-751C-C7ECCCD3ED84}"/>
                  </a:ext>
                </a:extLst>
              </p:cNvPr>
              <p:cNvSpPr txBox="1"/>
              <p:nvPr/>
            </p:nvSpPr>
            <p:spPr>
              <a:xfrm>
                <a:off x="1481023" y="5178101"/>
                <a:ext cx="12880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Poppet</a:t>
                </a:r>
              </a:p>
            </p:txBody>
          </p:sp>
          <p:pic>
            <p:nvPicPr>
              <p:cNvPr id="13" name="Graphic 12" descr="Add with solid fill">
                <a:extLst>
                  <a:ext uri="{FF2B5EF4-FFF2-40B4-BE49-F238E27FC236}">
                    <a16:creationId xmlns:a16="http://schemas.microsoft.com/office/drawing/2014/main" id="{9FCBFBB9-14D2-37F7-D3A1-52A1E097C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52623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00D07-AA60-24D7-A853-D1F9C4553185}"/>
                  </a:ext>
                </a:extLst>
              </p:cNvPr>
              <p:cNvSpPr txBox="1"/>
              <p:nvPr/>
            </p:nvSpPr>
            <p:spPr>
              <a:xfrm>
                <a:off x="3392371" y="5176056"/>
                <a:ext cx="11380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Collet lock</a:t>
                </a:r>
              </a:p>
            </p:txBody>
          </p:sp>
          <p:pic>
            <p:nvPicPr>
              <p:cNvPr id="19" name="Graphic 18" descr="Add with solid fill">
                <a:extLst>
                  <a:ext uri="{FF2B5EF4-FFF2-40B4-BE49-F238E27FC236}">
                    <a16:creationId xmlns:a16="http://schemas.microsoft.com/office/drawing/2014/main" id="{4DB44F9E-B8B8-F71A-60EE-5D5AC1D83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08680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A75027-ABE8-4FE5-0868-8B2258A9BB59}"/>
                  </a:ext>
                </a:extLst>
              </p:cNvPr>
              <p:cNvSpPr txBox="1"/>
              <p:nvPr/>
            </p:nvSpPr>
            <p:spPr>
              <a:xfrm>
                <a:off x="7913285" y="5034614"/>
                <a:ext cx="12885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vacuum &amp; MLI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729B2B-104C-6647-584C-0DC02F490777}"/>
                  </a:ext>
                </a:extLst>
              </p:cNvPr>
              <p:cNvSpPr txBox="1"/>
              <p:nvPr/>
            </p:nvSpPr>
            <p:spPr>
              <a:xfrm>
                <a:off x="5144155" y="5176056"/>
                <a:ext cx="21553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Encapsulated Seals</a:t>
                </a:r>
              </a:p>
            </p:txBody>
          </p:sp>
          <p:pic>
            <p:nvPicPr>
              <p:cNvPr id="22" name="Graphic 21" descr="Add with solid fill">
                <a:extLst>
                  <a:ext uri="{FF2B5EF4-FFF2-40B4-BE49-F238E27FC236}">
                    <a16:creationId xmlns:a16="http://schemas.microsoft.com/office/drawing/2014/main" id="{021BC642-02EE-BA05-0077-FDB708236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77810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12B5A-D09C-40A0-E04F-141D68974792}"/>
                  </a:ext>
                </a:extLst>
              </p:cNvPr>
              <p:cNvSpPr txBox="1"/>
              <p:nvPr/>
            </p:nvSpPr>
            <p:spPr>
              <a:xfrm>
                <a:off x="111165" y="5219281"/>
                <a:ext cx="1286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+mj-lt"/>
                  </a:rPr>
                  <a:t>#82</a:t>
                </a:r>
              </a:p>
            </p:txBody>
          </p:sp>
        </p:grpSp>
      </p:grpSp>
      <p:pic>
        <p:nvPicPr>
          <p:cNvPr id="6" name="Picture 5" descr="Diagram of a mechanical block with a couple of blue and red lines&#10;&#10;Description automatically generated">
            <a:extLst>
              <a:ext uri="{FF2B5EF4-FFF2-40B4-BE49-F238E27FC236}">
                <a16:creationId xmlns:a16="http://schemas.microsoft.com/office/drawing/2014/main" id="{E0F82945-2510-07E2-C1E1-9DEF88DA0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6" t="10869" r="922" b="22312"/>
          <a:stretch/>
        </p:blipFill>
        <p:spPr>
          <a:xfrm>
            <a:off x="1072690" y="1314651"/>
            <a:ext cx="8465549" cy="348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B6E5EEC7-EDEE-81FA-FA55-F5CFABB126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9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D4C819D-8381-D22C-DE8D-13B5D3956231}"/>
              </a:ext>
            </a:extLst>
          </p:cNvPr>
          <p:cNvSpPr/>
          <p:nvPr/>
        </p:nvSpPr>
        <p:spPr>
          <a:xfrm>
            <a:off x="8543224" y="1768675"/>
            <a:ext cx="2039482" cy="3453058"/>
          </a:xfrm>
          <a:prstGeom prst="roundRect">
            <a:avLst/>
          </a:prstGeom>
          <a:solidFill>
            <a:srgbClr val="4892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829270-F636-39EE-45B9-41EF99882D7D}"/>
              </a:ext>
            </a:extLst>
          </p:cNvPr>
          <p:cNvSpPr/>
          <p:nvPr/>
        </p:nvSpPr>
        <p:spPr>
          <a:xfrm>
            <a:off x="6455771" y="1768675"/>
            <a:ext cx="2039482" cy="3453058"/>
          </a:xfrm>
          <a:prstGeom prst="roundRect">
            <a:avLst/>
          </a:prstGeom>
          <a:solidFill>
            <a:srgbClr val="682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0142923-8122-A352-7C14-2DDFDAF6900D}"/>
              </a:ext>
            </a:extLst>
          </p:cNvPr>
          <p:cNvSpPr/>
          <p:nvPr/>
        </p:nvSpPr>
        <p:spPr>
          <a:xfrm>
            <a:off x="4368318" y="1778115"/>
            <a:ext cx="2039482" cy="3453058"/>
          </a:xfrm>
          <a:prstGeom prst="roundRect">
            <a:avLst/>
          </a:prstGeom>
          <a:solidFill>
            <a:srgbClr val="F0D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FAF9A1-A52D-599F-73EC-F4C8AD1D01C9}"/>
              </a:ext>
            </a:extLst>
          </p:cNvPr>
          <p:cNvSpPr/>
          <p:nvPr/>
        </p:nvSpPr>
        <p:spPr>
          <a:xfrm>
            <a:off x="2287545" y="1778115"/>
            <a:ext cx="2039482" cy="3453058"/>
          </a:xfrm>
          <a:prstGeom prst="roundRect">
            <a:avLst/>
          </a:prstGeom>
          <a:solidFill>
            <a:srgbClr val="BF57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72F3F"/>
                </a:solidFill>
                <a:latin typeface="Calibri"/>
                <a:ea typeface="Calibri"/>
                <a:cs typeface="Calibri"/>
              </a:rPr>
              <a:t>Team 520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D7C46-5DFC-2FDC-7A2C-68368357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8" b="30800"/>
          <a:stretch/>
        </p:blipFill>
        <p:spPr>
          <a:xfrm>
            <a:off x="8732838" y="2077093"/>
            <a:ext cx="1673225" cy="1612900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15279-3088-A350-38B1-2C4D61941F6C}"/>
              </a:ext>
            </a:extLst>
          </p:cNvPr>
          <p:cNvSpPr txBox="1"/>
          <p:nvPr/>
        </p:nvSpPr>
        <p:spPr>
          <a:xfrm>
            <a:off x="8517095" y="3908907"/>
            <a:ext cx="21058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Nicolas Sgammato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Design Engineer</a:t>
            </a:r>
          </a:p>
        </p:txBody>
      </p:sp>
      <p:pic>
        <p:nvPicPr>
          <p:cNvPr id="24" name="Picture 23" descr="Arizona Space Grant Consortium Logos | Arizona Space Grant Consortium">
            <a:extLst>
              <a:ext uri="{FF2B5EF4-FFF2-40B4-BE49-F238E27FC236}">
                <a16:creationId xmlns:a16="http://schemas.microsoft.com/office/drawing/2014/main" id="{DCE74BD2-80A5-FFA4-BA6D-B83776B01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AABE42E-724F-D4B2-820F-AB4D11D36507}"/>
              </a:ext>
            </a:extLst>
          </p:cNvPr>
          <p:cNvSpPr/>
          <p:nvPr/>
        </p:nvSpPr>
        <p:spPr>
          <a:xfrm>
            <a:off x="204012" y="1768675"/>
            <a:ext cx="2039482" cy="3453058"/>
          </a:xfrm>
          <a:prstGeom prst="roundRect">
            <a:avLst/>
          </a:prstGeom>
          <a:solidFill>
            <a:srgbClr val="77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23F51894-5890-484A-4BF5-84F9C7838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2" t="27158" r="25252" b="35579"/>
          <a:stretch/>
        </p:blipFill>
        <p:spPr>
          <a:xfrm>
            <a:off x="387350" y="2077093"/>
            <a:ext cx="1673225" cy="1612900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F11080-27CE-3093-DCDA-788F0DBDCCC2}"/>
              </a:ext>
            </a:extLst>
          </p:cNvPr>
          <p:cNvSpPr txBox="1"/>
          <p:nvPr/>
        </p:nvSpPr>
        <p:spPr>
          <a:xfrm>
            <a:off x="294386" y="3897482"/>
            <a:ext cx="18225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Jason Goldstein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Materials Engineer</a:t>
            </a:r>
          </a:p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DFA01-D591-E41E-8D96-9B4F6B7622CA}"/>
              </a:ext>
            </a:extLst>
          </p:cNvPr>
          <p:cNvSpPr txBox="1"/>
          <p:nvPr/>
        </p:nvSpPr>
        <p:spPr>
          <a:xfrm>
            <a:off x="2434404" y="3902400"/>
            <a:ext cx="17650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Lauren Roche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Cryogenics Engineer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88F57-20E4-712B-6B34-CA71284A19AB}"/>
              </a:ext>
            </a:extLst>
          </p:cNvPr>
          <p:cNvSpPr txBox="1"/>
          <p:nvPr/>
        </p:nvSpPr>
        <p:spPr>
          <a:xfrm>
            <a:off x="4585556" y="3908217"/>
            <a:ext cx="16218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Sean Rodney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Test Engineer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B59A9-56F8-9BFA-4EBC-B0222ADE82C5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8669DD7D-19DC-5B02-65DF-23497E52DD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9" t="16247" r="6828" b="15259"/>
          <a:stretch/>
        </p:blipFill>
        <p:spPr>
          <a:xfrm>
            <a:off x="4559300" y="2077093"/>
            <a:ext cx="1652588" cy="1612900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407744-661A-B243-357F-5A3EDE5597A5}"/>
              </a:ext>
            </a:extLst>
          </p:cNvPr>
          <p:cNvSpPr txBox="1"/>
          <p:nvPr/>
        </p:nvSpPr>
        <p:spPr>
          <a:xfrm>
            <a:off x="6506696" y="3907347"/>
            <a:ext cx="19837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Valerie Rodriguez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Thermal-Fluids Engineer</a:t>
            </a:r>
          </a:p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8DB1CEB-AE45-C772-876D-9F8EC5C6C2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24" r="361" b="13008"/>
          <a:stretch/>
        </p:blipFill>
        <p:spPr>
          <a:xfrm>
            <a:off x="2510892" y="2077093"/>
            <a:ext cx="1603914" cy="1611179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E8EC60-43EB-595F-6134-1E6C11A26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294" y="-1745"/>
            <a:ext cx="1314450" cy="1434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89EF8E-B063-DA79-5635-D9C3DAD795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38" r="8849" b="18860"/>
          <a:stretch/>
        </p:blipFill>
        <p:spPr>
          <a:xfrm>
            <a:off x="6634387" y="2077092"/>
            <a:ext cx="1715120" cy="1611179"/>
          </a:xfrm>
          <a:prstGeom prst="round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26258D-DFCC-3AEA-0B12-9DC36AE5F26E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C4BB559-203C-14B9-C960-79D60A82D6A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665EC4A-5C62-8AF0-ECC3-6BEC91F79268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53C53D16-83C4-046C-2BA6-D214BADFA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8" r="1500" b="25870"/>
          <a:stretch/>
        </p:blipFill>
        <p:spPr>
          <a:xfrm>
            <a:off x="1109441" y="1315890"/>
            <a:ext cx="8408478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8315F7-6070-9D91-1900-460E7BC7BE42}"/>
              </a:ext>
            </a:extLst>
          </p:cNvPr>
          <p:cNvGrpSpPr/>
          <p:nvPr/>
        </p:nvGrpSpPr>
        <p:grpSpPr>
          <a:xfrm>
            <a:off x="957127" y="4963704"/>
            <a:ext cx="8753746" cy="1015663"/>
            <a:chOff x="550660" y="4944589"/>
            <a:chExt cx="8753746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1728315" y="5100000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88677" y="5225343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3618213" y="5098478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67997" y="5223821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8015867" y="4944589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SOFI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302349" y="5098478"/>
              <a:ext cx="2102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Encapsulated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81515" y="5223821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550660" y="5130778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#81</a:t>
              </a:r>
            </a:p>
          </p:txBody>
        </p:sp>
      </p:grp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34945252-D5B9-E227-536C-52F4A8528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59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 descr="A diagram of a vacuum wall&#10;&#10;Description automatically generated">
            <a:extLst>
              <a:ext uri="{FF2B5EF4-FFF2-40B4-BE49-F238E27FC236}">
                <a16:creationId xmlns:a16="http://schemas.microsoft.com/office/drawing/2014/main" id="{39CE526C-6AC5-FE0A-05BA-E0B9125FD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1" r="2642" b="17643"/>
          <a:stretch/>
        </p:blipFill>
        <p:spPr>
          <a:xfrm>
            <a:off x="1125698" y="1325982"/>
            <a:ext cx="8310941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F7821-862B-3AB9-57D1-D577E2526474}"/>
              </a:ext>
            </a:extLst>
          </p:cNvPr>
          <p:cNvGrpSpPr/>
          <p:nvPr/>
        </p:nvGrpSpPr>
        <p:grpSpPr>
          <a:xfrm>
            <a:off x="1426040" y="4955387"/>
            <a:ext cx="7940271" cy="1015663"/>
            <a:chOff x="957127" y="4963703"/>
            <a:chExt cx="7940271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2134782" y="5119115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5144" y="5244458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4024680" y="5117593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4464" y="5242936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7608859" y="4963703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MLI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708816" y="5117593"/>
              <a:ext cx="1288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Teflon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4507" y="5242935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957127" y="5149893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#80</a:t>
              </a:r>
            </a:p>
          </p:txBody>
        </p:sp>
      </p:grp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093B392-11CC-F811-0947-2E370389A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 descr="A diagram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D4F3A488-2977-049F-51C7-5E093001D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7" b="22082"/>
          <a:stretch/>
        </p:blipFill>
        <p:spPr>
          <a:xfrm>
            <a:off x="1012915" y="1320109"/>
            <a:ext cx="8536506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F7821-862B-3AB9-57D1-D577E2526474}"/>
              </a:ext>
            </a:extLst>
          </p:cNvPr>
          <p:cNvGrpSpPr/>
          <p:nvPr/>
        </p:nvGrpSpPr>
        <p:grpSpPr>
          <a:xfrm>
            <a:off x="1426040" y="4955387"/>
            <a:ext cx="7940271" cy="1015663"/>
            <a:chOff x="957127" y="4963703"/>
            <a:chExt cx="7940271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2134782" y="5119115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5144" y="5244458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4024680" y="5117593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4464" y="5242936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7608859" y="4963703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SOFI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708816" y="5117593"/>
              <a:ext cx="1288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Teflon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4507" y="5242935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957127" y="5149893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#79</a:t>
              </a:r>
            </a:p>
          </p:txBody>
        </p:sp>
      </p:grp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8BC446A7-9C10-2C0E-8783-A85442F06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6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Concept Selection</a:t>
            </a:r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D221E77-66DA-4EDD-E443-57B40FB90FC0}"/>
              </a:ext>
            </a:extLst>
          </p:cNvPr>
          <p:cNvSpPr/>
          <p:nvPr/>
        </p:nvSpPr>
        <p:spPr>
          <a:xfrm>
            <a:off x="-650529" y="704526"/>
            <a:ext cx="11321966" cy="5437106"/>
          </a:xfrm>
          <a:prstGeom prst="rightArrow">
            <a:avLst/>
          </a:prstGeom>
          <a:solidFill>
            <a:schemeClr val="tx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27614-FB4B-008D-6435-A8399CBCE47A}"/>
              </a:ext>
            </a:extLst>
          </p:cNvPr>
          <p:cNvSpPr/>
          <p:nvPr/>
        </p:nvSpPr>
        <p:spPr>
          <a:xfrm>
            <a:off x="133776" y="2677660"/>
            <a:ext cx="1871780" cy="1490838"/>
          </a:xfrm>
          <a:custGeom>
            <a:avLst/>
            <a:gdLst>
              <a:gd name="connsiteX0" fmla="*/ 0 w 1946376"/>
              <a:gd name="connsiteY0" fmla="*/ 237525 h 1425123"/>
              <a:gd name="connsiteX1" fmla="*/ 237525 w 1946376"/>
              <a:gd name="connsiteY1" fmla="*/ 0 h 1425123"/>
              <a:gd name="connsiteX2" fmla="*/ 1708851 w 1946376"/>
              <a:gd name="connsiteY2" fmla="*/ 0 h 1425123"/>
              <a:gd name="connsiteX3" fmla="*/ 1946376 w 1946376"/>
              <a:gd name="connsiteY3" fmla="*/ 237525 h 1425123"/>
              <a:gd name="connsiteX4" fmla="*/ 1946376 w 1946376"/>
              <a:gd name="connsiteY4" fmla="*/ 1187598 h 1425123"/>
              <a:gd name="connsiteX5" fmla="*/ 1708851 w 1946376"/>
              <a:gd name="connsiteY5" fmla="*/ 1425123 h 1425123"/>
              <a:gd name="connsiteX6" fmla="*/ 237525 w 1946376"/>
              <a:gd name="connsiteY6" fmla="*/ 1425123 h 1425123"/>
              <a:gd name="connsiteX7" fmla="*/ 0 w 1946376"/>
              <a:gd name="connsiteY7" fmla="*/ 1187598 h 1425123"/>
              <a:gd name="connsiteX8" fmla="*/ 0 w 1946376"/>
              <a:gd name="connsiteY8" fmla="*/ 237525 h 142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76" h="1425123">
                <a:moveTo>
                  <a:pt x="0" y="237525"/>
                </a:moveTo>
                <a:cubicBezTo>
                  <a:pt x="0" y="106344"/>
                  <a:pt x="106344" y="0"/>
                  <a:pt x="237525" y="0"/>
                </a:cubicBezTo>
                <a:lnTo>
                  <a:pt x="1708851" y="0"/>
                </a:lnTo>
                <a:cubicBezTo>
                  <a:pt x="1840032" y="0"/>
                  <a:pt x="1946376" y="106344"/>
                  <a:pt x="1946376" y="237525"/>
                </a:cubicBezTo>
                <a:lnTo>
                  <a:pt x="1946376" y="1187598"/>
                </a:lnTo>
                <a:cubicBezTo>
                  <a:pt x="1946376" y="1318779"/>
                  <a:pt x="1840032" y="1425123"/>
                  <a:pt x="1708851" y="1425123"/>
                </a:cubicBezTo>
                <a:lnTo>
                  <a:pt x="237525" y="1425123"/>
                </a:lnTo>
                <a:cubicBezTo>
                  <a:pt x="106344" y="1425123"/>
                  <a:pt x="0" y="1318779"/>
                  <a:pt x="0" y="1187598"/>
                </a:cubicBezTo>
                <a:lnTo>
                  <a:pt x="0" y="237525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959" tIns="141959" rIns="141959" bIns="141959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Binary Pairwise Comparison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1CD5DD-E266-D89C-447D-73D1EEEC532D}"/>
              </a:ext>
            </a:extLst>
          </p:cNvPr>
          <p:cNvSpPr/>
          <p:nvPr/>
        </p:nvSpPr>
        <p:spPr>
          <a:xfrm>
            <a:off x="2109352" y="2688462"/>
            <a:ext cx="1871780" cy="1490838"/>
          </a:xfrm>
          <a:custGeom>
            <a:avLst/>
            <a:gdLst>
              <a:gd name="connsiteX0" fmla="*/ 0 w 1953008"/>
              <a:gd name="connsiteY0" fmla="*/ 233108 h 1398619"/>
              <a:gd name="connsiteX1" fmla="*/ 233108 w 1953008"/>
              <a:gd name="connsiteY1" fmla="*/ 0 h 1398619"/>
              <a:gd name="connsiteX2" fmla="*/ 1719900 w 1953008"/>
              <a:gd name="connsiteY2" fmla="*/ 0 h 1398619"/>
              <a:gd name="connsiteX3" fmla="*/ 1953008 w 1953008"/>
              <a:gd name="connsiteY3" fmla="*/ 233108 h 1398619"/>
              <a:gd name="connsiteX4" fmla="*/ 1953008 w 1953008"/>
              <a:gd name="connsiteY4" fmla="*/ 1165511 h 1398619"/>
              <a:gd name="connsiteX5" fmla="*/ 1719900 w 1953008"/>
              <a:gd name="connsiteY5" fmla="*/ 1398619 h 1398619"/>
              <a:gd name="connsiteX6" fmla="*/ 233108 w 1953008"/>
              <a:gd name="connsiteY6" fmla="*/ 1398619 h 1398619"/>
              <a:gd name="connsiteX7" fmla="*/ 0 w 1953008"/>
              <a:gd name="connsiteY7" fmla="*/ 1165511 h 1398619"/>
              <a:gd name="connsiteX8" fmla="*/ 0 w 1953008"/>
              <a:gd name="connsiteY8" fmla="*/ 233108 h 139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3008" h="1398619">
                <a:moveTo>
                  <a:pt x="0" y="233108"/>
                </a:moveTo>
                <a:cubicBezTo>
                  <a:pt x="0" y="104366"/>
                  <a:pt x="104366" y="0"/>
                  <a:pt x="233108" y="0"/>
                </a:cubicBezTo>
                <a:lnTo>
                  <a:pt x="1719900" y="0"/>
                </a:lnTo>
                <a:cubicBezTo>
                  <a:pt x="1848642" y="0"/>
                  <a:pt x="1953008" y="104366"/>
                  <a:pt x="1953008" y="233108"/>
                </a:cubicBezTo>
                <a:lnTo>
                  <a:pt x="1953008" y="1165511"/>
                </a:lnTo>
                <a:cubicBezTo>
                  <a:pt x="1953008" y="1294253"/>
                  <a:pt x="1848642" y="1398619"/>
                  <a:pt x="1719900" y="1398619"/>
                </a:cubicBezTo>
                <a:lnTo>
                  <a:pt x="233108" y="1398619"/>
                </a:lnTo>
                <a:cubicBezTo>
                  <a:pt x="104366" y="1398619"/>
                  <a:pt x="0" y="1294253"/>
                  <a:pt x="0" y="1165511"/>
                </a:cubicBezTo>
                <a:lnTo>
                  <a:pt x="0" y="233108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665" tIns="140665" rIns="140665" bIns="140665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House of Quality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750DD9-74B4-3A03-A5E6-769795B5DF1A}"/>
              </a:ext>
            </a:extLst>
          </p:cNvPr>
          <p:cNvSpPr/>
          <p:nvPr/>
        </p:nvSpPr>
        <p:spPr>
          <a:xfrm>
            <a:off x="4074564" y="2677660"/>
            <a:ext cx="1871780" cy="1490838"/>
          </a:xfrm>
          <a:custGeom>
            <a:avLst/>
            <a:gdLst>
              <a:gd name="connsiteX0" fmla="*/ 0 w 1890652"/>
              <a:gd name="connsiteY0" fmla="*/ 241943 h 1451626"/>
              <a:gd name="connsiteX1" fmla="*/ 241943 w 1890652"/>
              <a:gd name="connsiteY1" fmla="*/ 0 h 1451626"/>
              <a:gd name="connsiteX2" fmla="*/ 1648709 w 1890652"/>
              <a:gd name="connsiteY2" fmla="*/ 0 h 1451626"/>
              <a:gd name="connsiteX3" fmla="*/ 1890652 w 1890652"/>
              <a:gd name="connsiteY3" fmla="*/ 241943 h 1451626"/>
              <a:gd name="connsiteX4" fmla="*/ 1890652 w 1890652"/>
              <a:gd name="connsiteY4" fmla="*/ 1209683 h 1451626"/>
              <a:gd name="connsiteX5" fmla="*/ 1648709 w 1890652"/>
              <a:gd name="connsiteY5" fmla="*/ 1451626 h 1451626"/>
              <a:gd name="connsiteX6" fmla="*/ 241943 w 1890652"/>
              <a:gd name="connsiteY6" fmla="*/ 1451626 h 1451626"/>
              <a:gd name="connsiteX7" fmla="*/ 0 w 1890652"/>
              <a:gd name="connsiteY7" fmla="*/ 1209683 h 1451626"/>
              <a:gd name="connsiteX8" fmla="*/ 0 w 1890652"/>
              <a:gd name="connsiteY8" fmla="*/ 241943 h 145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0652" h="1451626">
                <a:moveTo>
                  <a:pt x="0" y="241943"/>
                </a:moveTo>
                <a:cubicBezTo>
                  <a:pt x="0" y="108322"/>
                  <a:pt x="108322" y="0"/>
                  <a:pt x="241943" y="0"/>
                </a:cubicBezTo>
                <a:lnTo>
                  <a:pt x="1648709" y="0"/>
                </a:lnTo>
                <a:cubicBezTo>
                  <a:pt x="1782330" y="0"/>
                  <a:pt x="1890652" y="108322"/>
                  <a:pt x="1890652" y="241943"/>
                </a:cubicBezTo>
                <a:lnTo>
                  <a:pt x="1890652" y="1209683"/>
                </a:lnTo>
                <a:cubicBezTo>
                  <a:pt x="1890652" y="1343304"/>
                  <a:pt x="1782330" y="1451626"/>
                  <a:pt x="1648709" y="1451626"/>
                </a:cubicBezTo>
                <a:lnTo>
                  <a:pt x="241943" y="1451626"/>
                </a:lnTo>
                <a:cubicBezTo>
                  <a:pt x="108322" y="1451626"/>
                  <a:pt x="0" y="1343304"/>
                  <a:pt x="0" y="1209683"/>
                </a:cubicBezTo>
                <a:lnTo>
                  <a:pt x="0" y="241943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253" tIns="143253" rIns="143253" bIns="143253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 Pugh Charts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EE42C9-3035-3B0F-908D-B09787DADBA3}"/>
              </a:ext>
            </a:extLst>
          </p:cNvPr>
          <p:cNvSpPr/>
          <p:nvPr/>
        </p:nvSpPr>
        <p:spPr>
          <a:xfrm>
            <a:off x="6039776" y="2677659"/>
            <a:ext cx="1871780" cy="1490839"/>
          </a:xfrm>
          <a:custGeom>
            <a:avLst/>
            <a:gdLst>
              <a:gd name="connsiteX0" fmla="*/ 0 w 1888912"/>
              <a:gd name="connsiteY0" fmla="*/ 228505 h 1371001"/>
              <a:gd name="connsiteX1" fmla="*/ 228505 w 1888912"/>
              <a:gd name="connsiteY1" fmla="*/ 0 h 1371001"/>
              <a:gd name="connsiteX2" fmla="*/ 1660407 w 1888912"/>
              <a:gd name="connsiteY2" fmla="*/ 0 h 1371001"/>
              <a:gd name="connsiteX3" fmla="*/ 1888912 w 1888912"/>
              <a:gd name="connsiteY3" fmla="*/ 228505 h 1371001"/>
              <a:gd name="connsiteX4" fmla="*/ 1888912 w 1888912"/>
              <a:gd name="connsiteY4" fmla="*/ 1142496 h 1371001"/>
              <a:gd name="connsiteX5" fmla="*/ 1660407 w 1888912"/>
              <a:gd name="connsiteY5" fmla="*/ 1371001 h 1371001"/>
              <a:gd name="connsiteX6" fmla="*/ 228505 w 1888912"/>
              <a:gd name="connsiteY6" fmla="*/ 1371001 h 1371001"/>
              <a:gd name="connsiteX7" fmla="*/ 0 w 1888912"/>
              <a:gd name="connsiteY7" fmla="*/ 1142496 h 1371001"/>
              <a:gd name="connsiteX8" fmla="*/ 0 w 1888912"/>
              <a:gd name="connsiteY8" fmla="*/ 228505 h 137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8912" h="1371001">
                <a:moveTo>
                  <a:pt x="0" y="228505"/>
                </a:moveTo>
                <a:cubicBezTo>
                  <a:pt x="0" y="102305"/>
                  <a:pt x="102305" y="0"/>
                  <a:pt x="228505" y="0"/>
                </a:cubicBezTo>
                <a:lnTo>
                  <a:pt x="1660407" y="0"/>
                </a:lnTo>
                <a:cubicBezTo>
                  <a:pt x="1786607" y="0"/>
                  <a:pt x="1888912" y="102305"/>
                  <a:pt x="1888912" y="228505"/>
                </a:cubicBezTo>
                <a:lnTo>
                  <a:pt x="1888912" y="1142496"/>
                </a:lnTo>
                <a:cubicBezTo>
                  <a:pt x="1888912" y="1268696"/>
                  <a:pt x="1786607" y="1371001"/>
                  <a:pt x="1660407" y="1371001"/>
                </a:cubicBezTo>
                <a:lnTo>
                  <a:pt x="228505" y="1371001"/>
                </a:lnTo>
                <a:cubicBezTo>
                  <a:pt x="102305" y="1371001"/>
                  <a:pt x="0" y="1268696"/>
                  <a:pt x="0" y="1142496"/>
                </a:cubicBezTo>
                <a:lnTo>
                  <a:pt x="0" y="228505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317" tIns="139317" rIns="139317" bIns="139317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Analytical Hierarchy Process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73B998-F4DE-74BC-3115-29004862CA40}"/>
              </a:ext>
            </a:extLst>
          </p:cNvPr>
          <p:cNvSpPr/>
          <p:nvPr/>
        </p:nvSpPr>
        <p:spPr>
          <a:xfrm>
            <a:off x="8015352" y="2674596"/>
            <a:ext cx="1819982" cy="1459038"/>
          </a:xfrm>
          <a:custGeom>
            <a:avLst/>
            <a:gdLst>
              <a:gd name="connsiteX0" fmla="*/ 0 w 1994652"/>
              <a:gd name="connsiteY0" fmla="*/ 225413 h 1352452"/>
              <a:gd name="connsiteX1" fmla="*/ 225413 w 1994652"/>
              <a:gd name="connsiteY1" fmla="*/ 0 h 1352452"/>
              <a:gd name="connsiteX2" fmla="*/ 1769239 w 1994652"/>
              <a:gd name="connsiteY2" fmla="*/ 0 h 1352452"/>
              <a:gd name="connsiteX3" fmla="*/ 1994652 w 1994652"/>
              <a:gd name="connsiteY3" fmla="*/ 225413 h 1352452"/>
              <a:gd name="connsiteX4" fmla="*/ 1994652 w 1994652"/>
              <a:gd name="connsiteY4" fmla="*/ 1127039 h 1352452"/>
              <a:gd name="connsiteX5" fmla="*/ 1769239 w 1994652"/>
              <a:gd name="connsiteY5" fmla="*/ 1352452 h 1352452"/>
              <a:gd name="connsiteX6" fmla="*/ 225413 w 1994652"/>
              <a:gd name="connsiteY6" fmla="*/ 1352452 h 1352452"/>
              <a:gd name="connsiteX7" fmla="*/ 0 w 1994652"/>
              <a:gd name="connsiteY7" fmla="*/ 1127039 h 1352452"/>
              <a:gd name="connsiteX8" fmla="*/ 0 w 1994652"/>
              <a:gd name="connsiteY8" fmla="*/ 225413 h 13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4652" h="1352452">
                <a:moveTo>
                  <a:pt x="0" y="225413"/>
                </a:moveTo>
                <a:cubicBezTo>
                  <a:pt x="0" y="100921"/>
                  <a:pt x="100921" y="0"/>
                  <a:pt x="225413" y="0"/>
                </a:cubicBezTo>
                <a:lnTo>
                  <a:pt x="1769239" y="0"/>
                </a:lnTo>
                <a:cubicBezTo>
                  <a:pt x="1893731" y="0"/>
                  <a:pt x="1994652" y="100921"/>
                  <a:pt x="1994652" y="225413"/>
                </a:cubicBezTo>
                <a:lnTo>
                  <a:pt x="1994652" y="1127039"/>
                </a:lnTo>
                <a:cubicBezTo>
                  <a:pt x="1994652" y="1251531"/>
                  <a:pt x="1893731" y="1352452"/>
                  <a:pt x="1769239" y="1352452"/>
                </a:cubicBezTo>
                <a:lnTo>
                  <a:pt x="225413" y="1352452"/>
                </a:lnTo>
                <a:cubicBezTo>
                  <a:pt x="100921" y="1352452"/>
                  <a:pt x="0" y="1251531"/>
                  <a:pt x="0" y="1127039"/>
                </a:cubicBezTo>
                <a:lnTo>
                  <a:pt x="0" y="225413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411" tIns="138411" rIns="138411" bIns="138411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Final Selection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9ECB829-E7A7-8E59-EE10-87BC318A7829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14" name="Picture 13" descr="Arizona Space Grant Consortium Logos | Arizona Space Grant Consortium">
            <a:extLst>
              <a:ext uri="{FF2B5EF4-FFF2-40B4-BE49-F238E27FC236}">
                <a16:creationId xmlns:a16="http://schemas.microsoft.com/office/drawing/2014/main" id="{01BDC386-8B1E-C09E-B951-40411CB19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872D85F9-A642-90AA-0035-EF4B92CEC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3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Binary Pairwise Comparison</a:t>
            </a:r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55ACF-7D64-6A98-E0A6-FCF27DD12449}"/>
              </a:ext>
            </a:extLst>
          </p:cNvPr>
          <p:cNvSpPr txBox="1"/>
          <p:nvPr/>
        </p:nvSpPr>
        <p:spPr>
          <a:xfrm>
            <a:off x="774364" y="1381922"/>
            <a:ext cx="913218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Compares Customer Needs to Each Other to Determine Relative Importance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6D926-D40E-0077-ECDF-A8AEC5D40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930757"/>
              </p:ext>
            </p:extLst>
          </p:nvPr>
        </p:nvGraphicFramePr>
        <p:xfrm>
          <a:off x="1270000" y="1835827"/>
          <a:ext cx="8128000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25799">
                  <a:extLst>
                    <a:ext uri="{9D8B030D-6E8A-4147-A177-3AD203B41FA5}">
                      <a16:colId xmlns:a16="http://schemas.microsoft.com/office/drawing/2014/main" val="4217450752"/>
                    </a:ext>
                  </a:extLst>
                </a:gridCol>
                <a:gridCol w="2802201">
                  <a:extLst>
                    <a:ext uri="{9D8B030D-6E8A-4147-A177-3AD203B41FA5}">
                      <a16:colId xmlns:a16="http://schemas.microsoft.com/office/drawing/2014/main" val="254759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Customer Needs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Score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2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Fluid Loss Prevention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89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Active Seal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74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Maintains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43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Effective Coupling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633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Heat Transfer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71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Particulate 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81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Life-Span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01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6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Sizing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66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Material Resilience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77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Reusability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566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FD15D0-940C-C6EE-3C30-E265557B71ED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24C55521-28DC-2AF1-4D05-770268975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27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House of Quality</a:t>
            </a:r>
            <a:endParaRPr lang="en-US">
              <a:cs typeface="Calibri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6E16B44-D33B-C2AF-D59A-FFB5968ED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543532"/>
              </p:ext>
            </p:extLst>
          </p:nvPr>
        </p:nvGraphicFramePr>
        <p:xfrm>
          <a:off x="1945801" y="1216925"/>
          <a:ext cx="2768751" cy="5066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751">
                  <a:extLst>
                    <a:ext uri="{9D8B030D-6E8A-4147-A177-3AD203B41FA5}">
                      <a16:colId xmlns:a16="http://schemas.microsoft.com/office/drawing/2014/main" val="2002052436"/>
                    </a:ext>
                  </a:extLst>
                </a:gridCol>
              </a:tblGrid>
              <a:tr h="58002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Customer Requirements</a:t>
                      </a:r>
                    </a:p>
                  </a:txBody>
                  <a:tcPr marL="28575" marR="28575" marT="0" marB="0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21249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Life-span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18326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Fluid Loss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97916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Active Seal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2985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Material Resilience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17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Reusability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41601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Maintains Pressure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53008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Effective Coupling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95213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Heat Transfer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27103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Particulate Mitigation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96910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Channel Sizing Parameters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46703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48395"/>
                  </a:ext>
                </a:extLst>
              </a:tr>
            </a:tbl>
          </a:graphicData>
        </a:graphic>
      </p:graphicFrame>
      <p:sp>
        <p:nvSpPr>
          <p:cNvPr id="13" name="Arrow: Right 12">
            <a:extLst>
              <a:ext uri="{FF2B5EF4-FFF2-40B4-BE49-F238E27FC236}">
                <a16:creationId xmlns:a16="http://schemas.microsoft.com/office/drawing/2014/main" id="{7F456CA3-26EE-7B94-A713-E945C68B5684}"/>
              </a:ext>
            </a:extLst>
          </p:cNvPr>
          <p:cNvSpPr/>
          <p:nvPr/>
        </p:nvSpPr>
        <p:spPr>
          <a:xfrm>
            <a:off x="4731080" y="2835555"/>
            <a:ext cx="1280881" cy="1159379"/>
          </a:xfrm>
          <a:prstGeom prst="rightArrow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2DC1D1-D2D2-B7D7-C50D-647C3FF3F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196168"/>
              </p:ext>
            </p:extLst>
          </p:nvPr>
        </p:nvGraphicFramePr>
        <p:xfrm>
          <a:off x="5986992" y="1851305"/>
          <a:ext cx="2768751" cy="3155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751">
                  <a:extLst>
                    <a:ext uri="{9D8B030D-6E8A-4147-A177-3AD203B41FA5}">
                      <a16:colId xmlns:a16="http://schemas.microsoft.com/office/drawing/2014/main" val="2002052436"/>
                    </a:ext>
                  </a:extLst>
                </a:gridCol>
              </a:tblGrid>
              <a:tr h="7563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Ranked Engineering Characteristics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97916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1. Fuel Leakage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2985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2. Seal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46703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3. Heat Transfer 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6280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4. Durability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07389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5. Weight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50969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6. Cost</a:t>
                      </a:r>
                    </a:p>
                  </a:txBody>
                  <a:tcPr marL="22860" marR="22860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4839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56A4E85-52A7-0F65-1BC8-792AB6D1B0FF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E3033946-B2EB-883E-FDAF-E9D517F95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E98FD-C96B-93D1-92C3-932C7A7611A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8B83D27-4256-9F6A-841A-61834680B0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First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FDEDC30-5E11-5002-F24D-311B2185C0FB}"/>
              </a:ext>
            </a:extLst>
          </p:cNvPr>
          <p:cNvSpPr/>
          <p:nvPr/>
        </p:nvSpPr>
        <p:spPr>
          <a:xfrm>
            <a:off x="3157294" y="2707744"/>
            <a:ext cx="884255" cy="960276"/>
          </a:xfrm>
          <a:prstGeom prst="rightArrow">
            <a:avLst/>
          </a:prstGeom>
          <a:solidFill>
            <a:srgbClr val="2D5B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C6ECED8-E7DD-0C25-1365-EAF8F882C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121059"/>
              </p:ext>
            </p:extLst>
          </p:nvPr>
        </p:nvGraphicFramePr>
        <p:xfrm>
          <a:off x="4316988" y="1610034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#82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#80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#33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#98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#100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#99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2" name="Arrow: Right 21">
            <a:extLst>
              <a:ext uri="{FF2B5EF4-FFF2-40B4-BE49-F238E27FC236}">
                <a16:creationId xmlns:a16="http://schemas.microsoft.com/office/drawing/2014/main" id="{E27CEAC6-8892-240E-AFD5-5CC6708811C1}"/>
              </a:ext>
            </a:extLst>
          </p:cNvPr>
          <p:cNvSpPr/>
          <p:nvPr/>
        </p:nvSpPr>
        <p:spPr>
          <a:xfrm>
            <a:off x="6686475" y="2707744"/>
            <a:ext cx="884255" cy="960276"/>
          </a:xfrm>
          <a:prstGeom prst="rightArrow">
            <a:avLst/>
          </a:prstGeom>
          <a:solidFill>
            <a:srgbClr val="4892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BA9435C-2650-1D4B-FB76-3B0620577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56927"/>
              </p:ext>
            </p:extLst>
          </p:nvPr>
        </p:nvGraphicFramePr>
        <p:xfrm>
          <a:off x="7779759" y="1591907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6" name="Cross 25">
            <a:extLst>
              <a:ext uri="{FF2B5EF4-FFF2-40B4-BE49-F238E27FC236}">
                <a16:creationId xmlns:a16="http://schemas.microsoft.com/office/drawing/2014/main" id="{E4BA9E24-5326-9FA8-2AD9-40DEC1DECFBE}"/>
              </a:ext>
            </a:extLst>
          </p:cNvPr>
          <p:cNvSpPr/>
          <p:nvPr/>
        </p:nvSpPr>
        <p:spPr>
          <a:xfrm rot="2694795">
            <a:off x="9989127" y="1715471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63D4BFE5-C552-B355-CDDC-0DCF87004C41}"/>
              </a:ext>
            </a:extLst>
          </p:cNvPr>
          <p:cNvSpPr/>
          <p:nvPr/>
        </p:nvSpPr>
        <p:spPr>
          <a:xfrm rot="2694795">
            <a:off x="9989127" y="2156559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08B36719-77A1-31AE-9857-6B11A1D8A0E5}"/>
              </a:ext>
            </a:extLst>
          </p:cNvPr>
          <p:cNvSpPr/>
          <p:nvPr/>
        </p:nvSpPr>
        <p:spPr>
          <a:xfrm rot="2694795">
            <a:off x="9989127" y="2597647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2CCC30B-9CF2-610D-8958-43AE72EC486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ACF51D3-CB7C-3E49-745E-61366EA54DB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2A2736-63E0-DD81-CF29-CBE692FB9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07972"/>
              </p:ext>
            </p:extLst>
          </p:nvPr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3BC886A-EF79-B58B-A11A-44DEFABA4663}"/>
              </a:ext>
            </a:extLst>
          </p:cNvPr>
          <p:cNvSpPr txBox="1"/>
          <p:nvPr/>
        </p:nvSpPr>
        <p:spPr>
          <a:xfrm>
            <a:off x="2209019" y="5430110"/>
            <a:ext cx="71058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 NASA Low Separation Force Quick Disconnect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0EE85-8EB3-FE07-DE64-DB5059C3220A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9" name="Picture 28" descr="Arizona Space Grant Consortium Logos | Arizona Space Grant Consortium">
            <a:extLst>
              <a:ext uri="{FF2B5EF4-FFF2-40B4-BE49-F238E27FC236}">
                <a16:creationId xmlns:a16="http://schemas.microsoft.com/office/drawing/2014/main" id="{3DADD8AB-D71D-1895-8F3A-416C5537B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70F28E-95CA-48C1-DC72-DDB5A9E727BB}"/>
              </a:ext>
            </a:extLst>
          </p:cNvPr>
          <p:cNvGraphicFramePr>
            <a:graphicFrameLocks noGrp="1"/>
          </p:cNvGraphicFramePr>
          <p:nvPr/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CF8E8C-68B0-37E4-D0C0-8F06539807E0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Nicolas Sgammato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D5E93-F284-8198-611E-31120902BE54}"/>
              </a:ext>
            </a:extLst>
          </p:cNvPr>
          <p:cNvSpPr txBox="1"/>
          <p:nvPr/>
        </p:nvSpPr>
        <p:spPr>
          <a:xfrm>
            <a:off x="6096000" y="4625776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#98</a:t>
            </a:r>
            <a:endParaRPr lang="en-US">
              <a:latin typeface="Arial Black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7646862-65B8-043B-B979-FB39EF145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745702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ACE52CC-8E45-9FF9-0A5F-0883DF23AD2D}"/>
              </a:ext>
            </a:extLst>
          </p:cNvPr>
          <p:cNvSpPr txBox="1"/>
          <p:nvPr/>
        </p:nvSpPr>
        <p:spPr>
          <a:xfrm>
            <a:off x="4241785" y="4993902"/>
            <a:ext cx="5620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Spray-On Foam Insulation (SOFI)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CCCCF-1E2A-80CF-C74E-EF087761F663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EE1A2D-5393-89F4-6BDF-40700325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30"/>
          <a:stretch/>
        </p:blipFill>
        <p:spPr>
          <a:xfrm>
            <a:off x="4640120" y="2099118"/>
            <a:ext cx="4823632" cy="2424288"/>
          </a:xfrm>
          <a:prstGeom prst="rect">
            <a:avLst/>
          </a:prstGeom>
          <a:ln w="28575">
            <a:solidFill>
              <a:srgbClr val="003B6F"/>
            </a:solidFill>
          </a:ln>
        </p:spPr>
      </p:pic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14321259-0322-A94D-3194-980FA5E7E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5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70F28E-95CA-48C1-DC72-DDB5A9E72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416179"/>
              </p:ext>
            </p:extLst>
          </p:nvPr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CF8E8C-68B0-37E4-D0C0-8F06539807E0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Jason Goldstein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D5E93-F284-8198-611E-31120902BE54}"/>
              </a:ext>
            </a:extLst>
          </p:cNvPr>
          <p:cNvSpPr txBox="1"/>
          <p:nvPr/>
        </p:nvSpPr>
        <p:spPr>
          <a:xfrm>
            <a:off x="6096000" y="4616253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#99</a:t>
            </a:r>
            <a:endParaRPr lang="en-US">
              <a:latin typeface="Arial Black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7646862-65B8-043B-B979-FB39EF145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1885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pic>
        <p:nvPicPr>
          <p:cNvPr id="8" name="Picture 7" descr="Diagram of a vacuum seal&#10;&#10;Description automatically generated">
            <a:extLst>
              <a:ext uri="{FF2B5EF4-FFF2-40B4-BE49-F238E27FC236}">
                <a16:creationId xmlns:a16="http://schemas.microsoft.com/office/drawing/2014/main" id="{8592122E-9AE6-C63B-050E-2AC177707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70"/>
          <a:stretch/>
        </p:blipFill>
        <p:spPr>
          <a:xfrm>
            <a:off x="4607246" y="2064345"/>
            <a:ext cx="4809690" cy="241933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CE52CC-8E45-9FF9-0A5F-0883DF23AD2D}"/>
              </a:ext>
            </a:extLst>
          </p:cNvPr>
          <p:cNvSpPr txBox="1"/>
          <p:nvPr/>
        </p:nvSpPr>
        <p:spPr>
          <a:xfrm>
            <a:off x="4492946" y="4954173"/>
            <a:ext cx="5038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Teflon, double vacuum wall structure and Spray-On Foam Insulation (SOFI)</a:t>
            </a:r>
          </a:p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CCCCF-1E2A-80CF-C74E-EF087761F663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pic>
        <p:nvPicPr>
          <p:cNvPr id="12" name="Picture 11" descr="Arizona Space Grant Consortium Logos | Arizona Space Grant Consortium">
            <a:extLst>
              <a:ext uri="{FF2B5EF4-FFF2-40B4-BE49-F238E27FC236}">
                <a16:creationId xmlns:a16="http://schemas.microsoft.com/office/drawing/2014/main" id="{95E39760-5B0F-094B-7F1D-5B89E15E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23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41C0CF-BB2E-F0DA-98CC-1E4135DE8E6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8B83D27-4256-9F6A-841A-61834680B0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pic>
        <p:nvPicPr>
          <p:cNvPr id="20" name="Picture 19" descr="A diagram of a device&#10;&#10;Description automatically generated">
            <a:extLst>
              <a:ext uri="{FF2B5EF4-FFF2-40B4-BE49-F238E27FC236}">
                <a16:creationId xmlns:a16="http://schemas.microsoft.com/office/drawing/2014/main" id="{C652BAB4-63FE-BD46-EE11-F5690A9DF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3" b="24288"/>
          <a:stretch/>
        </p:blipFill>
        <p:spPr>
          <a:xfrm>
            <a:off x="4553643" y="2059309"/>
            <a:ext cx="4849451" cy="231087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063341-4018-0711-2BF1-FFAF09DEC028}"/>
              </a:ext>
            </a:extLst>
          </p:cNvPr>
          <p:cNvSpPr txBox="1"/>
          <p:nvPr/>
        </p:nvSpPr>
        <p:spPr>
          <a:xfrm>
            <a:off x="6086821" y="4545635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#100</a:t>
            </a:r>
            <a:endParaRPr lang="en-US">
              <a:latin typeface="Arial Black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BFDF1E7-3B2B-979C-5F2F-76930B4A0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94848"/>
              </p:ext>
            </p:extLst>
          </p:nvPr>
        </p:nvGraphicFramePr>
        <p:xfrm>
          <a:off x="896046" y="1610036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B49EB745-92DC-D1CB-4C4B-A31FE2A13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99760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DBB7946-D602-FF62-2B2D-DB6459F9242F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F4E9FF8-2BF6-AD4D-6D8C-101E1436F12A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D072D-5B4C-137A-B26E-0DBED33691A9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7F3AB-1644-B659-76F3-BE8BCAE75183}"/>
              </a:ext>
            </a:extLst>
          </p:cNvPr>
          <p:cNvSpPr txBox="1"/>
          <p:nvPr/>
        </p:nvSpPr>
        <p:spPr>
          <a:xfrm>
            <a:off x="4553643" y="4914967"/>
            <a:ext cx="4849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Teflon, insulated by a double vacuum wall structure and Multi-Layered Insulation (MLI)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66285-AF6F-D889-734C-25A11EBD337A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11" name="Picture 10" descr="Arizona Space Grant Consortium Logos | Arizona Space Grant Consortium">
            <a:extLst>
              <a:ext uri="{FF2B5EF4-FFF2-40B4-BE49-F238E27FC236}">
                <a16:creationId xmlns:a16="http://schemas.microsoft.com/office/drawing/2014/main" id="{25E6678C-49FF-58E4-C49E-05B065936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4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ight Starry Sky Background, Stock Video - Envato Elements">
            <a:extLst>
              <a:ext uri="{FF2B5EF4-FFF2-40B4-BE49-F238E27FC236}">
                <a16:creationId xmlns:a16="http://schemas.microsoft.com/office/drawing/2014/main" id="{F083ED39-6F80-BC45-98C7-91712D1A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6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70" y="488766"/>
            <a:ext cx="9601200" cy="960276"/>
          </a:xfrm>
        </p:spPr>
        <p:txBody>
          <a:bodyPr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Sponsors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CBDB28-1BA3-A607-9853-FEE44F0AAECE}"/>
              </a:ext>
            </a:extLst>
          </p:cNvPr>
          <p:cNvSpPr/>
          <p:nvPr/>
        </p:nvSpPr>
        <p:spPr>
          <a:xfrm>
            <a:off x="1471893" y="1765167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0DD22675-1D94-9DA3-E498-21F90122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A03A2715-FBE2-9DE0-2DCB-75E42C16E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12373"/>
          <a:stretch/>
        </p:blipFill>
        <p:spPr>
          <a:xfrm>
            <a:off x="1718703" y="2157016"/>
            <a:ext cx="2395225" cy="2198686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1568181" y="4566033"/>
            <a:ext cx="26962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  <a:latin typeface="Arial"/>
                <a:cs typeface="Arial"/>
              </a:rPr>
              <a:t>James C. Buzzell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Propulsion Systems Engineer,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NASA MSFC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5E5C60-35F4-0D4D-8EAE-FD2CF072E030}"/>
              </a:ext>
            </a:extLst>
          </p:cNvPr>
          <p:cNvSpPr/>
          <p:nvPr/>
        </p:nvSpPr>
        <p:spPr>
          <a:xfrm>
            <a:off x="6561815" y="1711589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A0AA2F4-23F3-AB01-62AB-B930B417ABC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785131" y="2158084"/>
            <a:ext cx="2446283" cy="2197888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626069" y="4566033"/>
            <a:ext cx="276709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  <a:latin typeface="Arial"/>
                <a:cs typeface="Arial"/>
              </a:rPr>
              <a:t>Marvin W. Barnes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Advanced Propulsion Research and Development,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NASA MSFC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885D44-65D5-D7B1-A84E-59DB084B7272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C5DDC-E122-29F7-174D-DA0C83F00039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Goldstien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A8D2BD-BDDC-C99C-FE8E-231866AC37B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F872C8B7-1AA9-50A3-7AD5-E119DF643297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0D528A7-DE3E-81D9-230E-B5E619CD85DC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Analytical Hierarchy Process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FDC4AC-9E8B-99E4-1364-2B8A3551BC94}"/>
              </a:ext>
            </a:extLst>
          </p:cNvPr>
          <p:cNvGrpSpPr/>
          <p:nvPr/>
        </p:nvGrpSpPr>
        <p:grpSpPr>
          <a:xfrm>
            <a:off x="841421" y="1193104"/>
            <a:ext cx="9277079" cy="5271642"/>
            <a:chOff x="390660" y="1193104"/>
            <a:chExt cx="9277079" cy="5271642"/>
          </a:xfrm>
        </p:grpSpPr>
        <p:pic>
          <p:nvPicPr>
            <p:cNvPr id="6" name="Picture 5" descr="Diagram of a mechanical scheme&#10;&#10;Description automatically generated with medium confidence">
              <a:extLst>
                <a:ext uri="{FF2B5EF4-FFF2-40B4-BE49-F238E27FC236}">
                  <a16:creationId xmlns:a16="http://schemas.microsoft.com/office/drawing/2014/main" id="{8F913234-1C1F-8C90-9FD7-C6A6C616F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6" r="-359" b="22727"/>
            <a:stretch/>
          </p:blipFill>
          <p:spPr bwMode="auto">
            <a:xfrm>
              <a:off x="3468803" y="1193104"/>
              <a:ext cx="3134611" cy="1564958"/>
            </a:xfrm>
            <a:prstGeom prst="rect">
              <a:avLst/>
            </a:prstGeom>
            <a:noFill/>
            <a:ln w="28575">
              <a:solidFill>
                <a:srgbClr val="163A6B"/>
              </a:solidFill>
            </a:ln>
          </p:spPr>
        </p:pic>
        <p:pic>
          <p:nvPicPr>
            <p:cNvPr id="10" name="Picture 9" descr="Diagram of a diagram showing the internal structure of a brain&#10;&#10;Description automatically generated">
              <a:extLst>
                <a:ext uri="{FF2B5EF4-FFF2-40B4-BE49-F238E27FC236}">
                  <a16:creationId xmlns:a16="http://schemas.microsoft.com/office/drawing/2014/main" id="{2C9F7DB8-0FBB-5F2A-AECA-3F1E6FF30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27" r="143" b="22727"/>
            <a:stretch/>
          </p:blipFill>
          <p:spPr>
            <a:xfrm>
              <a:off x="3462500" y="3045534"/>
              <a:ext cx="3142914" cy="1565006"/>
            </a:xfrm>
            <a:prstGeom prst="rect">
              <a:avLst/>
            </a:prstGeom>
            <a:ln w="28575">
              <a:solidFill>
                <a:srgbClr val="163A6B"/>
              </a:solidFill>
            </a:ln>
          </p:spPr>
        </p:pic>
        <p:pic>
          <p:nvPicPr>
            <p:cNvPr id="12" name="Picture 11" descr="A diagram of a device&#10;&#10;Description automatically generated">
              <a:extLst>
                <a:ext uri="{FF2B5EF4-FFF2-40B4-BE49-F238E27FC236}">
                  <a16:creationId xmlns:a16="http://schemas.microsoft.com/office/drawing/2014/main" id="{51CE0104-4D61-0EB9-7738-305B602A6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38" r="143" b="26383"/>
            <a:stretch/>
          </p:blipFill>
          <p:spPr>
            <a:xfrm>
              <a:off x="3462041" y="4890697"/>
              <a:ext cx="3142914" cy="1574049"/>
            </a:xfrm>
            <a:prstGeom prst="rect">
              <a:avLst/>
            </a:prstGeom>
            <a:ln w="28575">
              <a:solidFill>
                <a:srgbClr val="163A6B"/>
              </a:solidFill>
            </a:ln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DB03F02-5BF7-7DCC-91A1-4B1C45FBE42C}"/>
                </a:ext>
              </a:extLst>
            </p:cNvPr>
            <p:cNvSpPr/>
            <p:nvPr/>
          </p:nvSpPr>
          <p:spPr>
            <a:xfrm>
              <a:off x="390660" y="152292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  <a:cs typeface="Calibri"/>
                </a:rPr>
                <a:t>Concept #33</a:t>
              </a:r>
              <a:endParaRPr lang="en-US">
                <a:latin typeface="+mj-lt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1123597-47A8-C308-6B6C-3275EF630700}"/>
                </a:ext>
              </a:extLst>
            </p:cNvPr>
            <p:cNvSpPr/>
            <p:nvPr/>
          </p:nvSpPr>
          <p:spPr>
            <a:xfrm>
              <a:off x="392806" y="3371045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>
                  <a:latin typeface="+mj-lt"/>
                  <a:cs typeface="Calibri"/>
                </a:rPr>
                <a:t>Concept #98</a:t>
              </a:r>
              <a:endParaRPr lang="en-US" sz="2400">
                <a:latin typeface="+mj-lt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14E5D38-DD5C-23AA-C902-407B70309221}"/>
                </a:ext>
              </a:extLst>
            </p:cNvPr>
            <p:cNvSpPr/>
            <p:nvPr/>
          </p:nvSpPr>
          <p:spPr>
            <a:xfrm>
              <a:off x="392806" y="521701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>
                  <a:latin typeface="+mj-lt"/>
                  <a:cs typeface="Calibri"/>
                </a:rPr>
                <a:t>Concept #100</a:t>
              </a:r>
              <a:endParaRPr lang="en-US" sz="2400">
                <a:latin typeface="+mj-lt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6CB5923-710C-187B-DBD6-9BBC15F99E11}"/>
                </a:ext>
              </a:extLst>
            </p:cNvPr>
            <p:cNvSpPr/>
            <p:nvPr/>
          </p:nvSpPr>
          <p:spPr>
            <a:xfrm>
              <a:off x="6853707" y="3317383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0.466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ED909FB-8EED-3EE6-05F4-248C8E0A8AB5}"/>
                </a:ext>
              </a:extLst>
            </p:cNvPr>
            <p:cNvSpPr/>
            <p:nvPr/>
          </p:nvSpPr>
          <p:spPr>
            <a:xfrm>
              <a:off x="6853707" y="521701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0.632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1690591-3762-AF97-37B6-837CAAD22E65}"/>
                </a:ext>
              </a:extLst>
            </p:cNvPr>
            <p:cNvSpPr/>
            <p:nvPr/>
          </p:nvSpPr>
          <p:spPr>
            <a:xfrm>
              <a:off x="6853707" y="1525073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1.032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E069085-F917-D90B-2087-3B630567A73E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9192D6CB-56DD-7086-A7D9-4548CD3B0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6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Final Concept Selection</a:t>
            </a:r>
            <a:endParaRPr lang="en-US">
              <a:solidFill>
                <a:srgbClr val="782F40"/>
              </a:solidFill>
            </a:endParaRPr>
          </a:p>
        </p:txBody>
      </p:sp>
      <p:pic>
        <p:nvPicPr>
          <p:cNvPr id="4" name="Picture 3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3BEC7DE9-7BA3-5774-98CE-9BD5FE9C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-359" b="22727"/>
          <a:stretch/>
        </p:blipFill>
        <p:spPr bwMode="auto">
          <a:xfrm>
            <a:off x="1807229" y="1250327"/>
            <a:ext cx="7189287" cy="3589879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506E61-84D0-6276-1130-58CBA78ECAAB}"/>
              </a:ext>
            </a:extLst>
          </p:cNvPr>
          <p:cNvSpPr/>
          <p:nvPr/>
        </p:nvSpPr>
        <p:spPr>
          <a:xfrm>
            <a:off x="533400" y="5220929"/>
            <a:ext cx="9908458" cy="11798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Concept #33: Double poppet actuator and force held lock, seal with encapsulated seals, insulated by double vacuum wall and Multi-Layer Insulation (MLI) blanket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F84E337-137E-0F61-2717-FEC57A2C7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9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#33-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A1A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892693" y="2322378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549016" y="3456140"/>
            <a:ext cx="1995341" cy="385749"/>
          </a:xfrm>
          <a:prstGeom prst="snip2SameRect">
            <a:avLst/>
          </a:prstGeom>
          <a:solidFill>
            <a:srgbClr val="A1A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04CEC8-ED6C-B6BC-ECEA-5ED057F9AD5B}"/>
              </a:ext>
            </a:extLst>
          </p:cNvPr>
          <p:cNvCxnSpPr/>
          <p:nvPr/>
        </p:nvCxnSpPr>
        <p:spPr>
          <a:xfrm>
            <a:off x="7013864" y="2465118"/>
            <a:ext cx="0" cy="2383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A426A-1A9C-32AF-17C5-7CB6874C65C3}"/>
              </a:ext>
            </a:extLst>
          </p:cNvPr>
          <p:cNvSpPr/>
          <p:nvPr/>
        </p:nvSpPr>
        <p:spPr>
          <a:xfrm>
            <a:off x="4546686" y="4499104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710C3-5887-DA58-3838-788DC5BDB780}"/>
              </a:ext>
            </a:extLst>
          </p:cNvPr>
          <p:cNvSpPr/>
          <p:nvPr/>
        </p:nvSpPr>
        <p:spPr>
          <a:xfrm>
            <a:off x="4551936" y="3872124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8C0789-6E62-D3FD-36FB-7A242E019349}"/>
              </a:ext>
            </a:extLst>
          </p:cNvPr>
          <p:cNvSpPr/>
          <p:nvPr/>
        </p:nvSpPr>
        <p:spPr>
          <a:xfrm>
            <a:off x="4551936" y="3222531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BBBFF5-0E64-69A6-89CC-C1A0BA49581F}"/>
              </a:ext>
            </a:extLst>
          </p:cNvPr>
          <p:cNvSpPr/>
          <p:nvPr/>
        </p:nvSpPr>
        <p:spPr>
          <a:xfrm>
            <a:off x="4574523" y="2550790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5C1D72-129D-0B8D-49E0-82F5055FBCA4}"/>
              </a:ext>
            </a:extLst>
          </p:cNvPr>
          <p:cNvGrpSpPr/>
          <p:nvPr/>
        </p:nvGrpSpPr>
        <p:grpSpPr>
          <a:xfrm>
            <a:off x="-5406068" y="2351511"/>
            <a:ext cx="5406068" cy="2442755"/>
            <a:chOff x="-1639736" y="2362953"/>
            <a:chExt cx="5406068" cy="24427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11D0DE-C22B-78FD-3DED-11543E355244}"/>
                </a:ext>
              </a:extLst>
            </p:cNvPr>
            <p:cNvGrpSpPr/>
            <p:nvPr/>
          </p:nvGrpSpPr>
          <p:grpSpPr>
            <a:xfrm>
              <a:off x="-1639736" y="2362953"/>
              <a:ext cx="5406068" cy="2442755"/>
              <a:chOff x="-361508" y="2420813"/>
              <a:chExt cx="5406068" cy="2442755"/>
            </a:xfrm>
          </p:grpSpPr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A5D88187-05D5-1E77-79B3-7B1F7BC13C47}"/>
                  </a:ext>
                </a:extLst>
              </p:cNvPr>
              <p:cNvSpPr/>
              <p:nvPr/>
            </p:nvSpPr>
            <p:spPr>
              <a:xfrm rot="5400000">
                <a:off x="1605101" y="1014766"/>
                <a:ext cx="1351163" cy="5284381"/>
              </a:xfrm>
              <a:prstGeom prst="can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46CCD-50B3-2EB6-450E-ABC242B6E876}"/>
                  </a:ext>
                </a:extLst>
              </p:cNvPr>
              <p:cNvSpPr/>
              <p:nvPr/>
            </p:nvSpPr>
            <p:spPr>
              <a:xfrm>
                <a:off x="1596640" y="2854041"/>
                <a:ext cx="790970" cy="1532021"/>
              </a:xfrm>
              <a:prstGeom prst="rect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55CDEA9-1AA8-6C85-B699-4B9706299324}"/>
                  </a:ext>
                </a:extLst>
              </p:cNvPr>
              <p:cNvSpPr/>
              <p:nvPr/>
            </p:nvSpPr>
            <p:spPr>
              <a:xfrm>
                <a:off x="2182237" y="2776773"/>
                <a:ext cx="2862323" cy="1786568"/>
              </a:xfrm>
              <a:prstGeom prst="roundRect">
                <a:avLst/>
              </a:prstGeom>
              <a:solidFill>
                <a:srgbClr val="84848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C9EB897-1001-1F5D-94DC-049F9E3CEF70}"/>
                  </a:ext>
                </a:extLst>
              </p:cNvPr>
              <p:cNvSpPr/>
              <p:nvPr/>
            </p:nvSpPr>
            <p:spPr>
              <a:xfrm>
                <a:off x="2387610" y="2644521"/>
                <a:ext cx="2420603" cy="1995340"/>
              </a:xfrm>
              <a:prstGeom prst="roundRect">
                <a:avLst/>
              </a:prstGeom>
              <a:solidFill>
                <a:srgbClr val="A1A1A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3102961-4797-0E27-EA45-EF27A5052817}"/>
                  </a:ext>
                </a:extLst>
              </p:cNvPr>
              <p:cNvSpPr/>
              <p:nvPr/>
            </p:nvSpPr>
            <p:spPr>
              <a:xfrm>
                <a:off x="2592983" y="2420813"/>
                <a:ext cx="2039362" cy="2442755"/>
              </a:xfrm>
              <a:prstGeom prst="roundRect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6C8D3A-CF76-027A-B4E8-7C239FE74AE9}"/>
                </a:ext>
              </a:extLst>
            </p:cNvPr>
            <p:cNvSpPr/>
            <p:nvPr/>
          </p:nvSpPr>
          <p:spPr>
            <a:xfrm>
              <a:off x="1552552" y="4374111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B6DCA66-42DA-6492-CE7F-858FAB610DDB}"/>
                </a:ext>
              </a:extLst>
            </p:cNvPr>
            <p:cNvSpPr/>
            <p:nvPr/>
          </p:nvSpPr>
          <p:spPr>
            <a:xfrm>
              <a:off x="1570470" y="3477684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12CE22-7BE1-B757-6EA0-C12FB94D99AF}"/>
                </a:ext>
              </a:extLst>
            </p:cNvPr>
            <p:cNvSpPr/>
            <p:nvPr/>
          </p:nvSpPr>
          <p:spPr>
            <a:xfrm>
              <a:off x="1570470" y="2585433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rizona Space Grant Consortium Logos | Arizona Space Grant Consortium">
            <a:extLst>
              <a:ext uri="{FF2B5EF4-FFF2-40B4-BE49-F238E27FC236}">
                <a16:creationId xmlns:a16="http://schemas.microsoft.com/office/drawing/2014/main" id="{BF13C0AE-C87A-F1B9-7BF9-BE04FD5ED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6133 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5" y="3152970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7416" y="3081089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20286948">
            <a:off x="6700041" y="4125731"/>
            <a:ext cx="556228" cy="22956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49848" y="2880426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92168" y="2745899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29638" y="4225813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3398" y="2814019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1694" y="392523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963320-9E94-12F9-6879-9F8478F02E29}"/>
              </a:ext>
            </a:extLst>
          </p:cNvPr>
          <p:cNvSpPr/>
          <p:nvPr/>
        </p:nvSpPr>
        <p:spPr>
          <a:xfrm>
            <a:off x="2485752" y="3285039"/>
            <a:ext cx="2428584" cy="542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9ADE9FDA-44CD-DB66-B206-487866D2DBA8}"/>
              </a:ext>
            </a:extLst>
          </p:cNvPr>
          <p:cNvSpPr/>
          <p:nvPr/>
        </p:nvSpPr>
        <p:spPr>
          <a:xfrm rot="16200000">
            <a:off x="1881579" y="2774248"/>
            <a:ext cx="705163" cy="1551486"/>
          </a:xfrm>
          <a:prstGeom prst="snip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7DEC3-820E-1D44-8DC5-D7117532A724}"/>
              </a:ext>
            </a:extLst>
          </p:cNvPr>
          <p:cNvSpPr/>
          <p:nvPr/>
        </p:nvSpPr>
        <p:spPr>
          <a:xfrm>
            <a:off x="-1097259" y="3296438"/>
            <a:ext cx="2609011" cy="514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rizona Space Grant Consortium Logos | Arizona Space Grant Consortium">
            <a:extLst>
              <a:ext uri="{FF2B5EF4-FFF2-40B4-BE49-F238E27FC236}">
                <a16:creationId xmlns:a16="http://schemas.microsoft.com/office/drawing/2014/main" id="{FB84F846-C023-86F7-5330-B65142656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Future Work</a:t>
            </a:r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2A7F61-6C07-192A-BD5C-CAD35784CD16}"/>
              </a:ext>
            </a:extLst>
          </p:cNvPr>
          <p:cNvGrpSpPr/>
          <p:nvPr/>
        </p:nvGrpSpPr>
        <p:grpSpPr>
          <a:xfrm>
            <a:off x="747360" y="2273345"/>
            <a:ext cx="9527573" cy="2830261"/>
            <a:chOff x="416706" y="2161313"/>
            <a:chExt cx="9527573" cy="28302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751A04-702A-5BC3-ED86-C3F228EA2DA5}"/>
                </a:ext>
              </a:extLst>
            </p:cNvPr>
            <p:cNvSpPr txBox="1"/>
            <p:nvPr/>
          </p:nvSpPr>
          <p:spPr>
            <a:xfrm>
              <a:off x="835181" y="2161313"/>
              <a:ext cx="9109098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2800">
                <a:cs typeface="Calibri"/>
              </a:endParaRPr>
            </a:p>
          </p:txBody>
        </p:sp>
        <p:sp>
          <p:nvSpPr>
            <p:cNvPr id="2" name="Diamond 1">
              <a:extLst>
                <a:ext uri="{FF2B5EF4-FFF2-40B4-BE49-F238E27FC236}">
                  <a16:creationId xmlns:a16="http://schemas.microsoft.com/office/drawing/2014/main" id="{65DA1F93-213D-DFF2-EEB5-704B5710AF39}"/>
                </a:ext>
              </a:extLst>
            </p:cNvPr>
            <p:cNvSpPr/>
            <p:nvPr/>
          </p:nvSpPr>
          <p:spPr>
            <a:xfrm>
              <a:off x="1215696" y="3348420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0930BFEC-F1C3-3698-E8CA-5A073C86FA8F}"/>
                </a:ext>
              </a:extLst>
            </p:cNvPr>
            <p:cNvSpPr/>
            <p:nvPr/>
          </p:nvSpPr>
          <p:spPr>
            <a:xfrm>
              <a:off x="3492937" y="3348419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8F7A0637-4D16-A81A-9690-17261A88CFB8}"/>
                </a:ext>
              </a:extLst>
            </p:cNvPr>
            <p:cNvSpPr/>
            <p:nvPr/>
          </p:nvSpPr>
          <p:spPr>
            <a:xfrm>
              <a:off x="5770178" y="3348419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EA7EEBA3-FB93-5A6D-2EA9-24D75D88225B}"/>
                </a:ext>
              </a:extLst>
            </p:cNvPr>
            <p:cNvSpPr/>
            <p:nvPr/>
          </p:nvSpPr>
          <p:spPr>
            <a:xfrm>
              <a:off x="8047419" y="3348419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83FECEE-B878-7368-FADC-9D8833B1BD8E}"/>
                </a:ext>
              </a:extLst>
            </p:cNvPr>
            <p:cNvCxnSpPr/>
            <p:nvPr/>
          </p:nvCxnSpPr>
          <p:spPr>
            <a:xfrm flipV="1">
              <a:off x="1910364" y="3663827"/>
              <a:ext cx="1583587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EC0E54-99E5-E206-43F5-F54158F6EB0D}"/>
                </a:ext>
              </a:extLst>
            </p:cNvPr>
            <p:cNvCxnSpPr>
              <a:cxnSpLocks/>
            </p:cNvCxnSpPr>
            <p:nvPr/>
          </p:nvCxnSpPr>
          <p:spPr>
            <a:xfrm>
              <a:off x="4193749" y="3666467"/>
              <a:ext cx="1614313" cy="3504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ECF6DF-7A9C-5E4A-5EFB-2CEBC59EC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1315" y="3661777"/>
              <a:ext cx="1583587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DB248D4-0C41-662E-D25E-94ABC8C304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1713" y="3656361"/>
              <a:ext cx="695821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2EDB1B9-DE80-56DC-7686-FE3273D72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60" y="3663759"/>
              <a:ext cx="695821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3D89C91F-7577-CCE1-9AC8-15475FCB52F0}"/>
                </a:ext>
              </a:extLst>
            </p:cNvPr>
            <p:cNvSpPr/>
            <p:nvPr/>
          </p:nvSpPr>
          <p:spPr>
            <a:xfrm>
              <a:off x="9257385" y="3533370"/>
              <a:ext cx="281144" cy="255464"/>
            </a:xfrm>
            <a:prstGeom prst="diamond">
              <a:avLst/>
            </a:prstGeom>
            <a:solidFill>
              <a:srgbClr val="6D88A6"/>
            </a:solidFill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6E52381A-918A-387E-FA49-65E2EF6FDE24}"/>
                </a:ext>
              </a:extLst>
            </p:cNvPr>
            <p:cNvSpPr/>
            <p:nvPr/>
          </p:nvSpPr>
          <p:spPr>
            <a:xfrm>
              <a:off x="416706" y="3533370"/>
              <a:ext cx="281144" cy="255464"/>
            </a:xfrm>
            <a:prstGeom prst="diamond">
              <a:avLst/>
            </a:prstGeom>
            <a:solidFill>
              <a:srgbClr val="6D88A6"/>
            </a:solidFill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3FF7EF9-84EC-CFA0-7673-9FBF155CBF7E}"/>
                </a:ext>
              </a:extLst>
            </p:cNvPr>
            <p:cNvCxnSpPr/>
            <p:nvPr/>
          </p:nvCxnSpPr>
          <p:spPr>
            <a:xfrm>
              <a:off x="1555756" y="2340919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A4A43C-322B-64BE-8B7D-0C4104FC1781}"/>
                </a:ext>
              </a:extLst>
            </p:cNvPr>
            <p:cNvCxnSpPr>
              <a:cxnSpLocks/>
            </p:cNvCxnSpPr>
            <p:nvPr/>
          </p:nvCxnSpPr>
          <p:spPr>
            <a:xfrm>
              <a:off x="3855897" y="3955854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8EB3734-38F8-843B-914C-7A38F948509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297" y="2318002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37A0F43-B070-123A-9396-E94E7F0279A7}"/>
                </a:ext>
              </a:extLst>
            </p:cNvPr>
            <p:cNvCxnSpPr>
              <a:cxnSpLocks/>
            </p:cNvCxnSpPr>
            <p:nvPr/>
          </p:nvCxnSpPr>
          <p:spPr>
            <a:xfrm>
              <a:off x="8390838" y="3956588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 descr="Thermometer with solid fill">
              <a:extLst>
                <a:ext uri="{FF2B5EF4-FFF2-40B4-BE49-F238E27FC236}">
                  <a16:creationId xmlns:a16="http://schemas.microsoft.com/office/drawing/2014/main" id="{85E26BE9-3593-E3E9-6071-BAE2119A0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84204" y="3425756"/>
              <a:ext cx="428018" cy="428018"/>
            </a:xfrm>
            <a:prstGeom prst="rect">
              <a:avLst/>
            </a:prstGeom>
          </p:spPr>
        </p:pic>
        <p:pic>
          <p:nvPicPr>
            <p:cNvPr id="26" name="Graphic 25" descr="Blueprint with solid fill">
              <a:extLst>
                <a:ext uri="{FF2B5EF4-FFF2-40B4-BE49-F238E27FC236}">
                  <a16:creationId xmlns:a16="http://schemas.microsoft.com/office/drawing/2014/main" id="{C2495AD2-D016-4E3F-8392-EB105FCB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80478" y="3491457"/>
              <a:ext cx="360001" cy="337148"/>
            </a:xfrm>
            <a:prstGeom prst="rect">
              <a:avLst/>
            </a:prstGeom>
          </p:spPr>
        </p:pic>
        <p:pic>
          <p:nvPicPr>
            <p:cNvPr id="27" name="Graphic 26" descr="Building Brick Wall with solid fill">
              <a:extLst>
                <a:ext uri="{FF2B5EF4-FFF2-40B4-BE49-F238E27FC236}">
                  <a16:creationId xmlns:a16="http://schemas.microsoft.com/office/drawing/2014/main" id="{B6ADA3E1-E8E5-621D-603E-3406647E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36524" y="3458184"/>
              <a:ext cx="404548" cy="396441"/>
            </a:xfrm>
            <a:prstGeom prst="rect">
              <a:avLst/>
            </a:prstGeom>
          </p:spPr>
        </p:pic>
        <p:pic>
          <p:nvPicPr>
            <p:cNvPr id="28" name="Graphic 27" descr="Tools with solid fill">
              <a:extLst>
                <a:ext uri="{FF2B5EF4-FFF2-40B4-BE49-F238E27FC236}">
                  <a16:creationId xmlns:a16="http://schemas.microsoft.com/office/drawing/2014/main" id="{38C15054-92DE-E4C5-6433-2EC69B22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46842" y="3490607"/>
              <a:ext cx="355060" cy="346954"/>
            </a:xfrm>
            <a:prstGeom prst="rect">
              <a:avLst/>
            </a:prstGeom>
          </p:spPr>
        </p:pic>
      </p:grpSp>
      <p:sp>
        <p:nvSpPr>
          <p:cNvPr id="29" name="Diamond 28">
            <a:extLst>
              <a:ext uri="{FF2B5EF4-FFF2-40B4-BE49-F238E27FC236}">
                <a16:creationId xmlns:a16="http://schemas.microsoft.com/office/drawing/2014/main" id="{A6352F74-BB57-62B2-F919-4BF6579C1EE3}"/>
              </a:ext>
            </a:extLst>
          </p:cNvPr>
          <p:cNvSpPr/>
          <p:nvPr/>
        </p:nvSpPr>
        <p:spPr>
          <a:xfrm>
            <a:off x="1808716" y="233548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E81DAF13-7EEF-2FD4-F53D-29837DCE947B}"/>
              </a:ext>
            </a:extLst>
          </p:cNvPr>
          <p:cNvSpPr/>
          <p:nvPr/>
        </p:nvSpPr>
        <p:spPr>
          <a:xfrm>
            <a:off x="4123290" y="505963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C05A66A3-2B99-22D6-94B6-0D07FF961CA1}"/>
              </a:ext>
            </a:extLst>
          </p:cNvPr>
          <p:cNvSpPr/>
          <p:nvPr/>
        </p:nvSpPr>
        <p:spPr>
          <a:xfrm>
            <a:off x="6361665" y="2268812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EADF00E9-3C9A-0AE7-2898-194D5616D60C}"/>
              </a:ext>
            </a:extLst>
          </p:cNvPr>
          <p:cNvSpPr/>
          <p:nvPr/>
        </p:nvSpPr>
        <p:spPr>
          <a:xfrm>
            <a:off x="8647665" y="505963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10194-EC47-7FBE-5AA8-9069CF0BC1AD}"/>
              </a:ext>
            </a:extLst>
          </p:cNvPr>
          <p:cNvSpPr txBox="1"/>
          <p:nvPr/>
        </p:nvSpPr>
        <p:spPr>
          <a:xfrm>
            <a:off x="1752599" y="1569243"/>
            <a:ext cx="38981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BDD2F0"/>
                </a:solidFill>
                <a:cs typeface="Calibri"/>
              </a:rPr>
              <a:t>Create detailed model of</a:t>
            </a:r>
            <a:endParaRPr lang="en-US"/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selected design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6390A4-5EC0-B515-0DBE-89A14E3EDDCC}"/>
              </a:ext>
            </a:extLst>
          </p:cNvPr>
          <p:cNvSpPr txBox="1"/>
          <p:nvPr/>
        </p:nvSpPr>
        <p:spPr>
          <a:xfrm>
            <a:off x="6305550" y="1335880"/>
            <a:ext cx="354806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rgbClr val="444444"/>
              </a:solidFill>
              <a:cs typeface="Calibri"/>
            </a:endParaRPr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Manufacture final design at machine shop</a:t>
            </a:r>
          </a:p>
          <a:p>
            <a:pPr marL="285750" indent="-285750">
              <a:buFont typeface="Arial,Sans-Serif"/>
              <a:buChar char="•"/>
            </a:pPr>
            <a:endParaRPr lang="en-US" sz="1100">
              <a:solidFill>
                <a:srgbClr val="444444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D7762C-244A-9F00-6A1F-3BF5157F9624}"/>
              </a:ext>
            </a:extLst>
          </p:cNvPr>
          <p:cNvSpPr txBox="1"/>
          <p:nvPr/>
        </p:nvSpPr>
        <p:spPr>
          <a:xfrm>
            <a:off x="3986212" y="5360193"/>
            <a:ext cx="3048000" cy="11849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BDD2F0"/>
                </a:solidFill>
                <a:cs typeface="Calibri"/>
              </a:rPr>
              <a:t>Order parts, build prototype and refine design</a:t>
            </a:r>
            <a:endParaRPr lang="en-US" sz="2000"/>
          </a:p>
          <a:p>
            <a:pPr marL="285750" indent="-285750">
              <a:buFont typeface="Arial,Sans-Serif"/>
              <a:buChar char="•"/>
            </a:pPr>
            <a:endParaRPr lang="en-US" sz="1100">
              <a:solidFill>
                <a:srgbClr val="444444"/>
              </a:solidFill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E09AD7-3E9F-DBD1-E3B9-F645087DA54F}"/>
              </a:ext>
            </a:extLst>
          </p:cNvPr>
          <p:cNvSpPr txBox="1"/>
          <p:nvPr/>
        </p:nvSpPr>
        <p:spPr>
          <a:xfrm>
            <a:off x="8482012" y="5141118"/>
            <a:ext cx="3002756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rgbClr val="444444"/>
              </a:solidFill>
              <a:cs typeface="Calibri"/>
            </a:endParaRPr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Conduct cryogenic </a:t>
            </a:r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testing at </a:t>
            </a:r>
            <a:r>
              <a:rPr lang="en-US" sz="2000" err="1">
                <a:solidFill>
                  <a:srgbClr val="BDD2F0"/>
                </a:solidFill>
                <a:cs typeface="Calibri"/>
              </a:rPr>
              <a:t>MagLab</a:t>
            </a:r>
            <a:endParaRPr lang="en-US" sz="2000">
              <a:solidFill>
                <a:srgbClr val="BDD2F0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78E252-C220-0E56-8369-40F325AA1F90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10" name="Picture 9" descr="Arizona Space Grant Consortium Logos | Arizona Space Grant Consortium">
            <a:extLst>
              <a:ext uri="{FF2B5EF4-FFF2-40B4-BE49-F238E27FC236}">
                <a16:creationId xmlns:a16="http://schemas.microsoft.com/office/drawing/2014/main" id="{85FB5AE2-08FB-C2BB-095E-FBB69B289F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40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35A8-0142-3123-1CD3-C2E26BE56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448" y="3044952"/>
            <a:ext cx="9144000" cy="768096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Arial"/>
              </a:rPr>
              <a:t>Thank You.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2F9E-5033-087C-AE81-71444ACBA8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545" y="6373368"/>
            <a:ext cx="9144000" cy="484632"/>
          </a:xfrm>
        </p:spPr>
        <p:txBody>
          <a:bodyPr>
            <a:normAutofit fontScale="62500" lnSpcReduction="20000"/>
          </a:bodyPr>
          <a:lstStyle/>
          <a:p>
            <a:r>
              <a:rPr lang="en-US" sz="2400"/>
              <a:t>Jason Goldstein, Lauren Roche, Sean Rodney,</a:t>
            </a:r>
          </a:p>
          <a:p>
            <a:r>
              <a:rPr lang="en-US" sz="2400"/>
              <a:t> Valerie Rodriguez, Nicolas </a:t>
            </a:r>
            <a:r>
              <a:rPr lang="en-US" sz="2400" err="1"/>
              <a:t>Sgammato</a:t>
            </a:r>
            <a:endParaRPr lang="en-US" sz="2400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57845-C1C9-036E-EF4D-368E1208A6B2}"/>
              </a:ext>
            </a:extLst>
          </p:cNvPr>
          <p:cNvSpPr txBox="1"/>
          <p:nvPr/>
        </p:nvSpPr>
        <p:spPr>
          <a:xfrm>
            <a:off x="138545" y="4156476"/>
            <a:ext cx="865909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Black"/>
              </a:rPr>
              <a:t>520: NASA Actively sealed Cryogenic Coupler</a:t>
            </a:r>
          </a:p>
        </p:txBody>
      </p:sp>
    </p:spTree>
    <p:extLst>
      <p:ext uri="{BB962C8B-B14F-4D97-AF65-F5344CB8AC3E}">
        <p14:creationId xmlns:p14="http://schemas.microsoft.com/office/powerpoint/2010/main" val="139224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2" y="882734"/>
            <a:ext cx="9585948" cy="2852737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Objective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238" y="4220480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The objective of this project is to design,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build, and test an actively sealed coupler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that prevents the leakage of cryogenic fuel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during the transfer from depot to vessel for future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deep space NASA missions.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01DD3-8EDD-AFD1-C309-4A516711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905" y="-290"/>
            <a:ext cx="1139364" cy="17805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1F30AF-882F-7104-D874-516AC2C1AF5C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5059812"/>
                  </p:ext>
                </p:extLst>
              </p:nvPr>
            </p:nvGraphicFramePr>
            <p:xfrm>
              <a:off x="5269102" y="243794"/>
              <a:ext cx="5961881" cy="596188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961881" cy="596188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512558" ay="3310297" az="42175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9102" y="243794"/>
                <a:ext cx="5961881" cy="596188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C03032-4F16-DE1A-C7E6-C6B59AD9909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82EA72-C3D9-2C7C-D167-3D312F59B30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069997A-F62A-B2CB-30D6-7F6615E60B92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916ACA3-6599-C499-B133-3AAC5B17368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48971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825553"/>
                  </p:ext>
                </p:extLst>
              </p:nvPr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74" y="333943"/>
            <a:ext cx="9585948" cy="2852737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6037" y="3571739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Cryogenic Fuel Transfer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Deep Space Mission</a:t>
            </a: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Lunar Base Fuel Depot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71DAC-4490-DC68-B08A-C0A52F4CA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722" y="-290"/>
            <a:ext cx="1139364" cy="178052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F57E9-620C-5C58-6414-78E120D75ACF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05CD30-218F-1E2A-1A18-56A6FE2DD06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B06227-4781-89CA-0AC1-C6AAA4D64233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41886C-33F7-D13A-F10C-EE794EE9C17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91BCC9A-FA72-FE19-99E6-935D06C19CD3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168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Earth on the moon with the earth in the background&#10;&#10;Description automatically generated">
            <a:extLst>
              <a:ext uri="{FF2B5EF4-FFF2-40B4-BE49-F238E27FC236}">
                <a16:creationId xmlns:a16="http://schemas.microsoft.com/office/drawing/2014/main" id="{CAAFE818-578F-EB44-74F1-51174031BE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3650" r="-54"/>
          <a:stretch/>
        </p:blipFill>
        <p:spPr>
          <a:xfrm>
            <a:off x="0" y="-4341"/>
            <a:ext cx="10686435" cy="68666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Key Goals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C6F35571-42FE-F596-371C-342B62E0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CF7A7-D473-A132-8859-5EA8FF7E6848}"/>
              </a:ext>
            </a:extLst>
          </p:cNvPr>
          <p:cNvGrpSpPr/>
          <p:nvPr/>
        </p:nvGrpSpPr>
        <p:grpSpPr>
          <a:xfrm>
            <a:off x="830452" y="1797050"/>
            <a:ext cx="2508930" cy="2321982"/>
            <a:chOff x="830452" y="1797050"/>
            <a:chExt cx="2508930" cy="23219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407DD0F-AECC-1BB3-2A8F-EA670BA5B6C8}"/>
                </a:ext>
              </a:extLst>
            </p:cNvPr>
            <p:cNvGrpSpPr/>
            <p:nvPr/>
          </p:nvGrpSpPr>
          <p:grpSpPr>
            <a:xfrm>
              <a:off x="865716" y="1797050"/>
              <a:ext cx="2448984" cy="2321982"/>
              <a:chOff x="865716" y="1797050"/>
              <a:chExt cx="2448984" cy="232198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7DB8B76-9D57-E32F-8161-8811BA3C3A6B}"/>
                  </a:ext>
                </a:extLst>
              </p:cNvPr>
              <p:cNvGrpSpPr/>
              <p:nvPr/>
            </p:nvGrpSpPr>
            <p:grpSpPr>
              <a:xfrm>
                <a:off x="865716" y="1797050"/>
                <a:ext cx="2448984" cy="2321982"/>
                <a:chOff x="865716" y="1797050"/>
                <a:chExt cx="2448984" cy="2321982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584798A-EC5F-25A2-B59A-69DD2D09CB8B}"/>
                    </a:ext>
                  </a:extLst>
                </p:cNvPr>
                <p:cNvSpPr/>
                <p:nvPr/>
              </p:nvSpPr>
              <p:spPr>
                <a:xfrm>
                  <a:off x="865716" y="1797050"/>
                  <a:ext cx="2448984" cy="2321982"/>
                </a:xfrm>
                <a:prstGeom prst="ellipse">
                  <a:avLst/>
                </a:prstGeom>
                <a:solidFill>
                  <a:srgbClr val="FF8B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rgbClr val="000000"/>
                    </a:solidFill>
                    <a:latin typeface="Arial Black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6E1266D-9F09-134B-DE0D-68783CC5D97F}"/>
                    </a:ext>
                  </a:extLst>
                </p:cNvPr>
                <p:cNvSpPr/>
                <p:nvPr/>
              </p:nvSpPr>
              <p:spPr>
                <a:xfrm>
                  <a:off x="960967" y="1881717"/>
                  <a:ext cx="2247900" cy="2142066"/>
                </a:xfrm>
                <a:prstGeom prst="ellipse">
                  <a:avLst/>
                </a:prstGeom>
                <a:solidFill>
                  <a:srgbClr val="DBD7D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rgbClr val="000000"/>
                    </a:solidFill>
                    <a:latin typeface="Arial Black"/>
                    <a:cs typeface="Calibri"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284718-3789-75C9-B858-FE062BB53F59}"/>
                  </a:ext>
                </a:extLst>
              </p:cNvPr>
              <p:cNvSpPr txBox="1"/>
              <p:nvPr/>
            </p:nvSpPr>
            <p:spPr>
              <a:xfrm>
                <a:off x="1058999" y="2352585"/>
                <a:ext cx="2051836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2CE1DA4-A472-4630-E959-1E110BAA9079}"/>
                </a:ext>
              </a:extLst>
            </p:cNvPr>
            <p:cNvSpPr/>
            <p:nvPr/>
          </p:nvSpPr>
          <p:spPr>
            <a:xfrm>
              <a:off x="830452" y="2517014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Protect from Contamination and Heat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0A237E-1828-DF11-1DAB-1ACCD2BACB0C}"/>
              </a:ext>
            </a:extLst>
          </p:cNvPr>
          <p:cNvGrpSpPr/>
          <p:nvPr/>
        </p:nvGrpSpPr>
        <p:grpSpPr>
          <a:xfrm>
            <a:off x="4078043" y="3905250"/>
            <a:ext cx="2508930" cy="2321982"/>
            <a:chOff x="4078043" y="3905250"/>
            <a:chExt cx="2508930" cy="23219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E753B0-33CF-581D-F1CC-82EF2A3296DB}"/>
                </a:ext>
              </a:extLst>
            </p:cNvPr>
            <p:cNvGrpSpPr/>
            <p:nvPr/>
          </p:nvGrpSpPr>
          <p:grpSpPr>
            <a:xfrm>
              <a:off x="4091515" y="3905250"/>
              <a:ext cx="2448984" cy="2321982"/>
              <a:chOff x="4091515" y="3905250"/>
              <a:chExt cx="2448984" cy="232198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9A42546-DB97-97A3-A1C7-9C7BEC40841B}"/>
                  </a:ext>
                </a:extLst>
              </p:cNvPr>
              <p:cNvGrpSpPr/>
              <p:nvPr/>
            </p:nvGrpSpPr>
            <p:grpSpPr>
              <a:xfrm>
                <a:off x="4091515" y="39052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B829F44-EE0D-9454-F120-D3079E58050A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4F59CFBD-CEEA-6777-22D7-BEA2BFF785A4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5E43D1DE-330E-C409-5298-C930D2F61E6F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  <a:cs typeface="Calibri"/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D6803E9-96FC-A8CD-8D00-9D80BD058F2A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C60C21-639B-75C2-81D7-29DB3CD9688C}"/>
                  </a:ext>
                </a:extLst>
              </p:cNvPr>
              <p:cNvSpPr txBox="1"/>
              <p:nvPr/>
            </p:nvSpPr>
            <p:spPr>
              <a:xfrm>
                <a:off x="4526268" y="4460785"/>
                <a:ext cx="1587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B11B7D-8D71-A2AC-5B04-BBCFF822E79C}"/>
                </a:ext>
              </a:extLst>
            </p:cNvPr>
            <p:cNvSpPr/>
            <p:nvPr/>
          </p:nvSpPr>
          <p:spPr>
            <a:xfrm>
              <a:off x="4078043" y="4650122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Survive </a:t>
              </a:r>
            </a:p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90-Day Lunar Mission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796757-F60B-8463-058F-7B22F81AED67}"/>
              </a:ext>
            </a:extLst>
          </p:cNvPr>
          <p:cNvGrpSpPr/>
          <p:nvPr/>
        </p:nvGrpSpPr>
        <p:grpSpPr>
          <a:xfrm>
            <a:off x="7218550" y="1784350"/>
            <a:ext cx="2508930" cy="2321982"/>
            <a:chOff x="7218550" y="1784350"/>
            <a:chExt cx="2508930" cy="23219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ABBDC3-223C-1CBB-B15A-846331CD37A6}"/>
                </a:ext>
              </a:extLst>
            </p:cNvPr>
            <p:cNvGrpSpPr/>
            <p:nvPr/>
          </p:nvGrpSpPr>
          <p:grpSpPr>
            <a:xfrm>
              <a:off x="7253815" y="1784350"/>
              <a:ext cx="2448984" cy="2321982"/>
              <a:chOff x="7253815" y="1784350"/>
              <a:chExt cx="2448984" cy="232198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3A19D10-BA91-FB7B-1F57-806D06DEDA6D}"/>
                  </a:ext>
                </a:extLst>
              </p:cNvPr>
              <p:cNvGrpSpPr/>
              <p:nvPr/>
            </p:nvGrpSpPr>
            <p:grpSpPr>
              <a:xfrm>
                <a:off x="7253815" y="17843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67E85A3-5149-83EC-60D0-6A10965426A9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B96F6212-54FD-3488-DDD4-48B7BF6A5008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E5704487-4CB0-7153-9173-1EB74FFD813B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  <a:cs typeface="Calibri"/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B5973F5-F278-9DDA-86C1-84E7562E3DCF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B4CE6-812F-0758-2F06-84F29A6F27B6}"/>
                  </a:ext>
                </a:extLst>
              </p:cNvPr>
              <p:cNvSpPr txBox="1"/>
              <p:nvPr/>
            </p:nvSpPr>
            <p:spPr>
              <a:xfrm>
                <a:off x="7789673" y="2167919"/>
                <a:ext cx="1366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078A8B-64CD-0AA7-AE26-4F626892AAAB}"/>
                </a:ext>
              </a:extLst>
            </p:cNvPr>
            <p:cNvSpPr/>
            <p:nvPr/>
          </p:nvSpPr>
          <p:spPr>
            <a:xfrm>
              <a:off x="7218550" y="2536199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Prevent and Monitor</a:t>
              </a:r>
            </a:p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Leaks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7CCD01F-F856-D142-88D3-6EEEBE7860DE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3C825A-E1B2-7E49-4A88-39F5DD99D1D0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5D4D8-AB4F-C7A7-374F-D9FB53EEFC79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ooter Placeholder 2">
            <a:extLst>
              <a:ext uri="{FF2B5EF4-FFF2-40B4-BE49-F238E27FC236}">
                <a16:creationId xmlns:a16="http://schemas.microsoft.com/office/drawing/2014/main" id="{BA0ED5CA-DBED-6415-1853-E610AF023782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016F2FF3-5DC2-4429-57FE-6D5079FF203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5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EE7624"/>
                </a:solidFill>
                <a:latin typeface="Arial Black"/>
                <a:cs typeface="Calibri"/>
              </a:rPr>
              <a:t>Targets and Metrics</a:t>
            </a:r>
            <a:endParaRPr lang="en-US">
              <a:solidFill>
                <a:srgbClr val="EE7624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60FA531-1764-F8A5-D067-EC4D3B219350}"/>
              </a:ext>
            </a:extLst>
          </p:cNvPr>
          <p:cNvCxnSpPr/>
          <p:nvPr/>
        </p:nvCxnSpPr>
        <p:spPr>
          <a:xfrm>
            <a:off x="270681" y="1299947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A031B4-722E-7C5D-3E6C-583CF05955FF}"/>
              </a:ext>
            </a:extLst>
          </p:cNvPr>
          <p:cNvCxnSpPr>
            <a:cxnSpLocks/>
          </p:cNvCxnSpPr>
          <p:nvPr/>
        </p:nvCxnSpPr>
        <p:spPr>
          <a:xfrm>
            <a:off x="270680" y="2084693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377D0D-2517-F938-1934-8551D698DAFC}"/>
              </a:ext>
            </a:extLst>
          </p:cNvPr>
          <p:cNvSpPr txBox="1"/>
          <p:nvPr/>
        </p:nvSpPr>
        <p:spPr>
          <a:xfrm>
            <a:off x="270111" y="1478506"/>
            <a:ext cx="10449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Fuel Leakage          Heat Transfer          Coupler Connection     Structure Integrity</a:t>
            </a:r>
            <a:endParaRPr lang="en-US" sz="2400" b="1">
              <a:solidFill>
                <a:srgbClr val="002759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3677F-F79E-A109-6508-01A502A03064}"/>
              </a:ext>
            </a:extLst>
          </p:cNvPr>
          <p:cNvGrpSpPr/>
          <p:nvPr/>
        </p:nvGrpSpPr>
        <p:grpSpPr>
          <a:xfrm>
            <a:off x="296273" y="2973718"/>
            <a:ext cx="1973170" cy="1777974"/>
            <a:chOff x="274808" y="2598084"/>
            <a:chExt cx="1973170" cy="177797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F9EF9F-F2AD-CFA0-4191-56BF9B872B8E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23" name="Graphic 22" descr="Splash1 with solid fill">
                <a:extLst>
                  <a:ext uri="{FF2B5EF4-FFF2-40B4-BE49-F238E27FC236}">
                    <a16:creationId xmlns:a16="http://schemas.microsoft.com/office/drawing/2014/main" id="{05A10922-2B75-343B-281F-B5E0F8613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30" name="Graphic 29" descr="Splash1 with solid fill">
                <a:extLst>
                  <a:ext uri="{FF2B5EF4-FFF2-40B4-BE49-F238E27FC236}">
                    <a16:creationId xmlns:a16="http://schemas.microsoft.com/office/drawing/2014/main" id="{23F01E90-9049-DD7A-A8AF-C2975D2E1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6BE47DF-45AF-EB63-3181-C74A6EFB95A8}"/>
                </a:ext>
              </a:extLst>
            </p:cNvPr>
            <p:cNvGrpSpPr/>
            <p:nvPr/>
          </p:nvGrpSpPr>
          <p:grpSpPr>
            <a:xfrm>
              <a:off x="274808" y="2598084"/>
              <a:ext cx="1973170" cy="1115260"/>
              <a:chOff x="92692" y="2468336"/>
              <a:chExt cx="2474812" cy="1059131"/>
            </a:xfrm>
          </p:grpSpPr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CB5EA59C-06C0-1284-EF93-B3077B01994E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EEF3A46B-9CBE-DEC6-F555-4BEB72A460A9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FCC1A166-5D4B-13AF-CE3B-B0B80B8E943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B0FE7CF0-F09D-FFA7-7C31-A5F9AF8FE0E8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ADDD76-6BE9-78B5-65CC-1A1A9004E840}"/>
              </a:ext>
            </a:extLst>
          </p:cNvPr>
          <p:cNvGrpSpPr/>
          <p:nvPr/>
        </p:nvGrpSpPr>
        <p:grpSpPr>
          <a:xfrm>
            <a:off x="5264523" y="2917248"/>
            <a:ext cx="2236008" cy="1082840"/>
            <a:chOff x="4652776" y="2528231"/>
            <a:chExt cx="2879951" cy="114723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B09547-19E1-A6AF-08DA-3F2C79158B1C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CBA11D77-5998-44CF-76B6-8B0713F30384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8F61B711-0B78-3782-4384-583C2543F113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8027EC7A-5F7F-8CC7-BACC-28C930098029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80335E0F-CFFD-D30C-278C-AC8C5E585E1E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B57EC854-27EE-E90E-691B-4AF5FD19C8D7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56C1B2AD-1579-95E7-01DD-0361A65BD22D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ylinder 17">
                <a:extLst>
                  <a:ext uri="{FF2B5EF4-FFF2-40B4-BE49-F238E27FC236}">
                    <a16:creationId xmlns:a16="http://schemas.microsoft.com/office/drawing/2014/main" id="{EE27535B-4867-0C2D-1418-D6EE99C49300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882BC042-7228-0C07-16DA-B51FA153E78B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4D25F884-461F-F444-83CA-8E69EB2687BC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ylinder 20">
                <a:extLst>
                  <a:ext uri="{FF2B5EF4-FFF2-40B4-BE49-F238E27FC236}">
                    <a16:creationId xmlns:a16="http://schemas.microsoft.com/office/drawing/2014/main" id="{12D39FE3-4E05-6DE6-92D6-FC3D347B60D3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CE1F46-AF67-E72C-3854-05D242054D15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4D34DF7D-99F1-DB7E-9B68-95CE9262912A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B8E97912-A56E-9CEF-6225-980F76865DEE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ylinder 7">
                <a:extLst>
                  <a:ext uri="{FF2B5EF4-FFF2-40B4-BE49-F238E27FC236}">
                    <a16:creationId xmlns:a16="http://schemas.microsoft.com/office/drawing/2014/main" id="{B358D29D-6386-4320-D251-7C41CA20CED5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2F54E8-6CA4-E90B-1FA9-E62534656E34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5B8974E0-AD0C-7E9D-D64A-65FC0E6B7C13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52CF0F-27B2-5CE2-A997-E36E2DCC2783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D169D55B-5207-4073-93BB-8572267A9E5C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ylinder 41">
                <a:extLst>
                  <a:ext uri="{FF2B5EF4-FFF2-40B4-BE49-F238E27FC236}">
                    <a16:creationId xmlns:a16="http://schemas.microsoft.com/office/drawing/2014/main" id="{3CA96F12-D3EB-403B-FA05-46C16B7E5656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203D484-175C-DACE-92D3-B31B800A57C2}"/>
              </a:ext>
            </a:extLst>
          </p:cNvPr>
          <p:cNvSpPr txBox="1"/>
          <p:nvPr/>
        </p:nvSpPr>
        <p:spPr>
          <a:xfrm>
            <a:off x="354431" y="4914781"/>
            <a:ext cx="198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Fuel Leakage Rate from Flowmeter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D92A28-EDA0-59BD-7018-9D9AA2A79A7E}"/>
              </a:ext>
            </a:extLst>
          </p:cNvPr>
          <p:cNvSpPr txBox="1"/>
          <p:nvPr/>
        </p:nvSpPr>
        <p:spPr>
          <a:xfrm>
            <a:off x="2627751" y="4914781"/>
            <a:ext cx="219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Interior Temperature from Thermocouple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4DAACD-FB0D-B77C-15FD-A36030B222F5}"/>
              </a:ext>
            </a:extLst>
          </p:cNvPr>
          <p:cNvSpPr txBox="1"/>
          <p:nvPr/>
        </p:nvSpPr>
        <p:spPr>
          <a:xfrm>
            <a:off x="5469947" y="4958720"/>
            <a:ext cx="187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Connection Force from Transducer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DC4AB1-8B3F-63DF-7FA9-5DA8EFFE0CB2}"/>
              </a:ext>
            </a:extLst>
          </p:cNvPr>
          <p:cNvSpPr txBox="1"/>
          <p:nvPr/>
        </p:nvSpPr>
        <p:spPr>
          <a:xfrm>
            <a:off x="8029258" y="4958720"/>
            <a:ext cx="187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Material Yielding from Tensile Test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8438876-CA67-7807-D8A7-C0B9FF6117C1}"/>
              </a:ext>
            </a:extLst>
          </p:cNvPr>
          <p:cNvGrpSpPr/>
          <p:nvPr/>
        </p:nvGrpSpPr>
        <p:grpSpPr>
          <a:xfrm>
            <a:off x="2672048" y="2323449"/>
            <a:ext cx="1973170" cy="1719409"/>
            <a:chOff x="2468132" y="2323449"/>
            <a:chExt cx="1973170" cy="171940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BC62204-AD6C-13E3-8D87-A14368D77161}"/>
                </a:ext>
              </a:extLst>
            </p:cNvPr>
            <p:cNvGrpSpPr/>
            <p:nvPr/>
          </p:nvGrpSpPr>
          <p:grpSpPr>
            <a:xfrm>
              <a:off x="2468132" y="2927598"/>
              <a:ext cx="1973170" cy="1115260"/>
              <a:chOff x="92692" y="2468336"/>
              <a:chExt cx="2474812" cy="1059131"/>
            </a:xfrm>
          </p:grpSpPr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6BB69973-10D2-AF04-FFBC-83ADA1961E2D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ylinder 42">
                <a:extLst>
                  <a:ext uri="{FF2B5EF4-FFF2-40B4-BE49-F238E27FC236}">
                    <a16:creationId xmlns:a16="http://schemas.microsoft.com/office/drawing/2014/main" id="{48E1DF35-837C-069A-5255-7C98A068A12C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ylinder 43">
                <a:extLst>
                  <a:ext uri="{FF2B5EF4-FFF2-40B4-BE49-F238E27FC236}">
                    <a16:creationId xmlns:a16="http://schemas.microsoft.com/office/drawing/2014/main" id="{7667D666-EF67-17A6-618F-4691D0094CB1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ylinder 44">
                <a:extLst>
                  <a:ext uri="{FF2B5EF4-FFF2-40B4-BE49-F238E27FC236}">
                    <a16:creationId xmlns:a16="http://schemas.microsoft.com/office/drawing/2014/main" id="{0B498903-2CC6-BCC3-96C5-602B7617DAE2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Arrow: Bent 47">
              <a:extLst>
                <a:ext uri="{FF2B5EF4-FFF2-40B4-BE49-F238E27FC236}">
                  <a16:creationId xmlns:a16="http://schemas.microsoft.com/office/drawing/2014/main" id="{3D707658-1856-434D-A3C1-7333C3BD0718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row: Bent 48">
              <a:extLst>
                <a:ext uri="{FF2B5EF4-FFF2-40B4-BE49-F238E27FC236}">
                  <a16:creationId xmlns:a16="http://schemas.microsoft.com/office/drawing/2014/main" id="{73E19735-49D6-D8BE-10ED-FEAAB32EE48F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row: Bent 49">
              <a:extLst>
                <a:ext uri="{FF2B5EF4-FFF2-40B4-BE49-F238E27FC236}">
                  <a16:creationId xmlns:a16="http://schemas.microsoft.com/office/drawing/2014/main" id="{DCDB7F9E-93AE-2626-77B7-C326B487D9B1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4567B7A-518F-CDE5-18DE-D72CCCD643B5}"/>
              </a:ext>
            </a:extLst>
          </p:cNvPr>
          <p:cNvGrpSpPr/>
          <p:nvPr/>
        </p:nvGrpSpPr>
        <p:grpSpPr>
          <a:xfrm>
            <a:off x="8011270" y="2863612"/>
            <a:ext cx="1973170" cy="1144728"/>
            <a:chOff x="7678565" y="2445049"/>
            <a:chExt cx="1973170" cy="114472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738FDF1-9B43-7960-118A-C61424D5B7CD}"/>
                </a:ext>
              </a:extLst>
            </p:cNvPr>
            <p:cNvGrpSpPr/>
            <p:nvPr/>
          </p:nvGrpSpPr>
          <p:grpSpPr>
            <a:xfrm>
              <a:off x="7678565" y="2474517"/>
              <a:ext cx="1973170" cy="1115260"/>
              <a:chOff x="92692" y="2468336"/>
              <a:chExt cx="2474812" cy="1059131"/>
            </a:xfrm>
          </p:grpSpPr>
          <p:sp>
            <p:nvSpPr>
              <p:cNvPr id="56" name="Cylinder 55">
                <a:extLst>
                  <a:ext uri="{FF2B5EF4-FFF2-40B4-BE49-F238E27FC236}">
                    <a16:creationId xmlns:a16="http://schemas.microsoft.com/office/drawing/2014/main" id="{9C716942-B001-6157-4123-4BBC26FC5D00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ylinder 56">
                <a:extLst>
                  <a:ext uri="{FF2B5EF4-FFF2-40B4-BE49-F238E27FC236}">
                    <a16:creationId xmlns:a16="http://schemas.microsoft.com/office/drawing/2014/main" id="{62868472-1F5E-41EE-5F6F-5CC22857AEF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35E9EDF3-0760-087F-2839-6F4759968CA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ylinder 62">
                <a:extLst>
                  <a:ext uri="{FF2B5EF4-FFF2-40B4-BE49-F238E27FC236}">
                    <a16:creationId xmlns:a16="http://schemas.microsoft.com/office/drawing/2014/main" id="{6DB21625-A3FF-0F56-BC19-DD725C012EC3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EBFC31E-B0E7-4B86-126B-B8B4738BD900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iagonal Stripe 66">
              <a:extLst>
                <a:ext uri="{FF2B5EF4-FFF2-40B4-BE49-F238E27FC236}">
                  <a16:creationId xmlns:a16="http://schemas.microsoft.com/office/drawing/2014/main" id="{52977A41-DFB9-44C0-3741-2DFD6447D054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Diagonal Stripe 67">
              <a:extLst>
                <a:ext uri="{FF2B5EF4-FFF2-40B4-BE49-F238E27FC236}">
                  <a16:creationId xmlns:a16="http://schemas.microsoft.com/office/drawing/2014/main" id="{34C1BB5E-9D21-6342-DD55-C5C9C1DDB069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Diagonal Stripe 68">
              <a:extLst>
                <a:ext uri="{FF2B5EF4-FFF2-40B4-BE49-F238E27FC236}">
                  <a16:creationId xmlns:a16="http://schemas.microsoft.com/office/drawing/2014/main" id="{CAC9DC00-72DD-CC2D-A46B-ADC2F32D1513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Diagonal Stripe 69">
              <a:extLst>
                <a:ext uri="{FF2B5EF4-FFF2-40B4-BE49-F238E27FC236}">
                  <a16:creationId xmlns:a16="http://schemas.microsoft.com/office/drawing/2014/main" id="{7A01650C-1AE1-1242-512E-236D58085876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Diagonal Stripe 70">
              <a:extLst>
                <a:ext uri="{FF2B5EF4-FFF2-40B4-BE49-F238E27FC236}">
                  <a16:creationId xmlns:a16="http://schemas.microsoft.com/office/drawing/2014/main" id="{91BB7DC6-045C-C96D-CBAB-1967CD46BC19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Diagonal Stripe 71">
              <a:extLst>
                <a:ext uri="{FF2B5EF4-FFF2-40B4-BE49-F238E27FC236}">
                  <a16:creationId xmlns:a16="http://schemas.microsoft.com/office/drawing/2014/main" id="{8AB92BEC-34E4-5968-ED71-EEAC5A580E41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Diagonal Stripe 72">
              <a:extLst>
                <a:ext uri="{FF2B5EF4-FFF2-40B4-BE49-F238E27FC236}">
                  <a16:creationId xmlns:a16="http://schemas.microsoft.com/office/drawing/2014/main" id="{CB8DCA6F-2993-9155-F6F9-4F1427E4A440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BF82DE8D-27E6-9679-338D-C00C2CA6DEF4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B6F05D70-B5FB-BCA2-27F5-52E4FC07D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9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810C8D0C-8B3C-1081-3254-49F0D0106944}"/>
              </a:ext>
            </a:extLst>
          </p:cNvPr>
          <p:cNvSpPr/>
          <p:nvPr/>
        </p:nvSpPr>
        <p:spPr>
          <a:xfrm>
            <a:off x="2569334" y="4023575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99B100D7-F628-9F48-BB95-3432F976CE6C}"/>
              </a:ext>
            </a:extLst>
          </p:cNvPr>
          <p:cNvSpPr/>
          <p:nvPr/>
        </p:nvSpPr>
        <p:spPr>
          <a:xfrm>
            <a:off x="6379334" y="1125829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0CA3A764-B5C0-5694-9FBB-0B2685AA01AB}"/>
              </a:ext>
            </a:extLst>
          </p:cNvPr>
          <p:cNvSpPr/>
          <p:nvPr/>
        </p:nvSpPr>
        <p:spPr>
          <a:xfrm>
            <a:off x="6658377" y="1265350"/>
            <a:ext cx="2856963" cy="16656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814A5155-1BA3-3790-FEA4-F4BF87CECA1C}"/>
              </a:ext>
            </a:extLst>
          </p:cNvPr>
          <p:cNvSpPr/>
          <p:nvPr/>
        </p:nvSpPr>
        <p:spPr>
          <a:xfrm>
            <a:off x="2451278" y="1125829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Fuel Leakage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594162" y="1388385"/>
            <a:ext cx="1250247" cy="1426281"/>
            <a:chOff x="274808" y="2598085"/>
            <a:chExt cx="1973170" cy="1777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5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1532FE-09C0-A2AC-7A46-A2993C554360}"/>
              </a:ext>
            </a:extLst>
          </p:cNvPr>
          <p:cNvGrpSpPr/>
          <p:nvPr/>
        </p:nvGrpSpPr>
        <p:grpSpPr>
          <a:xfrm>
            <a:off x="668277" y="4466312"/>
            <a:ext cx="1105473" cy="685335"/>
            <a:chOff x="4652776" y="2528231"/>
            <a:chExt cx="2879951" cy="11472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C1C6AE6-B475-DF9B-E09F-DDB7BE979BD4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54" name="Cylinder 53">
                <a:extLst>
                  <a:ext uri="{FF2B5EF4-FFF2-40B4-BE49-F238E27FC236}">
                    <a16:creationId xmlns:a16="http://schemas.microsoft.com/office/drawing/2014/main" id="{001B547A-6978-0BCD-CE23-99601E63A88F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ylinder 54">
                <a:extLst>
                  <a:ext uri="{FF2B5EF4-FFF2-40B4-BE49-F238E27FC236}">
                    <a16:creationId xmlns:a16="http://schemas.microsoft.com/office/drawing/2014/main" id="{1C2EDAF6-6354-6F18-A739-372BAD3F44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ylinder 55">
                <a:extLst>
                  <a:ext uri="{FF2B5EF4-FFF2-40B4-BE49-F238E27FC236}">
                    <a16:creationId xmlns:a16="http://schemas.microsoft.com/office/drawing/2014/main" id="{39C49CF9-8037-3CD3-CFA8-210908DE8280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ylinder 56">
                <a:extLst>
                  <a:ext uri="{FF2B5EF4-FFF2-40B4-BE49-F238E27FC236}">
                    <a16:creationId xmlns:a16="http://schemas.microsoft.com/office/drawing/2014/main" id="{A9C37EC8-778F-24CF-F664-01B74525B6A9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ylinder 57">
                <a:extLst>
                  <a:ext uri="{FF2B5EF4-FFF2-40B4-BE49-F238E27FC236}">
                    <a16:creationId xmlns:a16="http://schemas.microsoft.com/office/drawing/2014/main" id="{528BACCB-5536-47C7-CF25-1C49E834E5BE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D13CB1A4-8982-DD37-A839-31298D89A9D3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697C3DAC-4D30-0051-2568-7340B210AC4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C29FE175-7684-17A2-D0B3-CFBF466FE837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58499584-7AAA-9492-741F-8D8B4AF9320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ylinder 62">
                <a:extLst>
                  <a:ext uri="{FF2B5EF4-FFF2-40B4-BE49-F238E27FC236}">
                    <a16:creationId xmlns:a16="http://schemas.microsoft.com/office/drawing/2014/main" id="{D4A1E59F-A987-055A-1510-409E0CAECA74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900DABE-E0F4-1AAD-40B5-5F45029F5E61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46" name="Cylinder 45">
                <a:extLst>
                  <a:ext uri="{FF2B5EF4-FFF2-40B4-BE49-F238E27FC236}">
                    <a16:creationId xmlns:a16="http://schemas.microsoft.com/office/drawing/2014/main" id="{187FFF54-FC9C-3E86-B4B9-09D7D8378AE8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99164ED2-4910-D7C2-A5B4-E6602E055232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253F8966-5FD5-2800-6F50-E97AB264B500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35FE0087-47B6-BD4A-DF5D-03DCF8C04559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BB481278-D88F-1B5B-1C7C-C3ABD6641D5F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07DFF29C-68C2-53DC-6DF3-628F0A3FECD6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634FF2D2-9D55-B672-A131-AD776A47AF58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ylinder 52">
                <a:extLst>
                  <a:ext uri="{FF2B5EF4-FFF2-40B4-BE49-F238E27FC236}">
                    <a16:creationId xmlns:a16="http://schemas.microsoft.com/office/drawing/2014/main" id="{C763ED00-F76F-9F53-65C6-2E29B2473C1A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07AB547-D741-5DE8-0513-813BED1AACF7}"/>
              </a:ext>
            </a:extLst>
          </p:cNvPr>
          <p:cNvGrpSpPr/>
          <p:nvPr/>
        </p:nvGrpSpPr>
        <p:grpSpPr>
          <a:xfrm>
            <a:off x="532240" y="2828016"/>
            <a:ext cx="1262657" cy="1194248"/>
            <a:chOff x="2468132" y="2323449"/>
            <a:chExt cx="1973170" cy="171941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EBF0EF9-5E0B-446F-3D83-D5805014B33A}"/>
                </a:ext>
              </a:extLst>
            </p:cNvPr>
            <p:cNvGrpSpPr/>
            <p:nvPr/>
          </p:nvGrpSpPr>
          <p:grpSpPr>
            <a:xfrm>
              <a:off x="2468132" y="2927599"/>
              <a:ext cx="1973170" cy="1115260"/>
              <a:chOff x="92692" y="2468336"/>
              <a:chExt cx="2474812" cy="1059131"/>
            </a:xfrm>
          </p:grpSpPr>
          <p:sp>
            <p:nvSpPr>
              <p:cNvPr id="78" name="Cylinder 77">
                <a:extLst>
                  <a:ext uri="{FF2B5EF4-FFF2-40B4-BE49-F238E27FC236}">
                    <a16:creationId xmlns:a16="http://schemas.microsoft.com/office/drawing/2014/main" id="{59F2F8AC-5D15-ADC3-9E87-53B1FD69AC8F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Cylinder 78">
                <a:extLst>
                  <a:ext uri="{FF2B5EF4-FFF2-40B4-BE49-F238E27FC236}">
                    <a16:creationId xmlns:a16="http://schemas.microsoft.com/office/drawing/2014/main" id="{309D73CA-43A3-0E79-9358-8747522CE27E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Cylinder 79">
                <a:extLst>
                  <a:ext uri="{FF2B5EF4-FFF2-40B4-BE49-F238E27FC236}">
                    <a16:creationId xmlns:a16="http://schemas.microsoft.com/office/drawing/2014/main" id="{437843C8-084A-B727-0004-D96A8B0A93C2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Cylinder 80">
                <a:extLst>
                  <a:ext uri="{FF2B5EF4-FFF2-40B4-BE49-F238E27FC236}">
                    <a16:creationId xmlns:a16="http://schemas.microsoft.com/office/drawing/2014/main" id="{E3344D38-24CD-7685-DB5F-B3A25DCA9C56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Arrow: Bent 74">
              <a:extLst>
                <a:ext uri="{FF2B5EF4-FFF2-40B4-BE49-F238E27FC236}">
                  <a16:creationId xmlns:a16="http://schemas.microsoft.com/office/drawing/2014/main" id="{26BCEAC9-A678-4B8A-4AD0-231719DC0656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Arrow: Bent 75">
              <a:extLst>
                <a:ext uri="{FF2B5EF4-FFF2-40B4-BE49-F238E27FC236}">
                  <a16:creationId xmlns:a16="http://schemas.microsoft.com/office/drawing/2014/main" id="{6C8F5DF1-CAFC-8944-1046-27AB7D6C5665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row: Bent 76">
              <a:extLst>
                <a:ext uri="{FF2B5EF4-FFF2-40B4-BE49-F238E27FC236}">
                  <a16:creationId xmlns:a16="http://schemas.microsoft.com/office/drawing/2014/main" id="{D3ABD6E8-AE7A-2ED6-CF2F-DB6E8018D17A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DA05BD5-B253-0961-8302-1966B5661712}"/>
              </a:ext>
            </a:extLst>
          </p:cNvPr>
          <p:cNvSpPr txBox="1"/>
          <p:nvPr/>
        </p:nvSpPr>
        <p:spPr>
          <a:xfrm>
            <a:off x="2594167" y="1274511"/>
            <a:ext cx="3139160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Measured Using Venturi Flowmeter at the National High Magnetic Field Laboratory (NHMFL)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4A4359E-045E-3ED8-7084-36D7EE992C68}"/>
              </a:ext>
            </a:extLst>
          </p:cNvPr>
          <p:cNvGrpSpPr/>
          <p:nvPr/>
        </p:nvGrpSpPr>
        <p:grpSpPr>
          <a:xfrm>
            <a:off x="605412" y="5376508"/>
            <a:ext cx="1193241" cy="830966"/>
            <a:chOff x="7678565" y="2445049"/>
            <a:chExt cx="1973170" cy="1144730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7AB0226B-3A3D-F133-76E7-6A4A4C38C0CC}"/>
                </a:ext>
              </a:extLst>
            </p:cNvPr>
            <p:cNvGrpSpPr/>
            <p:nvPr/>
          </p:nvGrpSpPr>
          <p:grpSpPr>
            <a:xfrm>
              <a:off x="7678565" y="2474519"/>
              <a:ext cx="1973170" cy="1115260"/>
              <a:chOff x="92692" y="2468336"/>
              <a:chExt cx="2474812" cy="1059131"/>
            </a:xfrm>
          </p:grpSpPr>
          <p:sp>
            <p:nvSpPr>
              <p:cNvPr id="217" name="Cylinder 216">
                <a:extLst>
                  <a:ext uri="{FF2B5EF4-FFF2-40B4-BE49-F238E27FC236}">
                    <a16:creationId xmlns:a16="http://schemas.microsoft.com/office/drawing/2014/main" id="{5296B47E-CA70-B57B-7EDC-28052547F277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:a16="http://schemas.microsoft.com/office/drawing/2014/main" id="{7EA021DD-0E83-1505-FF49-FA40D2A21F63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:a16="http://schemas.microsoft.com/office/drawing/2014/main" id="{4DF9E28A-B5BD-4BEC-84A0-7E838B42B4EB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:a16="http://schemas.microsoft.com/office/drawing/2014/main" id="{716E9529-5F9F-C652-0ED8-AE5945071D37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E8F912A-9AD3-D048-BFF1-BAE736EC3DB8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Diagonal Stripe 209">
              <a:extLst>
                <a:ext uri="{FF2B5EF4-FFF2-40B4-BE49-F238E27FC236}">
                  <a16:creationId xmlns:a16="http://schemas.microsoft.com/office/drawing/2014/main" id="{D69CCF27-D5D2-2C76-F57F-9D80E1FE04D6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1" name="Diagonal Stripe 210">
              <a:extLst>
                <a:ext uri="{FF2B5EF4-FFF2-40B4-BE49-F238E27FC236}">
                  <a16:creationId xmlns:a16="http://schemas.microsoft.com/office/drawing/2014/main" id="{0A0B6312-C2DE-5467-D084-ACC55F9EC187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2" name="Diagonal Stripe 211">
              <a:extLst>
                <a:ext uri="{FF2B5EF4-FFF2-40B4-BE49-F238E27FC236}">
                  <a16:creationId xmlns:a16="http://schemas.microsoft.com/office/drawing/2014/main" id="{58C62FBB-50B3-7B95-7CD5-F24E1AFE084A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3" name="Diagonal Stripe 212">
              <a:extLst>
                <a:ext uri="{FF2B5EF4-FFF2-40B4-BE49-F238E27FC236}">
                  <a16:creationId xmlns:a16="http://schemas.microsoft.com/office/drawing/2014/main" id="{2A574192-B641-7C31-8554-013F0D597533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4" name="Diagonal Stripe 213">
              <a:extLst>
                <a:ext uri="{FF2B5EF4-FFF2-40B4-BE49-F238E27FC236}">
                  <a16:creationId xmlns:a16="http://schemas.microsoft.com/office/drawing/2014/main" id="{C8EB1659-D3D0-FC79-F909-5A6D6F459471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Diagonal Stripe 214">
              <a:extLst>
                <a:ext uri="{FF2B5EF4-FFF2-40B4-BE49-F238E27FC236}">
                  <a16:creationId xmlns:a16="http://schemas.microsoft.com/office/drawing/2014/main" id="{6408A4B7-C8EC-BF15-32D0-F621ED3A48BB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6" name="Diagonal Stripe 215">
              <a:extLst>
                <a:ext uri="{FF2B5EF4-FFF2-40B4-BE49-F238E27FC236}">
                  <a16:creationId xmlns:a16="http://schemas.microsoft.com/office/drawing/2014/main" id="{FB22B483-3DD8-1046-E3C9-A8D77ECAD1BC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25D2F263-633F-233F-217E-D28B55EE61E0}"/>
              </a:ext>
            </a:extLst>
          </p:cNvPr>
          <p:cNvSpPr txBox="1"/>
          <p:nvPr/>
        </p:nvSpPr>
        <p:spPr>
          <a:xfrm>
            <a:off x="6834719" y="1307135"/>
            <a:ext cx="2587597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From Critical Targets Table Provided by Sponsor </a:t>
            </a:r>
            <a:endParaRPr lang="en-US">
              <a:latin typeface="+mj-lt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74A36FA-B747-7632-5211-023592FF6961}"/>
              </a:ext>
            </a:extLst>
          </p:cNvPr>
          <p:cNvSpPr txBox="1"/>
          <p:nvPr/>
        </p:nvSpPr>
        <p:spPr>
          <a:xfrm>
            <a:off x="2715296" y="4211831"/>
            <a:ext cx="315102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For Internal Leakage: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 500 SCIM LN2 at 15 and 50 PSID While De-mated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CD99A653-CA8A-5FD4-D9E4-2A654831AE01}"/>
              </a:ext>
            </a:extLst>
          </p:cNvPr>
          <p:cNvSpPr/>
          <p:nvPr/>
        </p:nvSpPr>
        <p:spPr>
          <a:xfrm>
            <a:off x="6422264" y="4002110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621B81-0D2C-F110-7987-AB9854B252CD}"/>
              </a:ext>
            </a:extLst>
          </p:cNvPr>
          <p:cNvSpPr txBox="1"/>
          <p:nvPr/>
        </p:nvSpPr>
        <p:spPr>
          <a:xfrm>
            <a:off x="6554272" y="4201056"/>
            <a:ext cx="315102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For External Leakage: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 50 SCIM LN2 at 5 and 50 PSIG Internal Pressure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22677C34-7DB1-0EA0-D598-D66113019008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15A94883-2DC0-80E0-3D24-878F736BFE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7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Heat Transfer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637955" y="1327074"/>
            <a:ext cx="1188937" cy="1067178"/>
            <a:chOff x="274808" y="2598085"/>
            <a:chExt cx="1973170" cy="1777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5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642001" y="4257762"/>
            <a:ext cx="1105473" cy="685335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93B8A2-7E17-3560-BC76-9B32CE68C370}"/>
              </a:ext>
            </a:extLst>
          </p:cNvPr>
          <p:cNvSpPr txBox="1"/>
          <p:nvPr/>
        </p:nvSpPr>
        <p:spPr>
          <a:xfrm>
            <a:off x="2735265" y="332072"/>
            <a:ext cx="613763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7E7D7D5-9322-95E7-F6D6-81D56420ED18}"/>
              </a:ext>
            </a:extLst>
          </p:cNvPr>
          <p:cNvGrpSpPr/>
          <p:nvPr/>
        </p:nvGrpSpPr>
        <p:grpSpPr>
          <a:xfrm>
            <a:off x="480754" y="2488206"/>
            <a:ext cx="1437711" cy="1297221"/>
            <a:chOff x="2468132" y="2323449"/>
            <a:chExt cx="1973170" cy="17194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D3DC4E-B720-CBA9-05FB-B9B87B042743}"/>
                </a:ext>
              </a:extLst>
            </p:cNvPr>
            <p:cNvGrpSpPr/>
            <p:nvPr/>
          </p:nvGrpSpPr>
          <p:grpSpPr>
            <a:xfrm>
              <a:off x="2468132" y="2927599"/>
              <a:ext cx="1973170" cy="1115260"/>
              <a:chOff x="92692" y="2468336"/>
              <a:chExt cx="2474812" cy="1059131"/>
            </a:xfrm>
          </p:grpSpPr>
          <p:sp>
            <p:nvSpPr>
              <p:cNvPr id="44" name="Cylinder 43">
                <a:extLst>
                  <a:ext uri="{FF2B5EF4-FFF2-40B4-BE49-F238E27FC236}">
                    <a16:creationId xmlns:a16="http://schemas.microsoft.com/office/drawing/2014/main" id="{4CD5BA51-2C68-7171-62CE-4FF03EBEF7D4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ylinder 44">
                <a:extLst>
                  <a:ext uri="{FF2B5EF4-FFF2-40B4-BE49-F238E27FC236}">
                    <a16:creationId xmlns:a16="http://schemas.microsoft.com/office/drawing/2014/main" id="{24EEE21C-A008-4810-A4FD-5A34DFEC4851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ylinder 45">
                <a:extLst>
                  <a:ext uri="{FF2B5EF4-FFF2-40B4-BE49-F238E27FC236}">
                    <a16:creationId xmlns:a16="http://schemas.microsoft.com/office/drawing/2014/main" id="{CD8E8FA8-9D41-6309-F99E-0517BFEAE43D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102DD4DD-09D4-EE01-FCC8-2EF7C762953E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Arrow: Bent 10">
              <a:extLst>
                <a:ext uri="{FF2B5EF4-FFF2-40B4-BE49-F238E27FC236}">
                  <a16:creationId xmlns:a16="http://schemas.microsoft.com/office/drawing/2014/main" id="{B6AB3794-10C2-13EE-EE5D-2B5FF95F1DC6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Bent 20">
              <a:extLst>
                <a:ext uri="{FF2B5EF4-FFF2-40B4-BE49-F238E27FC236}">
                  <a16:creationId xmlns:a16="http://schemas.microsoft.com/office/drawing/2014/main" id="{0771B66C-103D-FCA3-AF3A-52961D3E4E22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Arrow: Bent 42">
              <a:extLst>
                <a:ext uri="{FF2B5EF4-FFF2-40B4-BE49-F238E27FC236}">
                  <a16:creationId xmlns:a16="http://schemas.microsoft.com/office/drawing/2014/main" id="{D74E20CE-F7DA-3702-3F17-80B2F26062FC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AD5942-F8E6-DAB6-FFC9-D8AC9F2A2602}"/>
              </a:ext>
            </a:extLst>
          </p:cNvPr>
          <p:cNvGrpSpPr/>
          <p:nvPr/>
        </p:nvGrpSpPr>
        <p:grpSpPr>
          <a:xfrm>
            <a:off x="605412" y="5376508"/>
            <a:ext cx="1193241" cy="830966"/>
            <a:chOff x="7678565" y="2445049"/>
            <a:chExt cx="1973170" cy="114473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DAE7228-47AE-8AE8-3836-9A1BE8D9C92B}"/>
                </a:ext>
              </a:extLst>
            </p:cNvPr>
            <p:cNvGrpSpPr/>
            <p:nvPr/>
          </p:nvGrpSpPr>
          <p:grpSpPr>
            <a:xfrm>
              <a:off x="7678565" y="2474519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73E4C146-1DBB-9BEF-5AFE-B3E83800D81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DD6A7834-3357-D688-4B7B-0CC853DBE3C2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0DD9ACEB-2FF6-9824-AC24-ABBE51227751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E526D0CE-F976-6ECB-D2FF-C7F7A1083155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9293EF5-883D-24C7-FAA5-40C574033C62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2CEE240C-22E5-95DB-2CB7-F78F261A27B3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444C45F1-4399-5984-AB7F-14FF97CB2746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A2BC4CA4-493A-48DE-DBC9-7566F3C57AF0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429B2723-A008-24BB-71B2-7DEB4D3EF0D8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1D54F8BC-76A1-1304-71B2-D4C23C27C72B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BC8DA59E-7E68-A8D4-A317-A8ECAA4B62E4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5D80589F-422F-15C7-F949-1377C1DDFA95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2CD088-8B5D-6E7A-FDC4-A2E201E2BD11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0C3438F-031C-4864-93F7-5C40EEE9D22A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034683F-4FA2-3047-B268-10F3CE3965D3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CA28FDC-00FB-A972-92BD-7D6B113486EB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63B2E09-F984-AEE2-33AD-24B7F2A1AF3F}"/>
              </a:ext>
            </a:extLst>
          </p:cNvPr>
          <p:cNvSpPr txBox="1"/>
          <p:nvPr/>
        </p:nvSpPr>
        <p:spPr>
          <a:xfrm>
            <a:off x="4985195" y="1543952"/>
            <a:ext cx="236112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Measured Using a Thermocouple in Coupler Interior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778040D-3590-451B-8A57-4C65B779984F}"/>
              </a:ext>
            </a:extLst>
          </p:cNvPr>
          <p:cNvSpPr txBox="1"/>
          <p:nvPr/>
        </p:nvSpPr>
        <p:spPr>
          <a:xfrm>
            <a:off x="2961084" y="4156782"/>
            <a:ext cx="242820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Derived From Boiling Point of Liquid Nitrogen</a:t>
            </a:r>
            <a:endParaRPr lang="en-US" sz="2000">
              <a:solidFill>
                <a:schemeClr val="bg1"/>
              </a:solidFill>
              <a:latin typeface="+mj-lt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A00132B-5174-26B9-B65D-17DFEA6D483F}"/>
              </a:ext>
            </a:extLst>
          </p:cNvPr>
          <p:cNvSpPr txBox="1"/>
          <p:nvPr/>
        </p:nvSpPr>
        <p:spPr>
          <a:xfrm>
            <a:off x="9471338" y="537961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82D12D-8E4E-A245-D8BA-795C326F08F6}"/>
              </a:ext>
            </a:extLst>
          </p:cNvPr>
          <p:cNvSpPr txBox="1"/>
          <p:nvPr/>
        </p:nvSpPr>
        <p:spPr>
          <a:xfrm>
            <a:off x="7205550" y="4273877"/>
            <a:ext cx="242219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Coupler Interior Temperature</a:t>
            </a: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 ≤ 80 K</a:t>
            </a: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algn="l"/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CB75FD-FD98-E2BE-2D0E-226E17DC5C14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0D7BF4AE-BBC6-291B-3180-5CCBF37592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3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e3eda5-2149-49ba-bfcf-288155a59d4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8D188EB0450347A4662FA9664F524D" ma:contentTypeVersion="17" ma:contentTypeDescription="Create a new document." ma:contentTypeScope="" ma:versionID="e68510dc80bd4724d14d368dec060c5a">
  <xsd:schema xmlns:xsd="http://www.w3.org/2001/XMLSchema" xmlns:xs="http://www.w3.org/2001/XMLSchema" xmlns:p="http://schemas.microsoft.com/office/2006/metadata/properties" xmlns:ns3="62ba2b33-3081-445c-86dc-7fd1c54d6d4e" xmlns:ns4="c72d0a8c-ea4b-4658-81fc-21b637664c04" xmlns:ns5="1ee3eda5-2149-49ba-bfcf-288155a59d48" targetNamespace="http://schemas.microsoft.com/office/2006/metadata/properties" ma:root="true" ma:fieldsID="ecafee9dd3cb560aca1d9e13450d0aa3" ns3:_="" ns4:_="" ns5:_="">
    <xsd:import namespace="62ba2b33-3081-445c-86dc-7fd1c54d6d4e"/>
    <xsd:import namespace="c72d0a8c-ea4b-4658-81fc-21b637664c04"/>
    <xsd:import namespace="1ee3eda5-2149-49ba-bfcf-288155a59d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5:_activity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ba2b33-3081-445c-86dc-7fd1c54d6d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0a8c-ea4b-4658-81fc-21b637664c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3eda5-2149-49ba-bfcf-288155a59d48" elementFormDefault="qualified">
    <xsd:import namespace="http://schemas.microsoft.com/office/2006/documentManagement/types"/>
    <xsd:import namespace="http://schemas.microsoft.com/office/infopath/2007/PartnerControls"/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E96A55-2F9D-4F1F-8278-F4A64C713403}">
  <ds:schemaRefs>
    <ds:schemaRef ds:uri="http://purl.org/dc/elements/1.1/"/>
    <ds:schemaRef ds:uri="c72d0a8c-ea4b-4658-81fc-21b637664c04"/>
    <ds:schemaRef ds:uri="1ee3eda5-2149-49ba-bfcf-288155a59d48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62ba2b33-3081-445c-86dc-7fd1c54d6d4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DD00197-DAA5-4FA2-B62F-4E8C9242FD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8D521C-F13C-4694-AE2B-64571A016ED5}">
  <ds:schemaRefs>
    <ds:schemaRef ds:uri="1ee3eda5-2149-49ba-bfcf-288155a59d48"/>
    <ds:schemaRef ds:uri="62ba2b33-3081-445c-86dc-7fd1c54d6d4e"/>
    <ds:schemaRef ds:uri="c72d0a8c-ea4b-4658-81fc-21b637664c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1180</Words>
  <Application>Microsoft Macintosh PowerPoint</Application>
  <PresentationFormat>Widescreen</PresentationFormat>
  <Paragraphs>407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Arial,Sans-Serif</vt:lpstr>
      <vt:lpstr>Calibri</vt:lpstr>
      <vt:lpstr>1_Garnet with Logo</vt:lpstr>
      <vt:lpstr>Garnet with Logo</vt:lpstr>
      <vt:lpstr>Team 520: NASA-MSFC Actively Sealed Cryogenic Coupler</vt:lpstr>
      <vt:lpstr>Team 520</vt:lpstr>
      <vt:lpstr>Sponsors</vt:lpstr>
      <vt:lpstr>Objective</vt:lpstr>
      <vt:lpstr>Background</vt:lpstr>
      <vt:lpstr>Key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Lauren Roche</cp:lastModifiedBy>
  <cp:revision>2</cp:revision>
  <dcterms:created xsi:type="dcterms:W3CDTF">2023-10-03T17:48:03Z</dcterms:created>
  <dcterms:modified xsi:type="dcterms:W3CDTF">2024-02-11T19:02:16Z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0x010100498D188EB0450347A4662FA9664F524D</vt:lpwstr>
  </property>
</Properties>
</file>