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</p:sldMasterIdLst>
  <p:notesMasterIdLst>
    <p:notesMasterId r:id="rId58"/>
  </p:notesMasterIdLst>
  <p:sldIdLst>
    <p:sldId id="257" r:id="rId3"/>
    <p:sldId id="258" r:id="rId4"/>
    <p:sldId id="259" r:id="rId5"/>
    <p:sldId id="260" r:id="rId6"/>
    <p:sldId id="280" r:id="rId7"/>
    <p:sldId id="281" r:id="rId8"/>
    <p:sldId id="282" r:id="rId9"/>
    <p:sldId id="270" r:id="rId10"/>
    <p:sldId id="261" r:id="rId11"/>
    <p:sldId id="262" r:id="rId12"/>
    <p:sldId id="283" r:id="rId13"/>
    <p:sldId id="264" r:id="rId14"/>
    <p:sldId id="265" r:id="rId15"/>
    <p:sldId id="266" r:id="rId16"/>
    <p:sldId id="267" r:id="rId17"/>
    <p:sldId id="330" r:id="rId18"/>
    <p:sldId id="331" r:id="rId19"/>
    <p:sldId id="271" r:id="rId20"/>
    <p:sldId id="272" r:id="rId21"/>
    <p:sldId id="315" r:id="rId22"/>
    <p:sldId id="273" r:id="rId23"/>
    <p:sldId id="342" r:id="rId24"/>
    <p:sldId id="341" r:id="rId25"/>
    <p:sldId id="276" r:id="rId26"/>
    <p:sldId id="326" r:id="rId27"/>
    <p:sldId id="334" r:id="rId28"/>
    <p:sldId id="277" r:id="rId29"/>
    <p:sldId id="278" r:id="rId30"/>
    <p:sldId id="316" r:id="rId31"/>
    <p:sldId id="332" r:id="rId32"/>
    <p:sldId id="333" r:id="rId33"/>
    <p:sldId id="337" r:id="rId34"/>
    <p:sldId id="345" r:id="rId35"/>
    <p:sldId id="347" r:id="rId36"/>
    <p:sldId id="335" r:id="rId37"/>
    <p:sldId id="336" r:id="rId38"/>
    <p:sldId id="344" r:id="rId39"/>
    <p:sldId id="343" r:id="rId40"/>
    <p:sldId id="338" r:id="rId41"/>
    <p:sldId id="317" r:id="rId42"/>
    <p:sldId id="340" r:id="rId43"/>
    <p:sldId id="346" r:id="rId44"/>
    <p:sldId id="314" r:id="rId45"/>
    <p:sldId id="318" r:id="rId46"/>
    <p:sldId id="329" r:id="rId47"/>
    <p:sldId id="319" r:id="rId48"/>
    <p:sldId id="327" r:id="rId49"/>
    <p:sldId id="328" r:id="rId50"/>
    <p:sldId id="320" r:id="rId51"/>
    <p:sldId id="321" r:id="rId52"/>
    <p:sldId id="322" r:id="rId53"/>
    <p:sldId id="323" r:id="rId54"/>
    <p:sldId id="324" r:id="rId55"/>
    <p:sldId id="325" r:id="rId56"/>
    <p:sldId id="348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459A40-491C-4592-8407-73CFAAF9190A}" v="263" dt="2023-03-22T19:48:40.744"/>
    <p1510:client id="{1201DCB2-4B9C-404F-8810-23D90332AA20}" v="968" dt="2023-03-22T00:02:52.755"/>
    <p1510:client id="{1499B8EC-E3F4-CB6E-D08E-504E958D07A3}" v="393" dt="2023-03-22T18:04:19.686"/>
    <p1510:client id="{174E12A7-838C-CA76-F82D-1E2947EF9AAD}" v="935" dt="2023-03-22T18:12:04.349"/>
    <p1510:client id="{188CCE59-69FA-1AC0-1CE7-27137867A6FB}" v="196" dt="2023-03-22T19:11:01.851"/>
    <p1510:client id="{1BC020F6-90A3-F23B-6C1A-35B197785A3D}" v="52" dt="2023-03-21T22:12:05.025"/>
    <p1510:client id="{1DCAE3F0-2DB9-2394-1EDC-C944392C434F}" v="131" dt="2023-03-22T16:41:20.763"/>
    <p1510:client id="{25D742AA-AF35-4C40-8B54-A638529E67AA}" v="80" dt="2023-03-22T17:25:36.507"/>
    <p1510:client id="{5F5E961D-66B3-F2E6-9445-05A64CE93616}" v="3" dt="2023-03-23T03:02:39.108"/>
    <p1510:client id="{8C6737E5-D97C-37C6-BD12-AD80F75860FE}" v="1" dt="2023-03-23T03:15:29.318"/>
    <p1510:client id="{8DC9EA10-520B-4C78-B163-DC3898CC8ECE}" v="417" dt="2023-03-21T23:59:02.516"/>
    <p1510:client id="{CDE04878-75EC-46AF-8755-0BAC4AC493BA}" v="702" dt="2023-03-22T19:16:59.719"/>
    <p1510:client id="{DE1BDF57-3A63-7127-E4AD-40BEED071F29}" v="13" dt="2023-03-21T22:13:09.508"/>
    <p1510:client id="{E0E0220E-458E-4ABC-9E3D-AE1293F39C30}" v="1028" dt="2023-03-22T19:21:41.416"/>
    <p1510:client id="{E998B1CB-1B4A-ACA3-4E0F-77432C76E1C4}" v="73" dt="2023-03-23T03:37:44.9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61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udget%20Pie%20Char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udget%20Pie%20Char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T507 Budget Breakdown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E31-4A41-88BE-FD8C3DD3987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E31-4A41-88BE-FD8C3DD3987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E31-4A41-88BE-FD8C3DD3987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E31-4A41-88BE-FD8C3DD3987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'[Budget Pie Chart.xlsx]Sheet1'!$E$1:$H$1</c:f>
              <c:strCache>
                <c:ptCount val="4"/>
                <c:pt idx="0">
                  <c:v>Raw Materials</c:v>
                </c:pt>
                <c:pt idx="1">
                  <c:v>Hardware</c:v>
                </c:pt>
                <c:pt idx="2">
                  <c:v>Tubing &amp; Connections</c:v>
                </c:pt>
                <c:pt idx="3">
                  <c:v>Test Materials</c:v>
                </c:pt>
              </c:strCache>
            </c:strRef>
          </c:cat>
          <c:val>
            <c:numRef>
              <c:f>'[Budget Pie Chart.xlsx]Sheet1'!$E$2:$H$2</c:f>
              <c:numCache>
                <c:formatCode>"$"#,##0.00</c:formatCode>
                <c:ptCount val="4"/>
                <c:pt idx="0">
                  <c:v>228.18</c:v>
                </c:pt>
                <c:pt idx="1">
                  <c:v>254.01</c:v>
                </c:pt>
                <c:pt idx="2">
                  <c:v>212.88</c:v>
                </c:pt>
                <c:pt idx="3">
                  <c:v>244.93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E31-4A41-88BE-FD8C3DD398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T507 Total Budget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566-4C9B-A728-BA6A1289D9A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566-4C9B-A728-BA6A1289D9A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'[Budget Pie Chart.xlsx]Sheet2'!$B$1:$C$1</c:f>
              <c:strCache>
                <c:ptCount val="2"/>
                <c:pt idx="0">
                  <c:v>Total Spent</c:v>
                </c:pt>
                <c:pt idx="1">
                  <c:v>Total Unspent</c:v>
                </c:pt>
              </c:strCache>
            </c:strRef>
          </c:cat>
          <c:val>
            <c:numRef>
              <c:f>'[Budget Pie Chart.xlsx]Sheet2'!$B$2:$C$2</c:f>
              <c:numCache>
                <c:formatCode>"$"#,##0.00</c:formatCode>
                <c:ptCount val="2"/>
                <c:pt idx="0">
                  <c:v>940</c:v>
                </c:pt>
                <c:pt idx="1">
                  <c:v>1060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566-4C9B-A728-BA6A1289D9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sv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image" Target="../media/image117.svg"/><Relationship Id="rId1" Type="http://schemas.openxmlformats.org/officeDocument/2006/relationships/image" Target="../media/image116.png"/><Relationship Id="rId6" Type="http://schemas.openxmlformats.org/officeDocument/2006/relationships/image" Target="../media/image121.svg"/><Relationship Id="rId5" Type="http://schemas.openxmlformats.org/officeDocument/2006/relationships/image" Target="../media/image120.png"/><Relationship Id="rId4" Type="http://schemas.openxmlformats.org/officeDocument/2006/relationships/image" Target="../media/image119.sv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sv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image" Target="../media/image117.svg"/><Relationship Id="rId1" Type="http://schemas.openxmlformats.org/officeDocument/2006/relationships/image" Target="../media/image116.png"/><Relationship Id="rId6" Type="http://schemas.openxmlformats.org/officeDocument/2006/relationships/image" Target="../media/image121.svg"/><Relationship Id="rId5" Type="http://schemas.openxmlformats.org/officeDocument/2006/relationships/image" Target="../media/image120.png"/><Relationship Id="rId4" Type="http://schemas.openxmlformats.org/officeDocument/2006/relationships/image" Target="../media/image11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FD1D67-627A-45D3-A122-198CD22FB5C8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C97FCB3-FBE0-4F8B-93F8-D162AFAC43FB}">
      <dgm:prSet phldrT="[Text]" phldr="0"/>
      <dgm:spPr/>
      <dgm:t>
        <a:bodyPr/>
        <a:lstStyle/>
        <a:p>
          <a:pPr rtl="0"/>
          <a:r>
            <a:rPr lang="en-US">
              <a:latin typeface="Arial Black" panose="020B0A04020102020204"/>
            </a:rPr>
            <a:t>Key Goals</a:t>
          </a:r>
          <a:endParaRPr lang="en-US"/>
        </a:p>
      </dgm:t>
    </dgm:pt>
    <dgm:pt modelId="{84466A9F-2A36-457D-A376-6592B1540CFE}" type="parTrans" cxnId="{D61D13B7-EECE-4668-94D3-C16BCF2E3DD5}">
      <dgm:prSet/>
      <dgm:spPr/>
      <dgm:t>
        <a:bodyPr/>
        <a:lstStyle/>
        <a:p>
          <a:endParaRPr lang="en-US"/>
        </a:p>
      </dgm:t>
    </dgm:pt>
    <dgm:pt modelId="{922524F9-69FC-49A3-85DC-1DA267F2A0D2}" type="sibTrans" cxnId="{D61D13B7-EECE-4668-94D3-C16BCF2E3DD5}">
      <dgm:prSet/>
      <dgm:spPr/>
      <dgm:t>
        <a:bodyPr/>
        <a:lstStyle/>
        <a:p>
          <a:endParaRPr lang="en-US"/>
        </a:p>
      </dgm:t>
    </dgm:pt>
    <dgm:pt modelId="{F9F4D431-D078-4464-B5CA-65EFBFB5A0DA}">
      <dgm:prSet phldrT="[Text]" phldr="0"/>
      <dgm:spPr/>
      <dgm:t>
        <a:bodyPr/>
        <a:lstStyle/>
        <a:p>
          <a:pPr rtl="0"/>
          <a:r>
            <a:rPr lang="en-US">
              <a:latin typeface="Arial Black" panose="020B0A04020102020204"/>
            </a:rPr>
            <a:t>Improve battery cooling effectiveness </a:t>
          </a:r>
          <a:endParaRPr lang="en-US"/>
        </a:p>
      </dgm:t>
    </dgm:pt>
    <dgm:pt modelId="{F7F058A6-B667-494C-BC84-607E6BD98D96}" type="parTrans" cxnId="{60F78AD2-3F24-4508-A652-5CEDC63E58CA}">
      <dgm:prSet/>
      <dgm:spPr/>
      <dgm:t>
        <a:bodyPr/>
        <a:lstStyle/>
        <a:p>
          <a:endParaRPr lang="en-US"/>
        </a:p>
      </dgm:t>
    </dgm:pt>
    <dgm:pt modelId="{6E423E0C-2CED-4FE8-9944-28DACBC7D2DB}" type="sibTrans" cxnId="{60F78AD2-3F24-4508-A652-5CEDC63E58CA}">
      <dgm:prSet/>
      <dgm:spPr/>
      <dgm:t>
        <a:bodyPr/>
        <a:lstStyle/>
        <a:p>
          <a:endParaRPr lang="en-US"/>
        </a:p>
      </dgm:t>
    </dgm:pt>
    <dgm:pt modelId="{582CDFC7-3610-47E5-8E72-0AB0C21E658B}">
      <dgm:prSet phldrT="[Text]" phldr="0"/>
      <dgm:spPr/>
      <dgm:t>
        <a:bodyPr/>
        <a:lstStyle/>
        <a:p>
          <a:pPr rtl="0"/>
          <a:r>
            <a:rPr lang="en-US">
              <a:latin typeface="Arial Black" panose="020B0A04020102020204"/>
            </a:rPr>
            <a:t>Design focuses on innovation at module level</a:t>
          </a:r>
          <a:endParaRPr lang="en-US"/>
        </a:p>
      </dgm:t>
    </dgm:pt>
    <dgm:pt modelId="{CA89A96A-AC3D-4E67-9A80-3C3451402216}" type="parTrans" cxnId="{ECB9D3F8-F8FC-4FE4-9CA0-35C639ACAB04}">
      <dgm:prSet/>
      <dgm:spPr/>
      <dgm:t>
        <a:bodyPr/>
        <a:lstStyle/>
        <a:p>
          <a:endParaRPr lang="en-US"/>
        </a:p>
      </dgm:t>
    </dgm:pt>
    <dgm:pt modelId="{139C619D-4EB8-4960-BF8A-818AE648C780}" type="sibTrans" cxnId="{ECB9D3F8-F8FC-4FE4-9CA0-35C639ACAB04}">
      <dgm:prSet/>
      <dgm:spPr/>
      <dgm:t>
        <a:bodyPr/>
        <a:lstStyle/>
        <a:p>
          <a:endParaRPr lang="en-US"/>
        </a:p>
      </dgm:t>
    </dgm:pt>
    <dgm:pt modelId="{F807988D-21B6-42AF-9470-9DA08B375F50}">
      <dgm:prSet phldrT="[Text]" phldr="0"/>
      <dgm:spPr/>
      <dgm:t>
        <a:bodyPr/>
        <a:lstStyle/>
        <a:p>
          <a:pPr rtl="0"/>
          <a:r>
            <a:rPr lang="en-US">
              <a:latin typeface="Arial Black" panose="020B0A04020102020204"/>
            </a:rPr>
            <a:t>Keep cost of ownership down</a:t>
          </a:r>
          <a:endParaRPr lang="en-US"/>
        </a:p>
      </dgm:t>
    </dgm:pt>
    <dgm:pt modelId="{1820F043-3D0C-4351-B103-C569610847ED}" type="parTrans" cxnId="{A2C8FABF-B216-4B24-B7D3-716AEA981239}">
      <dgm:prSet/>
      <dgm:spPr/>
      <dgm:t>
        <a:bodyPr/>
        <a:lstStyle/>
        <a:p>
          <a:endParaRPr lang="en-US"/>
        </a:p>
      </dgm:t>
    </dgm:pt>
    <dgm:pt modelId="{EC7B7154-16C6-4A46-AA8A-26C49A0333DF}" type="sibTrans" cxnId="{A2C8FABF-B216-4B24-B7D3-716AEA981239}">
      <dgm:prSet/>
      <dgm:spPr/>
      <dgm:t>
        <a:bodyPr/>
        <a:lstStyle/>
        <a:p>
          <a:endParaRPr lang="en-US"/>
        </a:p>
      </dgm:t>
    </dgm:pt>
    <dgm:pt modelId="{E96FB7A3-E632-4B64-B81F-94AD3437F246}">
      <dgm:prSet phldr="0"/>
      <dgm:spPr/>
      <dgm:t>
        <a:bodyPr/>
        <a:lstStyle/>
        <a:p>
          <a:pPr rtl="0"/>
          <a:r>
            <a:rPr lang="en-US">
              <a:latin typeface="Arial Black" panose="020B0A04020102020204"/>
            </a:rPr>
            <a:t>Keep battery within efficient operating temperature </a:t>
          </a:r>
        </a:p>
      </dgm:t>
    </dgm:pt>
    <dgm:pt modelId="{583F5B3E-1C7F-43CA-8BAF-CE57089C9625}" type="parTrans" cxnId="{401DF813-0B8D-4FD7-9645-62CCD902CF81}">
      <dgm:prSet/>
      <dgm:spPr/>
      <dgm:t>
        <a:bodyPr/>
        <a:lstStyle/>
        <a:p>
          <a:endParaRPr lang="en-US"/>
        </a:p>
      </dgm:t>
    </dgm:pt>
    <dgm:pt modelId="{023E5F7F-BC36-4CF0-B7B3-40192EB70E2E}" type="sibTrans" cxnId="{401DF813-0B8D-4FD7-9645-62CCD902CF81}">
      <dgm:prSet/>
      <dgm:spPr/>
      <dgm:t>
        <a:bodyPr/>
        <a:lstStyle/>
        <a:p>
          <a:endParaRPr lang="en-US"/>
        </a:p>
      </dgm:t>
    </dgm:pt>
    <dgm:pt modelId="{E86A2AF0-87FB-4C54-B290-E110A7327DF7}" type="pres">
      <dgm:prSet presAssocID="{E2FD1D67-627A-45D3-A122-198CD22FB5C8}" presName="composite" presStyleCnt="0">
        <dgm:presLayoutVars>
          <dgm:chMax val="1"/>
          <dgm:dir/>
          <dgm:resizeHandles val="exact"/>
        </dgm:presLayoutVars>
      </dgm:prSet>
      <dgm:spPr/>
    </dgm:pt>
    <dgm:pt modelId="{84434CE4-FA0E-4F4A-A78E-51FF210234A9}" type="pres">
      <dgm:prSet presAssocID="{CC97FCB3-FBE0-4F8B-93F8-D162AFAC43FB}" presName="roof" presStyleLbl="dkBgShp" presStyleIdx="0" presStyleCnt="2"/>
      <dgm:spPr>
        <a:solidFill>
          <a:schemeClr val="accent1"/>
        </a:solidFill>
      </dgm:spPr>
    </dgm:pt>
    <dgm:pt modelId="{E14C6B9B-4B1B-43EE-93CF-B61B3FA18E89}" type="pres">
      <dgm:prSet presAssocID="{CC97FCB3-FBE0-4F8B-93F8-D162AFAC43FB}" presName="pillars" presStyleCnt="0"/>
      <dgm:spPr/>
    </dgm:pt>
    <dgm:pt modelId="{63A8CC1C-D6F0-427C-984B-075FBB790067}" type="pres">
      <dgm:prSet presAssocID="{CC97FCB3-FBE0-4F8B-93F8-D162AFAC43FB}" presName="pillar1" presStyleLbl="node1" presStyleIdx="0" presStyleCnt="4">
        <dgm:presLayoutVars>
          <dgm:bulletEnabled val="1"/>
        </dgm:presLayoutVars>
      </dgm:prSet>
      <dgm:spPr>
        <a:solidFill>
          <a:schemeClr val="accent1">
            <a:lumMod val="60000"/>
            <a:lumOff val="40000"/>
          </a:schemeClr>
        </a:solidFill>
      </dgm:spPr>
    </dgm:pt>
    <dgm:pt modelId="{F25DA7D5-CFD4-4CE9-96CC-03EB0BF0863E}" type="pres">
      <dgm:prSet presAssocID="{582CDFC7-3610-47E5-8E72-0AB0C21E658B}" presName="pillarX" presStyleLbl="node1" presStyleIdx="1" presStyleCnt="4">
        <dgm:presLayoutVars>
          <dgm:bulletEnabled val="1"/>
        </dgm:presLayoutVars>
      </dgm:prSet>
      <dgm:spPr>
        <a:solidFill>
          <a:schemeClr val="accent1">
            <a:lumMod val="60000"/>
            <a:lumOff val="40000"/>
          </a:schemeClr>
        </a:solidFill>
      </dgm:spPr>
    </dgm:pt>
    <dgm:pt modelId="{FC38F488-B0AA-49CC-883D-FC20A394FFBD}" type="pres">
      <dgm:prSet presAssocID="{F807988D-21B6-42AF-9470-9DA08B375F50}" presName="pillarX" presStyleLbl="node1" presStyleIdx="2" presStyleCnt="4">
        <dgm:presLayoutVars>
          <dgm:bulletEnabled val="1"/>
        </dgm:presLayoutVars>
      </dgm:prSet>
      <dgm:spPr>
        <a:solidFill>
          <a:schemeClr val="accent1">
            <a:lumMod val="60000"/>
            <a:lumOff val="40000"/>
          </a:schemeClr>
        </a:solidFill>
      </dgm:spPr>
    </dgm:pt>
    <dgm:pt modelId="{84BDD2BE-A903-4F0A-9900-65A4875B540B}" type="pres">
      <dgm:prSet presAssocID="{E96FB7A3-E632-4B64-B81F-94AD3437F246}" presName="pillarX" presStyleLbl="node1" presStyleIdx="3" presStyleCnt="4">
        <dgm:presLayoutVars>
          <dgm:bulletEnabled val="1"/>
        </dgm:presLayoutVars>
      </dgm:prSet>
      <dgm:spPr>
        <a:solidFill>
          <a:schemeClr val="accent1">
            <a:lumMod val="60000"/>
            <a:lumOff val="40000"/>
          </a:schemeClr>
        </a:solidFill>
      </dgm:spPr>
    </dgm:pt>
    <dgm:pt modelId="{D3F1044C-0A15-4C49-B296-DFA6C4FBAD8B}" type="pres">
      <dgm:prSet presAssocID="{CC97FCB3-FBE0-4F8B-93F8-D162AFAC43FB}" presName="base" presStyleLbl="dkBgShp" presStyleIdx="1" presStyleCnt="2"/>
      <dgm:spPr>
        <a:solidFill>
          <a:schemeClr val="accent1"/>
        </a:solidFill>
      </dgm:spPr>
    </dgm:pt>
  </dgm:ptLst>
  <dgm:cxnLst>
    <dgm:cxn modelId="{401DF813-0B8D-4FD7-9645-62CCD902CF81}" srcId="{CC97FCB3-FBE0-4F8B-93F8-D162AFAC43FB}" destId="{E96FB7A3-E632-4B64-B81F-94AD3437F246}" srcOrd="3" destOrd="0" parTransId="{583F5B3E-1C7F-43CA-8BAF-CE57089C9625}" sibTransId="{023E5F7F-BC36-4CF0-B7B3-40192EB70E2E}"/>
    <dgm:cxn modelId="{F2CFC91C-F1E6-4005-90CE-36F573EE671D}" type="presOf" srcId="{CC97FCB3-FBE0-4F8B-93F8-D162AFAC43FB}" destId="{84434CE4-FA0E-4F4A-A78E-51FF210234A9}" srcOrd="0" destOrd="0" presId="urn:microsoft.com/office/officeart/2005/8/layout/hList3"/>
    <dgm:cxn modelId="{36CA6525-738A-4F83-93F6-8B531A9EED6E}" type="presOf" srcId="{F9F4D431-D078-4464-B5CA-65EFBFB5A0DA}" destId="{63A8CC1C-D6F0-427C-984B-075FBB790067}" srcOrd="0" destOrd="0" presId="urn:microsoft.com/office/officeart/2005/8/layout/hList3"/>
    <dgm:cxn modelId="{1BD67E35-7EA3-4E38-A394-1558FF6E4ECE}" type="presOf" srcId="{E2FD1D67-627A-45D3-A122-198CD22FB5C8}" destId="{E86A2AF0-87FB-4C54-B290-E110A7327DF7}" srcOrd="0" destOrd="0" presId="urn:microsoft.com/office/officeart/2005/8/layout/hList3"/>
    <dgm:cxn modelId="{23911361-9D5A-4AA2-9313-0A0AA1EA62BC}" type="presOf" srcId="{F807988D-21B6-42AF-9470-9DA08B375F50}" destId="{FC38F488-B0AA-49CC-883D-FC20A394FFBD}" srcOrd="0" destOrd="0" presId="urn:microsoft.com/office/officeart/2005/8/layout/hList3"/>
    <dgm:cxn modelId="{B2F2F253-3E83-409B-A9C9-E4C3EDE97A86}" type="presOf" srcId="{E96FB7A3-E632-4B64-B81F-94AD3437F246}" destId="{84BDD2BE-A903-4F0A-9900-65A4875B540B}" srcOrd="0" destOrd="0" presId="urn:microsoft.com/office/officeart/2005/8/layout/hList3"/>
    <dgm:cxn modelId="{343A6EAE-1B99-4A80-8E39-80059094063A}" type="presOf" srcId="{582CDFC7-3610-47E5-8E72-0AB0C21E658B}" destId="{F25DA7D5-CFD4-4CE9-96CC-03EB0BF0863E}" srcOrd="0" destOrd="0" presId="urn:microsoft.com/office/officeart/2005/8/layout/hList3"/>
    <dgm:cxn modelId="{D61D13B7-EECE-4668-94D3-C16BCF2E3DD5}" srcId="{E2FD1D67-627A-45D3-A122-198CD22FB5C8}" destId="{CC97FCB3-FBE0-4F8B-93F8-D162AFAC43FB}" srcOrd="0" destOrd="0" parTransId="{84466A9F-2A36-457D-A376-6592B1540CFE}" sibTransId="{922524F9-69FC-49A3-85DC-1DA267F2A0D2}"/>
    <dgm:cxn modelId="{A2C8FABF-B216-4B24-B7D3-716AEA981239}" srcId="{CC97FCB3-FBE0-4F8B-93F8-D162AFAC43FB}" destId="{F807988D-21B6-42AF-9470-9DA08B375F50}" srcOrd="2" destOrd="0" parTransId="{1820F043-3D0C-4351-B103-C569610847ED}" sibTransId="{EC7B7154-16C6-4A46-AA8A-26C49A0333DF}"/>
    <dgm:cxn modelId="{60F78AD2-3F24-4508-A652-5CEDC63E58CA}" srcId="{CC97FCB3-FBE0-4F8B-93F8-D162AFAC43FB}" destId="{F9F4D431-D078-4464-B5CA-65EFBFB5A0DA}" srcOrd="0" destOrd="0" parTransId="{F7F058A6-B667-494C-BC84-607E6BD98D96}" sibTransId="{6E423E0C-2CED-4FE8-9944-28DACBC7D2DB}"/>
    <dgm:cxn modelId="{ECB9D3F8-F8FC-4FE4-9CA0-35C639ACAB04}" srcId="{CC97FCB3-FBE0-4F8B-93F8-D162AFAC43FB}" destId="{582CDFC7-3610-47E5-8E72-0AB0C21E658B}" srcOrd="1" destOrd="0" parTransId="{CA89A96A-AC3D-4E67-9A80-3C3451402216}" sibTransId="{139C619D-4EB8-4960-BF8A-818AE648C780}"/>
    <dgm:cxn modelId="{F06A88C6-D22E-4935-B713-0C6037D5D6C4}" type="presParOf" srcId="{E86A2AF0-87FB-4C54-B290-E110A7327DF7}" destId="{84434CE4-FA0E-4F4A-A78E-51FF210234A9}" srcOrd="0" destOrd="0" presId="urn:microsoft.com/office/officeart/2005/8/layout/hList3"/>
    <dgm:cxn modelId="{329A76E6-34C4-4F69-8A28-8E871E47F2E8}" type="presParOf" srcId="{E86A2AF0-87FB-4C54-B290-E110A7327DF7}" destId="{E14C6B9B-4B1B-43EE-93CF-B61B3FA18E89}" srcOrd="1" destOrd="0" presId="urn:microsoft.com/office/officeart/2005/8/layout/hList3"/>
    <dgm:cxn modelId="{7292BA59-BCF9-4A73-90E5-FDAAFC94A86D}" type="presParOf" srcId="{E14C6B9B-4B1B-43EE-93CF-B61B3FA18E89}" destId="{63A8CC1C-D6F0-427C-984B-075FBB790067}" srcOrd="0" destOrd="0" presId="urn:microsoft.com/office/officeart/2005/8/layout/hList3"/>
    <dgm:cxn modelId="{9E868A91-6E3F-4337-BD7E-C3191C54D503}" type="presParOf" srcId="{E14C6B9B-4B1B-43EE-93CF-B61B3FA18E89}" destId="{F25DA7D5-CFD4-4CE9-96CC-03EB0BF0863E}" srcOrd="1" destOrd="0" presId="urn:microsoft.com/office/officeart/2005/8/layout/hList3"/>
    <dgm:cxn modelId="{75DDFED3-B721-488C-8076-940DD8579996}" type="presParOf" srcId="{E14C6B9B-4B1B-43EE-93CF-B61B3FA18E89}" destId="{FC38F488-B0AA-49CC-883D-FC20A394FFBD}" srcOrd="2" destOrd="0" presId="urn:microsoft.com/office/officeart/2005/8/layout/hList3"/>
    <dgm:cxn modelId="{6E18B04E-E6A9-4633-B48F-120CF706A358}" type="presParOf" srcId="{E14C6B9B-4B1B-43EE-93CF-B61B3FA18E89}" destId="{84BDD2BE-A903-4F0A-9900-65A4875B540B}" srcOrd="3" destOrd="0" presId="urn:microsoft.com/office/officeart/2005/8/layout/hList3"/>
    <dgm:cxn modelId="{DACA4D8B-BBA8-4258-B673-389308EB1A6B}" type="presParOf" srcId="{E86A2AF0-87FB-4C54-B290-E110A7327DF7}" destId="{D3F1044C-0A15-4C49-B296-DFA6C4FBAD8B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73BD282-319A-4B41-AFC9-8F4A6A64BC3A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E61884-221B-4C41-BDCB-78A714DF31F1}">
      <dgm:prSet phldrT="[Text]" phldr="0"/>
      <dgm:spPr/>
      <dgm:t>
        <a:bodyPr/>
        <a:lstStyle/>
        <a:p>
          <a:pPr rtl="0"/>
          <a:r>
            <a:rPr lang="en-US">
              <a:latin typeface="Arial Black" panose="020B0A04020102020204"/>
            </a:rPr>
            <a:t>Battery Cooling Method</a:t>
          </a:r>
          <a:endParaRPr lang="en-US"/>
        </a:p>
      </dgm:t>
    </dgm:pt>
    <dgm:pt modelId="{364071D6-A8DB-4C78-A994-34A230B3D157}" type="parTrans" cxnId="{77C2434E-9AE7-4841-89B3-B6B4A0CE65CE}">
      <dgm:prSet/>
      <dgm:spPr/>
      <dgm:t>
        <a:bodyPr/>
        <a:lstStyle/>
        <a:p>
          <a:endParaRPr lang="en-US"/>
        </a:p>
      </dgm:t>
    </dgm:pt>
    <dgm:pt modelId="{CA071931-74C6-42D9-B1B1-57DBEE0BF7E2}" type="sibTrans" cxnId="{77C2434E-9AE7-4841-89B3-B6B4A0CE65CE}">
      <dgm:prSet/>
      <dgm:spPr/>
      <dgm:t>
        <a:bodyPr/>
        <a:lstStyle/>
        <a:p>
          <a:endParaRPr lang="en-US"/>
        </a:p>
      </dgm:t>
    </dgm:pt>
    <dgm:pt modelId="{CA9D3CDA-6148-4058-A01C-3069637A2F27}">
      <dgm:prSet phldrT="[Text]" phldr="0"/>
      <dgm:spPr>
        <a:solidFill>
          <a:schemeClr val="accent3"/>
        </a:solidFill>
      </dgm:spPr>
      <dgm:t>
        <a:bodyPr/>
        <a:lstStyle/>
        <a:p>
          <a:pPr rtl="0"/>
          <a:r>
            <a:rPr lang="en-US">
              <a:latin typeface="Arial Black" panose="020B0A04020102020204"/>
            </a:rPr>
            <a:t>Cool Battery</a:t>
          </a:r>
          <a:endParaRPr lang="en-US"/>
        </a:p>
      </dgm:t>
    </dgm:pt>
    <dgm:pt modelId="{0354CF85-5F3D-4BA5-81DF-9CE6E51162EB}" type="parTrans" cxnId="{88370CDA-695C-4F2B-A65D-324B2363EE13}">
      <dgm:prSet/>
      <dgm:spPr/>
      <dgm:t>
        <a:bodyPr/>
        <a:lstStyle/>
        <a:p>
          <a:endParaRPr lang="en-US"/>
        </a:p>
      </dgm:t>
    </dgm:pt>
    <dgm:pt modelId="{E57C4840-AE41-4789-9BA1-AB075D7B8793}" type="sibTrans" cxnId="{88370CDA-695C-4F2B-A65D-324B2363EE13}">
      <dgm:prSet/>
      <dgm:spPr/>
      <dgm:t>
        <a:bodyPr/>
        <a:lstStyle/>
        <a:p>
          <a:endParaRPr lang="en-US"/>
        </a:p>
      </dgm:t>
    </dgm:pt>
    <dgm:pt modelId="{2A6CEC76-B917-428B-BB2A-9F391579A6B9}">
      <dgm:prSet phldrT="[Text]" phldr="0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>
              <a:latin typeface="Arial Black" panose="020B0A04020102020204"/>
            </a:rPr>
            <a:t>Safety</a:t>
          </a:r>
          <a:endParaRPr lang="en-US"/>
        </a:p>
      </dgm:t>
    </dgm:pt>
    <dgm:pt modelId="{988B4023-D252-465A-877B-856AB5B882C8}" type="parTrans" cxnId="{6311D8DF-16CD-401D-89B1-BFD4C0DDE963}">
      <dgm:prSet/>
      <dgm:spPr/>
      <dgm:t>
        <a:bodyPr/>
        <a:lstStyle/>
        <a:p>
          <a:endParaRPr lang="en-US"/>
        </a:p>
      </dgm:t>
    </dgm:pt>
    <dgm:pt modelId="{9BAC82AF-234C-4C9E-9747-7CC3EE62168B}" type="sibTrans" cxnId="{6311D8DF-16CD-401D-89B1-BFD4C0DDE963}">
      <dgm:prSet/>
      <dgm:spPr/>
      <dgm:t>
        <a:bodyPr/>
        <a:lstStyle/>
        <a:p>
          <a:endParaRPr lang="en-US"/>
        </a:p>
      </dgm:t>
    </dgm:pt>
    <dgm:pt modelId="{AACF8592-ED81-42A5-996C-E752F00C1D44}">
      <dgm:prSet phldrT="[Text]" phldr="0"/>
      <dgm:spPr>
        <a:solidFill>
          <a:schemeClr val="accent6"/>
        </a:solidFill>
      </dgm:spPr>
      <dgm:t>
        <a:bodyPr/>
        <a:lstStyle/>
        <a:p>
          <a:r>
            <a:rPr lang="en-US">
              <a:latin typeface="Arial Black" panose="020B0A04020102020204"/>
            </a:rPr>
            <a:t>Efficiency</a:t>
          </a:r>
          <a:endParaRPr lang="en-US"/>
        </a:p>
      </dgm:t>
    </dgm:pt>
    <dgm:pt modelId="{53ADEF47-B222-45DD-85C0-852BA6778A41}" type="parTrans" cxnId="{839C93F5-CE15-4231-BFAD-68DD18A89496}">
      <dgm:prSet/>
      <dgm:spPr/>
      <dgm:t>
        <a:bodyPr/>
        <a:lstStyle/>
        <a:p>
          <a:endParaRPr lang="en-US"/>
        </a:p>
      </dgm:t>
    </dgm:pt>
    <dgm:pt modelId="{A5EB2224-23D7-48A4-8954-8479186A7D10}" type="sibTrans" cxnId="{839C93F5-CE15-4231-BFAD-68DD18A89496}">
      <dgm:prSet/>
      <dgm:spPr/>
      <dgm:t>
        <a:bodyPr/>
        <a:lstStyle/>
        <a:p>
          <a:endParaRPr lang="en-US"/>
        </a:p>
      </dgm:t>
    </dgm:pt>
    <dgm:pt modelId="{04CB0987-5E01-4AC0-A407-22996C583D5A}" type="pres">
      <dgm:prSet presAssocID="{773BD282-319A-4B41-AFC9-8F4A6A64BC3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E85CA67-072B-47A6-ABA0-F2844DAB18C7}" type="pres">
      <dgm:prSet presAssocID="{28E61884-221B-4C41-BDCB-78A714DF31F1}" presName="hierRoot1" presStyleCnt="0">
        <dgm:presLayoutVars>
          <dgm:hierBranch val="init"/>
        </dgm:presLayoutVars>
      </dgm:prSet>
      <dgm:spPr/>
    </dgm:pt>
    <dgm:pt modelId="{7ADDE0BD-4A55-4F04-8262-DD7FC2A30517}" type="pres">
      <dgm:prSet presAssocID="{28E61884-221B-4C41-BDCB-78A714DF31F1}" presName="rootComposite1" presStyleCnt="0"/>
      <dgm:spPr/>
    </dgm:pt>
    <dgm:pt modelId="{35964B0D-9155-4977-8AC3-14100F4E198F}" type="pres">
      <dgm:prSet presAssocID="{28E61884-221B-4C41-BDCB-78A714DF31F1}" presName="rootText1" presStyleLbl="node0" presStyleIdx="0" presStyleCnt="1">
        <dgm:presLayoutVars>
          <dgm:chPref val="3"/>
        </dgm:presLayoutVars>
      </dgm:prSet>
      <dgm:spPr/>
    </dgm:pt>
    <dgm:pt modelId="{9231918B-6F5D-47FE-8C73-843C85D98FD1}" type="pres">
      <dgm:prSet presAssocID="{28E61884-221B-4C41-BDCB-78A714DF31F1}" presName="rootConnector1" presStyleLbl="node1" presStyleIdx="0" presStyleCnt="0"/>
      <dgm:spPr/>
    </dgm:pt>
    <dgm:pt modelId="{29588EEA-1887-45AB-92BB-CAFDE3F2FD8F}" type="pres">
      <dgm:prSet presAssocID="{28E61884-221B-4C41-BDCB-78A714DF31F1}" presName="hierChild2" presStyleCnt="0"/>
      <dgm:spPr/>
    </dgm:pt>
    <dgm:pt modelId="{1028D337-CE20-436F-A0FB-3C288A8569AC}" type="pres">
      <dgm:prSet presAssocID="{0354CF85-5F3D-4BA5-81DF-9CE6E51162EB}" presName="Name37" presStyleLbl="parChTrans1D2" presStyleIdx="0" presStyleCnt="3"/>
      <dgm:spPr/>
    </dgm:pt>
    <dgm:pt modelId="{D3A1A97E-677A-4307-899A-DECF98990253}" type="pres">
      <dgm:prSet presAssocID="{CA9D3CDA-6148-4058-A01C-3069637A2F27}" presName="hierRoot2" presStyleCnt="0">
        <dgm:presLayoutVars>
          <dgm:hierBranch val="init"/>
        </dgm:presLayoutVars>
      </dgm:prSet>
      <dgm:spPr/>
    </dgm:pt>
    <dgm:pt modelId="{E347F86A-7F69-4F3B-9B02-AD9D5E4DCFF7}" type="pres">
      <dgm:prSet presAssocID="{CA9D3CDA-6148-4058-A01C-3069637A2F27}" presName="rootComposite" presStyleCnt="0"/>
      <dgm:spPr/>
    </dgm:pt>
    <dgm:pt modelId="{28129A3F-4C32-445F-8B5F-A7DDAF1ED4A4}" type="pres">
      <dgm:prSet presAssocID="{CA9D3CDA-6148-4058-A01C-3069637A2F27}" presName="rootText" presStyleLbl="node2" presStyleIdx="0" presStyleCnt="3">
        <dgm:presLayoutVars>
          <dgm:chPref val="3"/>
        </dgm:presLayoutVars>
      </dgm:prSet>
      <dgm:spPr/>
    </dgm:pt>
    <dgm:pt modelId="{7E6BB277-5983-4F7B-BE2F-21E45A28F720}" type="pres">
      <dgm:prSet presAssocID="{CA9D3CDA-6148-4058-A01C-3069637A2F27}" presName="rootConnector" presStyleLbl="node2" presStyleIdx="0" presStyleCnt="3"/>
      <dgm:spPr/>
    </dgm:pt>
    <dgm:pt modelId="{3090E29B-B9E9-4C4F-900F-D8FD471F7D80}" type="pres">
      <dgm:prSet presAssocID="{CA9D3CDA-6148-4058-A01C-3069637A2F27}" presName="hierChild4" presStyleCnt="0"/>
      <dgm:spPr/>
    </dgm:pt>
    <dgm:pt modelId="{1852A87C-568A-41B7-A338-33AC624FA5FB}" type="pres">
      <dgm:prSet presAssocID="{CA9D3CDA-6148-4058-A01C-3069637A2F27}" presName="hierChild5" presStyleCnt="0"/>
      <dgm:spPr/>
    </dgm:pt>
    <dgm:pt modelId="{E24D479D-5E6C-4F02-8B7A-D96B722798AE}" type="pres">
      <dgm:prSet presAssocID="{988B4023-D252-465A-877B-856AB5B882C8}" presName="Name37" presStyleLbl="parChTrans1D2" presStyleIdx="1" presStyleCnt="3"/>
      <dgm:spPr/>
    </dgm:pt>
    <dgm:pt modelId="{936EB38A-3C46-46A6-8A93-F743BB414D97}" type="pres">
      <dgm:prSet presAssocID="{2A6CEC76-B917-428B-BB2A-9F391579A6B9}" presName="hierRoot2" presStyleCnt="0">
        <dgm:presLayoutVars>
          <dgm:hierBranch val="init"/>
        </dgm:presLayoutVars>
      </dgm:prSet>
      <dgm:spPr/>
    </dgm:pt>
    <dgm:pt modelId="{0BF34FB5-BD01-40E0-A23E-1CF167E1CFEF}" type="pres">
      <dgm:prSet presAssocID="{2A6CEC76-B917-428B-BB2A-9F391579A6B9}" presName="rootComposite" presStyleCnt="0"/>
      <dgm:spPr/>
    </dgm:pt>
    <dgm:pt modelId="{432B70F2-EF1C-4653-B3F3-22A61FEDAC6D}" type="pres">
      <dgm:prSet presAssocID="{2A6CEC76-B917-428B-BB2A-9F391579A6B9}" presName="rootText" presStyleLbl="node2" presStyleIdx="1" presStyleCnt="3">
        <dgm:presLayoutVars>
          <dgm:chPref val="3"/>
        </dgm:presLayoutVars>
      </dgm:prSet>
      <dgm:spPr>
        <a:solidFill>
          <a:schemeClr val="accent4">
            <a:lumMod val="75000"/>
          </a:schemeClr>
        </a:solidFill>
      </dgm:spPr>
    </dgm:pt>
    <dgm:pt modelId="{90247202-7D07-423D-8672-66EB9D05F4AC}" type="pres">
      <dgm:prSet presAssocID="{2A6CEC76-B917-428B-BB2A-9F391579A6B9}" presName="rootConnector" presStyleLbl="node2" presStyleIdx="1" presStyleCnt="3"/>
      <dgm:spPr/>
    </dgm:pt>
    <dgm:pt modelId="{6D9778AE-5600-4C26-9567-87FA88DB39E6}" type="pres">
      <dgm:prSet presAssocID="{2A6CEC76-B917-428B-BB2A-9F391579A6B9}" presName="hierChild4" presStyleCnt="0"/>
      <dgm:spPr/>
    </dgm:pt>
    <dgm:pt modelId="{53D235A6-A310-418E-83AE-9091BD093FAC}" type="pres">
      <dgm:prSet presAssocID="{2A6CEC76-B917-428B-BB2A-9F391579A6B9}" presName="hierChild5" presStyleCnt="0"/>
      <dgm:spPr/>
    </dgm:pt>
    <dgm:pt modelId="{62B07E10-E701-4D56-B137-4069F56C3BB8}" type="pres">
      <dgm:prSet presAssocID="{53ADEF47-B222-45DD-85C0-852BA6778A41}" presName="Name37" presStyleLbl="parChTrans1D2" presStyleIdx="2" presStyleCnt="3"/>
      <dgm:spPr/>
    </dgm:pt>
    <dgm:pt modelId="{96348767-7A2B-420B-81AE-908C2F108465}" type="pres">
      <dgm:prSet presAssocID="{AACF8592-ED81-42A5-996C-E752F00C1D44}" presName="hierRoot2" presStyleCnt="0">
        <dgm:presLayoutVars>
          <dgm:hierBranch val="init"/>
        </dgm:presLayoutVars>
      </dgm:prSet>
      <dgm:spPr/>
    </dgm:pt>
    <dgm:pt modelId="{EE06947C-FD80-46FB-98A5-D92E35EE94D3}" type="pres">
      <dgm:prSet presAssocID="{AACF8592-ED81-42A5-996C-E752F00C1D44}" presName="rootComposite" presStyleCnt="0"/>
      <dgm:spPr/>
    </dgm:pt>
    <dgm:pt modelId="{DFF13D82-B5C7-4241-A596-4E7AF4BDA0CD}" type="pres">
      <dgm:prSet presAssocID="{AACF8592-ED81-42A5-996C-E752F00C1D44}" presName="rootText" presStyleLbl="node2" presStyleIdx="2" presStyleCnt="3">
        <dgm:presLayoutVars>
          <dgm:chPref val="3"/>
        </dgm:presLayoutVars>
      </dgm:prSet>
      <dgm:spPr/>
    </dgm:pt>
    <dgm:pt modelId="{FCA2D8CC-EF0A-4F06-8D65-8C97FF66BA92}" type="pres">
      <dgm:prSet presAssocID="{AACF8592-ED81-42A5-996C-E752F00C1D44}" presName="rootConnector" presStyleLbl="node2" presStyleIdx="2" presStyleCnt="3"/>
      <dgm:spPr/>
    </dgm:pt>
    <dgm:pt modelId="{CBA8635F-4DC6-4BE1-AD80-CF9158D100D4}" type="pres">
      <dgm:prSet presAssocID="{AACF8592-ED81-42A5-996C-E752F00C1D44}" presName="hierChild4" presStyleCnt="0"/>
      <dgm:spPr/>
    </dgm:pt>
    <dgm:pt modelId="{116B58A4-69DD-458C-B51B-D15C4EC9E051}" type="pres">
      <dgm:prSet presAssocID="{AACF8592-ED81-42A5-996C-E752F00C1D44}" presName="hierChild5" presStyleCnt="0"/>
      <dgm:spPr/>
    </dgm:pt>
    <dgm:pt modelId="{FD5FB6CA-34BE-485C-93F1-0B2CC8826D62}" type="pres">
      <dgm:prSet presAssocID="{28E61884-221B-4C41-BDCB-78A714DF31F1}" presName="hierChild3" presStyleCnt="0"/>
      <dgm:spPr/>
    </dgm:pt>
  </dgm:ptLst>
  <dgm:cxnLst>
    <dgm:cxn modelId="{9D1D4206-9750-42B4-A26B-D1BED33967BE}" type="presOf" srcId="{CA9D3CDA-6148-4058-A01C-3069637A2F27}" destId="{7E6BB277-5983-4F7B-BE2F-21E45A28F720}" srcOrd="1" destOrd="0" presId="urn:microsoft.com/office/officeart/2005/8/layout/orgChart1"/>
    <dgm:cxn modelId="{949ADA22-31BC-44AD-8BA4-8ACCC841D0E4}" type="presOf" srcId="{2A6CEC76-B917-428B-BB2A-9F391579A6B9}" destId="{90247202-7D07-423D-8672-66EB9D05F4AC}" srcOrd="1" destOrd="0" presId="urn:microsoft.com/office/officeart/2005/8/layout/orgChart1"/>
    <dgm:cxn modelId="{D6940C41-9A9F-40EC-8A9D-D36ACB28BBA1}" type="presOf" srcId="{28E61884-221B-4C41-BDCB-78A714DF31F1}" destId="{35964B0D-9155-4977-8AC3-14100F4E198F}" srcOrd="0" destOrd="0" presId="urn:microsoft.com/office/officeart/2005/8/layout/orgChart1"/>
    <dgm:cxn modelId="{F4BC5247-5D50-4C13-8EDB-B8C260D48E5E}" type="presOf" srcId="{0354CF85-5F3D-4BA5-81DF-9CE6E51162EB}" destId="{1028D337-CE20-436F-A0FB-3C288A8569AC}" srcOrd="0" destOrd="0" presId="urn:microsoft.com/office/officeart/2005/8/layout/orgChart1"/>
    <dgm:cxn modelId="{77C2434E-9AE7-4841-89B3-B6B4A0CE65CE}" srcId="{773BD282-319A-4B41-AFC9-8F4A6A64BC3A}" destId="{28E61884-221B-4C41-BDCB-78A714DF31F1}" srcOrd="0" destOrd="0" parTransId="{364071D6-A8DB-4C78-A994-34A230B3D157}" sibTransId="{CA071931-74C6-42D9-B1B1-57DBEE0BF7E2}"/>
    <dgm:cxn modelId="{9F904A59-CC22-47D3-897A-D2403A1AE9C9}" type="presOf" srcId="{28E61884-221B-4C41-BDCB-78A714DF31F1}" destId="{9231918B-6F5D-47FE-8C73-843C85D98FD1}" srcOrd="1" destOrd="0" presId="urn:microsoft.com/office/officeart/2005/8/layout/orgChart1"/>
    <dgm:cxn modelId="{D140D884-1BFA-472C-9E11-4BF1D5392668}" type="presOf" srcId="{AACF8592-ED81-42A5-996C-E752F00C1D44}" destId="{DFF13D82-B5C7-4241-A596-4E7AF4BDA0CD}" srcOrd="0" destOrd="0" presId="urn:microsoft.com/office/officeart/2005/8/layout/orgChart1"/>
    <dgm:cxn modelId="{9EFE868A-3C99-4960-88A0-CEE8DE7D36B8}" type="presOf" srcId="{988B4023-D252-465A-877B-856AB5B882C8}" destId="{E24D479D-5E6C-4F02-8B7A-D96B722798AE}" srcOrd="0" destOrd="0" presId="urn:microsoft.com/office/officeart/2005/8/layout/orgChart1"/>
    <dgm:cxn modelId="{3CC8D0B5-3985-4D00-B0F1-51E878F1D4B8}" type="presOf" srcId="{2A6CEC76-B917-428B-BB2A-9F391579A6B9}" destId="{432B70F2-EF1C-4653-B3F3-22A61FEDAC6D}" srcOrd="0" destOrd="0" presId="urn:microsoft.com/office/officeart/2005/8/layout/orgChart1"/>
    <dgm:cxn modelId="{D60DE0BE-55FD-4561-ACE8-50BAF88BA7B0}" type="presOf" srcId="{53ADEF47-B222-45DD-85C0-852BA6778A41}" destId="{62B07E10-E701-4D56-B137-4069F56C3BB8}" srcOrd="0" destOrd="0" presId="urn:microsoft.com/office/officeart/2005/8/layout/orgChart1"/>
    <dgm:cxn modelId="{32CF6AD6-6A89-48F0-8A06-EC1F86BF12B6}" type="presOf" srcId="{AACF8592-ED81-42A5-996C-E752F00C1D44}" destId="{FCA2D8CC-EF0A-4F06-8D65-8C97FF66BA92}" srcOrd="1" destOrd="0" presId="urn:microsoft.com/office/officeart/2005/8/layout/orgChart1"/>
    <dgm:cxn modelId="{88370CDA-695C-4F2B-A65D-324B2363EE13}" srcId="{28E61884-221B-4C41-BDCB-78A714DF31F1}" destId="{CA9D3CDA-6148-4058-A01C-3069637A2F27}" srcOrd="0" destOrd="0" parTransId="{0354CF85-5F3D-4BA5-81DF-9CE6E51162EB}" sibTransId="{E57C4840-AE41-4789-9BA1-AB075D7B8793}"/>
    <dgm:cxn modelId="{6311D8DF-16CD-401D-89B1-BFD4C0DDE963}" srcId="{28E61884-221B-4C41-BDCB-78A714DF31F1}" destId="{2A6CEC76-B917-428B-BB2A-9F391579A6B9}" srcOrd="1" destOrd="0" parTransId="{988B4023-D252-465A-877B-856AB5B882C8}" sibTransId="{9BAC82AF-234C-4C9E-9747-7CC3EE62168B}"/>
    <dgm:cxn modelId="{577DE9EE-8FDA-48C0-91A8-1DF259ABCCB2}" type="presOf" srcId="{773BD282-319A-4B41-AFC9-8F4A6A64BC3A}" destId="{04CB0987-5E01-4AC0-A407-22996C583D5A}" srcOrd="0" destOrd="0" presId="urn:microsoft.com/office/officeart/2005/8/layout/orgChart1"/>
    <dgm:cxn modelId="{839C93F5-CE15-4231-BFAD-68DD18A89496}" srcId="{28E61884-221B-4C41-BDCB-78A714DF31F1}" destId="{AACF8592-ED81-42A5-996C-E752F00C1D44}" srcOrd="2" destOrd="0" parTransId="{53ADEF47-B222-45DD-85C0-852BA6778A41}" sibTransId="{A5EB2224-23D7-48A4-8954-8479186A7D10}"/>
    <dgm:cxn modelId="{DF1B30FF-83B3-40E9-ADC8-333D7E638C26}" type="presOf" srcId="{CA9D3CDA-6148-4058-A01C-3069637A2F27}" destId="{28129A3F-4C32-445F-8B5F-A7DDAF1ED4A4}" srcOrd="0" destOrd="0" presId="urn:microsoft.com/office/officeart/2005/8/layout/orgChart1"/>
    <dgm:cxn modelId="{F8E3A1DE-6FDA-46BF-87A7-B8B9D1AEF6E0}" type="presParOf" srcId="{04CB0987-5E01-4AC0-A407-22996C583D5A}" destId="{AE85CA67-072B-47A6-ABA0-F2844DAB18C7}" srcOrd="0" destOrd="0" presId="urn:microsoft.com/office/officeart/2005/8/layout/orgChart1"/>
    <dgm:cxn modelId="{4CF84F17-924E-49BF-96AB-810A09E41C6B}" type="presParOf" srcId="{AE85CA67-072B-47A6-ABA0-F2844DAB18C7}" destId="{7ADDE0BD-4A55-4F04-8262-DD7FC2A30517}" srcOrd="0" destOrd="0" presId="urn:microsoft.com/office/officeart/2005/8/layout/orgChart1"/>
    <dgm:cxn modelId="{3EFAA647-8F01-455A-916A-B92016E3E0F8}" type="presParOf" srcId="{7ADDE0BD-4A55-4F04-8262-DD7FC2A30517}" destId="{35964B0D-9155-4977-8AC3-14100F4E198F}" srcOrd="0" destOrd="0" presId="urn:microsoft.com/office/officeart/2005/8/layout/orgChart1"/>
    <dgm:cxn modelId="{B324FE9E-E361-4CD6-9F77-9D6CF0A96BC3}" type="presParOf" srcId="{7ADDE0BD-4A55-4F04-8262-DD7FC2A30517}" destId="{9231918B-6F5D-47FE-8C73-843C85D98FD1}" srcOrd="1" destOrd="0" presId="urn:microsoft.com/office/officeart/2005/8/layout/orgChart1"/>
    <dgm:cxn modelId="{62AAF50B-2072-4D47-8165-78FA8DF527B2}" type="presParOf" srcId="{AE85CA67-072B-47A6-ABA0-F2844DAB18C7}" destId="{29588EEA-1887-45AB-92BB-CAFDE3F2FD8F}" srcOrd="1" destOrd="0" presId="urn:microsoft.com/office/officeart/2005/8/layout/orgChart1"/>
    <dgm:cxn modelId="{7DEB6210-421C-4D17-BC10-40C8C1EB01FB}" type="presParOf" srcId="{29588EEA-1887-45AB-92BB-CAFDE3F2FD8F}" destId="{1028D337-CE20-436F-A0FB-3C288A8569AC}" srcOrd="0" destOrd="0" presId="urn:microsoft.com/office/officeart/2005/8/layout/orgChart1"/>
    <dgm:cxn modelId="{65A81042-6353-4B75-B6D2-F0B97E4572AF}" type="presParOf" srcId="{29588EEA-1887-45AB-92BB-CAFDE3F2FD8F}" destId="{D3A1A97E-677A-4307-899A-DECF98990253}" srcOrd="1" destOrd="0" presId="urn:microsoft.com/office/officeart/2005/8/layout/orgChart1"/>
    <dgm:cxn modelId="{06954571-8AC2-45C4-8687-68221C7AC9D6}" type="presParOf" srcId="{D3A1A97E-677A-4307-899A-DECF98990253}" destId="{E347F86A-7F69-4F3B-9B02-AD9D5E4DCFF7}" srcOrd="0" destOrd="0" presId="urn:microsoft.com/office/officeart/2005/8/layout/orgChart1"/>
    <dgm:cxn modelId="{22BA2D7C-C801-4D1E-B65D-FDC44C9098DE}" type="presParOf" srcId="{E347F86A-7F69-4F3B-9B02-AD9D5E4DCFF7}" destId="{28129A3F-4C32-445F-8B5F-A7DDAF1ED4A4}" srcOrd="0" destOrd="0" presId="urn:microsoft.com/office/officeart/2005/8/layout/orgChart1"/>
    <dgm:cxn modelId="{89114C9A-FABC-4E9C-8F23-04BEAA595F87}" type="presParOf" srcId="{E347F86A-7F69-4F3B-9B02-AD9D5E4DCFF7}" destId="{7E6BB277-5983-4F7B-BE2F-21E45A28F720}" srcOrd="1" destOrd="0" presId="urn:microsoft.com/office/officeart/2005/8/layout/orgChart1"/>
    <dgm:cxn modelId="{490CD5ED-6A21-4EF2-AA8F-D1BEAEB5EB94}" type="presParOf" srcId="{D3A1A97E-677A-4307-899A-DECF98990253}" destId="{3090E29B-B9E9-4C4F-900F-D8FD471F7D80}" srcOrd="1" destOrd="0" presId="urn:microsoft.com/office/officeart/2005/8/layout/orgChart1"/>
    <dgm:cxn modelId="{FE7CD130-28D8-4A87-AF14-511633D4CADD}" type="presParOf" srcId="{D3A1A97E-677A-4307-899A-DECF98990253}" destId="{1852A87C-568A-41B7-A338-33AC624FA5FB}" srcOrd="2" destOrd="0" presId="urn:microsoft.com/office/officeart/2005/8/layout/orgChart1"/>
    <dgm:cxn modelId="{566684E7-4B5E-4708-A47B-CB9D5B9031F2}" type="presParOf" srcId="{29588EEA-1887-45AB-92BB-CAFDE3F2FD8F}" destId="{E24D479D-5E6C-4F02-8B7A-D96B722798AE}" srcOrd="2" destOrd="0" presId="urn:microsoft.com/office/officeart/2005/8/layout/orgChart1"/>
    <dgm:cxn modelId="{37CFEA97-1BFA-4DA3-8809-6C7B493AE1F0}" type="presParOf" srcId="{29588EEA-1887-45AB-92BB-CAFDE3F2FD8F}" destId="{936EB38A-3C46-46A6-8A93-F743BB414D97}" srcOrd="3" destOrd="0" presId="urn:microsoft.com/office/officeart/2005/8/layout/orgChart1"/>
    <dgm:cxn modelId="{7CDE2D1E-24E4-4A4A-82E0-32935CACB22B}" type="presParOf" srcId="{936EB38A-3C46-46A6-8A93-F743BB414D97}" destId="{0BF34FB5-BD01-40E0-A23E-1CF167E1CFEF}" srcOrd="0" destOrd="0" presId="urn:microsoft.com/office/officeart/2005/8/layout/orgChart1"/>
    <dgm:cxn modelId="{A90573D9-029F-4D01-8B52-D05176B9F51D}" type="presParOf" srcId="{0BF34FB5-BD01-40E0-A23E-1CF167E1CFEF}" destId="{432B70F2-EF1C-4653-B3F3-22A61FEDAC6D}" srcOrd="0" destOrd="0" presId="urn:microsoft.com/office/officeart/2005/8/layout/orgChart1"/>
    <dgm:cxn modelId="{9D1B5176-D684-4021-A03E-6590012AAB5E}" type="presParOf" srcId="{0BF34FB5-BD01-40E0-A23E-1CF167E1CFEF}" destId="{90247202-7D07-423D-8672-66EB9D05F4AC}" srcOrd="1" destOrd="0" presId="urn:microsoft.com/office/officeart/2005/8/layout/orgChart1"/>
    <dgm:cxn modelId="{D7FBA6B2-FF32-4003-A2D0-4E3DEB196A2B}" type="presParOf" srcId="{936EB38A-3C46-46A6-8A93-F743BB414D97}" destId="{6D9778AE-5600-4C26-9567-87FA88DB39E6}" srcOrd="1" destOrd="0" presId="urn:microsoft.com/office/officeart/2005/8/layout/orgChart1"/>
    <dgm:cxn modelId="{D17C9B4E-3D33-45C3-A608-8C41CCEA2647}" type="presParOf" srcId="{936EB38A-3C46-46A6-8A93-F743BB414D97}" destId="{53D235A6-A310-418E-83AE-9091BD093FAC}" srcOrd="2" destOrd="0" presId="urn:microsoft.com/office/officeart/2005/8/layout/orgChart1"/>
    <dgm:cxn modelId="{C100AD2E-43AC-4562-A3FC-A0DB91D99157}" type="presParOf" srcId="{29588EEA-1887-45AB-92BB-CAFDE3F2FD8F}" destId="{62B07E10-E701-4D56-B137-4069F56C3BB8}" srcOrd="4" destOrd="0" presId="urn:microsoft.com/office/officeart/2005/8/layout/orgChart1"/>
    <dgm:cxn modelId="{869F0941-3B46-44CB-B070-01977F966EA0}" type="presParOf" srcId="{29588EEA-1887-45AB-92BB-CAFDE3F2FD8F}" destId="{96348767-7A2B-420B-81AE-908C2F108465}" srcOrd="5" destOrd="0" presId="urn:microsoft.com/office/officeart/2005/8/layout/orgChart1"/>
    <dgm:cxn modelId="{53B1F26F-B124-4477-97CB-1ED0C2352640}" type="presParOf" srcId="{96348767-7A2B-420B-81AE-908C2F108465}" destId="{EE06947C-FD80-46FB-98A5-D92E35EE94D3}" srcOrd="0" destOrd="0" presId="urn:microsoft.com/office/officeart/2005/8/layout/orgChart1"/>
    <dgm:cxn modelId="{DA134C28-5698-4A6D-9B99-033E744381E8}" type="presParOf" srcId="{EE06947C-FD80-46FB-98A5-D92E35EE94D3}" destId="{DFF13D82-B5C7-4241-A596-4E7AF4BDA0CD}" srcOrd="0" destOrd="0" presId="urn:microsoft.com/office/officeart/2005/8/layout/orgChart1"/>
    <dgm:cxn modelId="{86C7843E-9CDD-4E52-8837-9F8C311A5BE3}" type="presParOf" srcId="{EE06947C-FD80-46FB-98A5-D92E35EE94D3}" destId="{FCA2D8CC-EF0A-4F06-8D65-8C97FF66BA92}" srcOrd="1" destOrd="0" presId="urn:microsoft.com/office/officeart/2005/8/layout/orgChart1"/>
    <dgm:cxn modelId="{0C2B45B0-2325-403F-80F7-0365EDA7C424}" type="presParOf" srcId="{96348767-7A2B-420B-81AE-908C2F108465}" destId="{CBA8635F-4DC6-4BE1-AD80-CF9158D100D4}" srcOrd="1" destOrd="0" presId="urn:microsoft.com/office/officeart/2005/8/layout/orgChart1"/>
    <dgm:cxn modelId="{2F77B513-B6AC-442D-B153-3940BF6C78B0}" type="presParOf" srcId="{96348767-7A2B-420B-81AE-908C2F108465}" destId="{116B58A4-69DD-458C-B51B-D15C4EC9E051}" srcOrd="2" destOrd="0" presId="urn:microsoft.com/office/officeart/2005/8/layout/orgChart1"/>
    <dgm:cxn modelId="{D0FC1254-50D3-49AE-8027-7DD2BE45829E}" type="presParOf" srcId="{AE85CA67-072B-47A6-ABA0-F2844DAB18C7}" destId="{FD5FB6CA-34BE-485C-93F1-0B2CC8826D6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B7243ED-ADBE-469D-93EB-9CCE68CF9CC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3302CA4-BC83-4E89-BD16-227F0A4CCC38}">
      <dgm:prSet phldrT="[Text]" phldr="0"/>
      <dgm:spPr>
        <a:solidFill>
          <a:schemeClr val="accent3"/>
        </a:solidFill>
      </dgm:spPr>
      <dgm:t>
        <a:bodyPr/>
        <a:lstStyle/>
        <a:p>
          <a:pPr rtl="0"/>
          <a:r>
            <a:rPr lang="en-US">
              <a:latin typeface="Arial Black" panose="020B0A04020102020204"/>
            </a:rPr>
            <a:t>Cool Battery</a:t>
          </a:r>
          <a:endParaRPr lang="en-US"/>
        </a:p>
      </dgm:t>
    </dgm:pt>
    <dgm:pt modelId="{77ABBE27-95C2-408C-BC48-8C9A0CDEF06F}" type="parTrans" cxnId="{769FF587-F220-4F42-827C-D172FD4C94D9}">
      <dgm:prSet/>
      <dgm:spPr/>
      <dgm:t>
        <a:bodyPr/>
        <a:lstStyle/>
        <a:p>
          <a:endParaRPr lang="en-US"/>
        </a:p>
      </dgm:t>
    </dgm:pt>
    <dgm:pt modelId="{DD23FB6F-1DFD-4F1C-B23B-B75EF2209D8A}" type="sibTrans" cxnId="{769FF587-F220-4F42-827C-D172FD4C94D9}">
      <dgm:prSet/>
      <dgm:spPr/>
      <dgm:t>
        <a:bodyPr/>
        <a:lstStyle/>
        <a:p>
          <a:endParaRPr lang="en-US"/>
        </a:p>
      </dgm:t>
    </dgm:pt>
    <dgm:pt modelId="{0B35A6CE-AA1F-4ABE-A99B-9EB6F48BA500}">
      <dgm:prSet phldrT="[Text]" phldr="0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>
              <a:latin typeface="Arial Black" panose="020B0A04020102020204"/>
            </a:rPr>
            <a:t>Transfer Heat</a:t>
          </a:r>
          <a:endParaRPr lang="en-US"/>
        </a:p>
      </dgm:t>
    </dgm:pt>
    <dgm:pt modelId="{64648F8B-9136-424D-B664-83216449B715}" type="parTrans" cxnId="{1C5D0FA0-C458-4245-B14E-1C8445FA84C3}">
      <dgm:prSet/>
      <dgm:spPr/>
      <dgm:t>
        <a:bodyPr/>
        <a:lstStyle/>
        <a:p>
          <a:endParaRPr lang="en-US"/>
        </a:p>
      </dgm:t>
    </dgm:pt>
    <dgm:pt modelId="{B9632182-9EE7-4DD1-823D-D147D92BEF32}" type="sibTrans" cxnId="{1C5D0FA0-C458-4245-B14E-1C8445FA84C3}">
      <dgm:prSet/>
      <dgm:spPr/>
      <dgm:t>
        <a:bodyPr/>
        <a:lstStyle/>
        <a:p>
          <a:endParaRPr lang="en-US"/>
        </a:p>
      </dgm:t>
    </dgm:pt>
    <dgm:pt modelId="{7AF021EA-A2EA-434A-83AE-043CCBFE7403}" type="pres">
      <dgm:prSet presAssocID="{BB7243ED-ADBE-469D-93EB-9CCE68CF9CC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16D5BB3-041C-4A93-95D5-2954D1D69222}" type="pres">
      <dgm:prSet presAssocID="{F3302CA4-BC83-4E89-BD16-227F0A4CCC38}" presName="hierRoot1" presStyleCnt="0">
        <dgm:presLayoutVars>
          <dgm:hierBranch val="init"/>
        </dgm:presLayoutVars>
      </dgm:prSet>
      <dgm:spPr/>
    </dgm:pt>
    <dgm:pt modelId="{42F9C766-26BE-4701-9F28-1977EC9B7341}" type="pres">
      <dgm:prSet presAssocID="{F3302CA4-BC83-4E89-BD16-227F0A4CCC38}" presName="rootComposite1" presStyleCnt="0"/>
      <dgm:spPr/>
    </dgm:pt>
    <dgm:pt modelId="{E3692DB0-B4F7-4DB8-938F-AA8CFE9399EF}" type="pres">
      <dgm:prSet presAssocID="{F3302CA4-BC83-4E89-BD16-227F0A4CCC38}" presName="rootText1" presStyleLbl="node0" presStyleIdx="0" presStyleCnt="1">
        <dgm:presLayoutVars>
          <dgm:chPref val="3"/>
        </dgm:presLayoutVars>
      </dgm:prSet>
      <dgm:spPr/>
    </dgm:pt>
    <dgm:pt modelId="{FB0050C8-82A0-4B04-A5FA-A37304869CC6}" type="pres">
      <dgm:prSet presAssocID="{F3302CA4-BC83-4E89-BD16-227F0A4CCC38}" presName="rootConnector1" presStyleLbl="node1" presStyleIdx="0" presStyleCnt="0"/>
      <dgm:spPr/>
    </dgm:pt>
    <dgm:pt modelId="{2327258D-C87B-4D9B-8C12-807190B71B9B}" type="pres">
      <dgm:prSet presAssocID="{F3302CA4-BC83-4E89-BD16-227F0A4CCC38}" presName="hierChild2" presStyleCnt="0"/>
      <dgm:spPr/>
    </dgm:pt>
    <dgm:pt modelId="{7ACFADBE-E518-49C3-8691-6DA1B1FFBB86}" type="pres">
      <dgm:prSet presAssocID="{64648F8B-9136-424D-B664-83216449B715}" presName="Name37" presStyleLbl="parChTrans1D2" presStyleIdx="0" presStyleCnt="1"/>
      <dgm:spPr/>
    </dgm:pt>
    <dgm:pt modelId="{82E4CB38-B30C-4588-B4D3-1F5CF297C366}" type="pres">
      <dgm:prSet presAssocID="{0B35A6CE-AA1F-4ABE-A99B-9EB6F48BA500}" presName="hierRoot2" presStyleCnt="0">
        <dgm:presLayoutVars>
          <dgm:hierBranch val="init"/>
        </dgm:presLayoutVars>
      </dgm:prSet>
      <dgm:spPr/>
    </dgm:pt>
    <dgm:pt modelId="{3BAA4BCD-624D-4E12-A9CE-DDC849BBE2FD}" type="pres">
      <dgm:prSet presAssocID="{0B35A6CE-AA1F-4ABE-A99B-9EB6F48BA500}" presName="rootComposite" presStyleCnt="0"/>
      <dgm:spPr/>
    </dgm:pt>
    <dgm:pt modelId="{B228C479-69B1-43B0-89BA-4C0DE0C7AD0A}" type="pres">
      <dgm:prSet presAssocID="{0B35A6CE-AA1F-4ABE-A99B-9EB6F48BA500}" presName="rootText" presStyleLbl="node2" presStyleIdx="0" presStyleCnt="1">
        <dgm:presLayoutVars>
          <dgm:chPref val="3"/>
        </dgm:presLayoutVars>
      </dgm:prSet>
      <dgm:spPr/>
    </dgm:pt>
    <dgm:pt modelId="{54542F7F-B7D8-42EA-B3C9-86A7AE1AC49B}" type="pres">
      <dgm:prSet presAssocID="{0B35A6CE-AA1F-4ABE-A99B-9EB6F48BA500}" presName="rootConnector" presStyleLbl="node2" presStyleIdx="0" presStyleCnt="1"/>
      <dgm:spPr/>
    </dgm:pt>
    <dgm:pt modelId="{C887CB6B-3CD5-43C0-8DA4-D8B35E5A0C0C}" type="pres">
      <dgm:prSet presAssocID="{0B35A6CE-AA1F-4ABE-A99B-9EB6F48BA500}" presName="hierChild4" presStyleCnt="0"/>
      <dgm:spPr/>
    </dgm:pt>
    <dgm:pt modelId="{82F9FEA5-32E9-4B9D-9A81-71F03D1B8F05}" type="pres">
      <dgm:prSet presAssocID="{0B35A6CE-AA1F-4ABE-A99B-9EB6F48BA500}" presName="hierChild5" presStyleCnt="0"/>
      <dgm:spPr/>
    </dgm:pt>
    <dgm:pt modelId="{78A6A874-7DDF-414A-9EAB-5538C45C2CC3}" type="pres">
      <dgm:prSet presAssocID="{F3302CA4-BC83-4E89-BD16-227F0A4CCC38}" presName="hierChild3" presStyleCnt="0"/>
      <dgm:spPr/>
    </dgm:pt>
  </dgm:ptLst>
  <dgm:cxnLst>
    <dgm:cxn modelId="{0922980A-CD46-4AD9-8AFD-7CA9D60745D7}" type="presOf" srcId="{0B35A6CE-AA1F-4ABE-A99B-9EB6F48BA500}" destId="{54542F7F-B7D8-42EA-B3C9-86A7AE1AC49B}" srcOrd="1" destOrd="0" presId="urn:microsoft.com/office/officeart/2005/8/layout/orgChart1"/>
    <dgm:cxn modelId="{C1B61837-9381-42A2-A27C-3816DDB69138}" type="presOf" srcId="{0B35A6CE-AA1F-4ABE-A99B-9EB6F48BA500}" destId="{B228C479-69B1-43B0-89BA-4C0DE0C7AD0A}" srcOrd="0" destOrd="0" presId="urn:microsoft.com/office/officeart/2005/8/layout/orgChart1"/>
    <dgm:cxn modelId="{84B9C454-1045-463E-ACF1-53F30CEFE530}" type="presOf" srcId="{F3302CA4-BC83-4E89-BD16-227F0A4CCC38}" destId="{E3692DB0-B4F7-4DB8-938F-AA8CFE9399EF}" srcOrd="0" destOrd="0" presId="urn:microsoft.com/office/officeart/2005/8/layout/orgChart1"/>
    <dgm:cxn modelId="{96651185-981B-4A9A-AFE3-D18A0CEE3E10}" type="presOf" srcId="{F3302CA4-BC83-4E89-BD16-227F0A4CCC38}" destId="{FB0050C8-82A0-4B04-A5FA-A37304869CC6}" srcOrd="1" destOrd="0" presId="urn:microsoft.com/office/officeart/2005/8/layout/orgChart1"/>
    <dgm:cxn modelId="{769FF587-F220-4F42-827C-D172FD4C94D9}" srcId="{BB7243ED-ADBE-469D-93EB-9CCE68CF9CC5}" destId="{F3302CA4-BC83-4E89-BD16-227F0A4CCC38}" srcOrd="0" destOrd="0" parTransId="{77ABBE27-95C2-408C-BC48-8C9A0CDEF06F}" sibTransId="{DD23FB6F-1DFD-4F1C-B23B-B75EF2209D8A}"/>
    <dgm:cxn modelId="{1C5D0FA0-C458-4245-B14E-1C8445FA84C3}" srcId="{F3302CA4-BC83-4E89-BD16-227F0A4CCC38}" destId="{0B35A6CE-AA1F-4ABE-A99B-9EB6F48BA500}" srcOrd="0" destOrd="0" parTransId="{64648F8B-9136-424D-B664-83216449B715}" sibTransId="{B9632182-9EE7-4DD1-823D-D147D92BEF32}"/>
    <dgm:cxn modelId="{2C65D3D3-F04A-4B49-9717-7D07D05BCC96}" type="presOf" srcId="{64648F8B-9136-424D-B664-83216449B715}" destId="{7ACFADBE-E518-49C3-8691-6DA1B1FFBB86}" srcOrd="0" destOrd="0" presId="urn:microsoft.com/office/officeart/2005/8/layout/orgChart1"/>
    <dgm:cxn modelId="{95D652F4-1A67-4B8A-AE45-92189C075B19}" type="presOf" srcId="{BB7243ED-ADBE-469D-93EB-9CCE68CF9CC5}" destId="{7AF021EA-A2EA-434A-83AE-043CCBFE7403}" srcOrd="0" destOrd="0" presId="urn:microsoft.com/office/officeart/2005/8/layout/orgChart1"/>
    <dgm:cxn modelId="{37B877B3-5008-4A9F-877D-7019035A85DF}" type="presParOf" srcId="{7AF021EA-A2EA-434A-83AE-043CCBFE7403}" destId="{016D5BB3-041C-4A93-95D5-2954D1D69222}" srcOrd="0" destOrd="0" presId="urn:microsoft.com/office/officeart/2005/8/layout/orgChart1"/>
    <dgm:cxn modelId="{18CAFE84-2F22-499B-BF00-81D9BF79351A}" type="presParOf" srcId="{016D5BB3-041C-4A93-95D5-2954D1D69222}" destId="{42F9C766-26BE-4701-9F28-1977EC9B7341}" srcOrd="0" destOrd="0" presId="urn:microsoft.com/office/officeart/2005/8/layout/orgChart1"/>
    <dgm:cxn modelId="{5B92D9E2-2B96-40BB-BF4E-F142736DBE94}" type="presParOf" srcId="{42F9C766-26BE-4701-9F28-1977EC9B7341}" destId="{E3692DB0-B4F7-4DB8-938F-AA8CFE9399EF}" srcOrd="0" destOrd="0" presId="urn:microsoft.com/office/officeart/2005/8/layout/orgChart1"/>
    <dgm:cxn modelId="{57D7254F-D522-4E8E-8CF9-C9C74EBF46AF}" type="presParOf" srcId="{42F9C766-26BE-4701-9F28-1977EC9B7341}" destId="{FB0050C8-82A0-4B04-A5FA-A37304869CC6}" srcOrd="1" destOrd="0" presId="urn:microsoft.com/office/officeart/2005/8/layout/orgChart1"/>
    <dgm:cxn modelId="{CFC33193-663B-4746-A7C2-A93401B3A6D2}" type="presParOf" srcId="{016D5BB3-041C-4A93-95D5-2954D1D69222}" destId="{2327258D-C87B-4D9B-8C12-807190B71B9B}" srcOrd="1" destOrd="0" presId="urn:microsoft.com/office/officeart/2005/8/layout/orgChart1"/>
    <dgm:cxn modelId="{ABE0743B-CC9F-4DE6-B84D-7248F2BD6E68}" type="presParOf" srcId="{2327258D-C87B-4D9B-8C12-807190B71B9B}" destId="{7ACFADBE-E518-49C3-8691-6DA1B1FFBB86}" srcOrd="0" destOrd="0" presId="urn:microsoft.com/office/officeart/2005/8/layout/orgChart1"/>
    <dgm:cxn modelId="{057A3D1E-0A58-40D1-AB52-D07695F49A32}" type="presParOf" srcId="{2327258D-C87B-4D9B-8C12-807190B71B9B}" destId="{82E4CB38-B30C-4588-B4D3-1F5CF297C366}" srcOrd="1" destOrd="0" presId="urn:microsoft.com/office/officeart/2005/8/layout/orgChart1"/>
    <dgm:cxn modelId="{B9FAFFC3-7E67-4B1A-9102-C34E90C9A262}" type="presParOf" srcId="{82E4CB38-B30C-4588-B4D3-1F5CF297C366}" destId="{3BAA4BCD-624D-4E12-A9CE-DDC849BBE2FD}" srcOrd="0" destOrd="0" presId="urn:microsoft.com/office/officeart/2005/8/layout/orgChart1"/>
    <dgm:cxn modelId="{9718900A-AF66-4A20-A932-1C7885BDA1C5}" type="presParOf" srcId="{3BAA4BCD-624D-4E12-A9CE-DDC849BBE2FD}" destId="{B228C479-69B1-43B0-89BA-4C0DE0C7AD0A}" srcOrd="0" destOrd="0" presId="urn:microsoft.com/office/officeart/2005/8/layout/orgChart1"/>
    <dgm:cxn modelId="{49002943-5A79-4F5C-B8BD-10E5D4077F79}" type="presParOf" srcId="{3BAA4BCD-624D-4E12-A9CE-DDC849BBE2FD}" destId="{54542F7F-B7D8-42EA-B3C9-86A7AE1AC49B}" srcOrd="1" destOrd="0" presId="urn:microsoft.com/office/officeart/2005/8/layout/orgChart1"/>
    <dgm:cxn modelId="{980612C0-B2A4-4E13-8C02-6516E4D6BA2F}" type="presParOf" srcId="{82E4CB38-B30C-4588-B4D3-1F5CF297C366}" destId="{C887CB6B-3CD5-43C0-8DA4-D8B35E5A0C0C}" srcOrd="1" destOrd="0" presId="urn:microsoft.com/office/officeart/2005/8/layout/orgChart1"/>
    <dgm:cxn modelId="{24D72B08-334F-4E27-9199-170A49652676}" type="presParOf" srcId="{82E4CB38-B30C-4588-B4D3-1F5CF297C366}" destId="{82F9FEA5-32E9-4B9D-9A81-71F03D1B8F05}" srcOrd="2" destOrd="0" presId="urn:microsoft.com/office/officeart/2005/8/layout/orgChart1"/>
    <dgm:cxn modelId="{47B8AE65-BD1C-4227-AB20-86962B81D3BA}" type="presParOf" srcId="{016D5BB3-041C-4A93-95D5-2954D1D69222}" destId="{78A6A874-7DDF-414A-9EAB-5538C45C2CC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0EF02D6-01D3-41C0-A484-ACA0A123ED16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AAAC445-A9F1-45BF-956B-8D1E7A8AD139}">
      <dgm:prSet phldrT="[Text]" phldr="0"/>
      <dgm:spPr>
        <a:solidFill>
          <a:schemeClr val="accent4">
            <a:lumMod val="75000"/>
          </a:schemeClr>
        </a:solidFill>
      </dgm:spPr>
      <dgm:t>
        <a:bodyPr/>
        <a:lstStyle/>
        <a:p>
          <a:pPr rtl="0"/>
          <a:r>
            <a:rPr lang="en-US">
              <a:latin typeface="Arial Black" panose="020B0A04020102020204"/>
            </a:rPr>
            <a:t>Safety </a:t>
          </a:r>
          <a:endParaRPr lang="en-US"/>
        </a:p>
      </dgm:t>
    </dgm:pt>
    <dgm:pt modelId="{1C412560-502C-4295-999F-D3A5403F072E}" type="parTrans" cxnId="{8346C9CF-27E1-4E55-929A-0A231C6462F8}">
      <dgm:prSet/>
      <dgm:spPr/>
      <dgm:t>
        <a:bodyPr/>
        <a:lstStyle/>
        <a:p>
          <a:endParaRPr lang="en-US"/>
        </a:p>
      </dgm:t>
    </dgm:pt>
    <dgm:pt modelId="{132EA3D5-099F-4D27-91F8-32CDC73A8BB6}" type="sibTrans" cxnId="{8346C9CF-27E1-4E55-929A-0A231C6462F8}">
      <dgm:prSet/>
      <dgm:spPr/>
      <dgm:t>
        <a:bodyPr/>
        <a:lstStyle/>
        <a:p>
          <a:endParaRPr lang="en-US"/>
        </a:p>
      </dgm:t>
    </dgm:pt>
    <dgm:pt modelId="{A8388887-144E-43D4-A336-29CF8130EDA1}">
      <dgm:prSet phldrT="[Text]" phldr="0"/>
      <dgm:spPr>
        <a:solidFill>
          <a:schemeClr val="accent4">
            <a:lumMod val="75000"/>
          </a:schemeClr>
        </a:solidFill>
      </dgm:spPr>
      <dgm:t>
        <a:bodyPr/>
        <a:lstStyle/>
        <a:p>
          <a:pPr rtl="0"/>
          <a:r>
            <a:rPr lang="en-US">
              <a:latin typeface="Arial Black" panose="020B0A04020102020204"/>
            </a:rPr>
            <a:t>Avoids Puncture</a:t>
          </a:r>
          <a:endParaRPr lang="en-US"/>
        </a:p>
      </dgm:t>
    </dgm:pt>
    <dgm:pt modelId="{7BE76975-B1AD-4E7B-A0A6-0961EC887E9A}" type="parTrans" cxnId="{5D1135C9-1EE7-41FF-B50C-76540E01530D}">
      <dgm:prSet/>
      <dgm:spPr/>
      <dgm:t>
        <a:bodyPr/>
        <a:lstStyle/>
        <a:p>
          <a:endParaRPr lang="en-US"/>
        </a:p>
      </dgm:t>
    </dgm:pt>
    <dgm:pt modelId="{3DAA81F2-8FF5-499B-BFCB-90CF81A2E443}" type="sibTrans" cxnId="{5D1135C9-1EE7-41FF-B50C-76540E01530D}">
      <dgm:prSet/>
      <dgm:spPr/>
      <dgm:t>
        <a:bodyPr/>
        <a:lstStyle/>
        <a:p>
          <a:endParaRPr lang="en-US"/>
        </a:p>
      </dgm:t>
    </dgm:pt>
    <dgm:pt modelId="{E6EF792C-6BBB-48E6-A63F-A0243A70D11C}">
      <dgm:prSet phldrT="[Text]" phldr="0"/>
      <dgm:spPr>
        <a:solidFill>
          <a:schemeClr val="accent4"/>
        </a:solidFill>
      </dgm:spPr>
      <dgm:t>
        <a:bodyPr/>
        <a:lstStyle/>
        <a:p>
          <a:pPr rtl="0"/>
          <a:r>
            <a:rPr lang="en-US">
              <a:latin typeface="Arial Black" panose="020B0A04020102020204"/>
            </a:rPr>
            <a:t>Reduces Thermal Runaway</a:t>
          </a:r>
          <a:endParaRPr lang="en-US"/>
        </a:p>
      </dgm:t>
    </dgm:pt>
    <dgm:pt modelId="{BCE6221D-E741-4E1B-BF04-1A4AF5E93D35}" type="parTrans" cxnId="{B040FA03-3E5E-4658-91A2-8D751A212519}">
      <dgm:prSet/>
      <dgm:spPr/>
      <dgm:t>
        <a:bodyPr/>
        <a:lstStyle/>
        <a:p>
          <a:endParaRPr lang="en-US"/>
        </a:p>
      </dgm:t>
    </dgm:pt>
    <dgm:pt modelId="{90DB250A-F0E0-4655-A17E-54D3E00DB038}" type="sibTrans" cxnId="{B040FA03-3E5E-4658-91A2-8D751A212519}">
      <dgm:prSet/>
      <dgm:spPr/>
      <dgm:t>
        <a:bodyPr/>
        <a:lstStyle/>
        <a:p>
          <a:endParaRPr lang="en-US"/>
        </a:p>
      </dgm:t>
    </dgm:pt>
    <dgm:pt modelId="{C680E5B0-195F-4158-A12C-694F2471EF49}">
      <dgm:prSet phldrT="[Text]" phldr="0"/>
      <dgm:spPr>
        <a:solidFill>
          <a:schemeClr val="accent4"/>
        </a:solidFill>
      </dgm:spPr>
      <dgm:t>
        <a:bodyPr/>
        <a:lstStyle/>
        <a:p>
          <a:pPr rtl="0"/>
          <a:r>
            <a:rPr lang="en-US">
              <a:latin typeface="Arial Black" panose="020B0A04020102020204"/>
            </a:rPr>
            <a:t>Withstands Thermal Cycling</a:t>
          </a:r>
          <a:endParaRPr lang="en-US"/>
        </a:p>
      </dgm:t>
    </dgm:pt>
    <dgm:pt modelId="{5122D9B3-AC78-4C2E-8CDD-39045B195F53}" type="parTrans" cxnId="{F4AF3817-0741-48AB-B727-23A6A767B6CA}">
      <dgm:prSet/>
      <dgm:spPr/>
      <dgm:t>
        <a:bodyPr/>
        <a:lstStyle/>
        <a:p>
          <a:endParaRPr lang="en-US"/>
        </a:p>
      </dgm:t>
    </dgm:pt>
    <dgm:pt modelId="{4E4271C6-5EEB-4021-B3EB-ADE3603663F8}" type="sibTrans" cxnId="{F4AF3817-0741-48AB-B727-23A6A767B6CA}">
      <dgm:prSet/>
      <dgm:spPr/>
      <dgm:t>
        <a:bodyPr/>
        <a:lstStyle/>
        <a:p>
          <a:endParaRPr lang="en-US"/>
        </a:p>
      </dgm:t>
    </dgm:pt>
    <dgm:pt modelId="{FF8D5775-82C1-40AA-8DCA-7E2BFDEFB0D2}">
      <dgm:prSet phldr="0"/>
      <dgm:spPr>
        <a:solidFill>
          <a:schemeClr val="accent4"/>
        </a:solidFill>
      </dgm:spPr>
      <dgm:t>
        <a:bodyPr/>
        <a:lstStyle/>
        <a:p>
          <a:pPr rtl="0"/>
          <a:r>
            <a:rPr lang="en-US">
              <a:latin typeface="Arial Black" panose="020B0A04020102020204"/>
            </a:rPr>
            <a:t>Accommodate Swelling</a:t>
          </a:r>
        </a:p>
      </dgm:t>
    </dgm:pt>
    <dgm:pt modelId="{0C5A7750-6B24-4E41-B9B9-8381A32F0F58}" type="parTrans" cxnId="{C08014EF-E025-4ADE-A9D7-0661C241CA21}">
      <dgm:prSet/>
      <dgm:spPr/>
    </dgm:pt>
    <dgm:pt modelId="{B4D91827-CE83-4737-A2F8-6ACDEEEE4896}" type="sibTrans" cxnId="{C08014EF-E025-4ADE-A9D7-0661C241CA21}">
      <dgm:prSet/>
      <dgm:spPr/>
    </dgm:pt>
    <dgm:pt modelId="{CECE2BFA-4A6A-4442-ADE6-89787B3DDCC7}" type="pres">
      <dgm:prSet presAssocID="{B0EF02D6-01D3-41C0-A484-ACA0A123ED1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EE48D3B-82EE-4500-9055-C225AABBC9CE}" type="pres">
      <dgm:prSet presAssocID="{CAAAC445-A9F1-45BF-956B-8D1E7A8AD139}" presName="hierRoot1" presStyleCnt="0">
        <dgm:presLayoutVars>
          <dgm:hierBranch val="init"/>
        </dgm:presLayoutVars>
      </dgm:prSet>
      <dgm:spPr/>
    </dgm:pt>
    <dgm:pt modelId="{6A45FFDA-17D8-4705-ADED-EEFC010A6F78}" type="pres">
      <dgm:prSet presAssocID="{CAAAC445-A9F1-45BF-956B-8D1E7A8AD139}" presName="rootComposite1" presStyleCnt="0"/>
      <dgm:spPr/>
    </dgm:pt>
    <dgm:pt modelId="{DD22A857-DBFA-42FB-A415-7FDE6EC782FA}" type="pres">
      <dgm:prSet presAssocID="{CAAAC445-A9F1-45BF-956B-8D1E7A8AD139}" presName="rootText1" presStyleLbl="node0" presStyleIdx="0" presStyleCnt="1">
        <dgm:presLayoutVars>
          <dgm:chPref val="3"/>
        </dgm:presLayoutVars>
      </dgm:prSet>
      <dgm:spPr/>
    </dgm:pt>
    <dgm:pt modelId="{508739A9-1925-4AA9-B234-EF2F67C2384C}" type="pres">
      <dgm:prSet presAssocID="{CAAAC445-A9F1-45BF-956B-8D1E7A8AD139}" presName="rootConnector1" presStyleLbl="node1" presStyleIdx="0" presStyleCnt="0"/>
      <dgm:spPr/>
    </dgm:pt>
    <dgm:pt modelId="{FCBDE535-0B01-443D-A0F3-5025E25EDEC6}" type="pres">
      <dgm:prSet presAssocID="{CAAAC445-A9F1-45BF-956B-8D1E7A8AD139}" presName="hierChild2" presStyleCnt="0"/>
      <dgm:spPr/>
    </dgm:pt>
    <dgm:pt modelId="{619F1ABC-6762-40EE-85B0-5A58F3BCF7F9}" type="pres">
      <dgm:prSet presAssocID="{7BE76975-B1AD-4E7B-A0A6-0961EC887E9A}" presName="Name37" presStyleLbl="parChTrans1D2" presStyleIdx="0" presStyleCnt="4"/>
      <dgm:spPr/>
    </dgm:pt>
    <dgm:pt modelId="{EA6018F7-23B3-4211-A8B2-C1960609B21D}" type="pres">
      <dgm:prSet presAssocID="{A8388887-144E-43D4-A336-29CF8130EDA1}" presName="hierRoot2" presStyleCnt="0">
        <dgm:presLayoutVars>
          <dgm:hierBranch val="init"/>
        </dgm:presLayoutVars>
      </dgm:prSet>
      <dgm:spPr/>
    </dgm:pt>
    <dgm:pt modelId="{A032638E-5480-446F-96C2-9A8748D1A698}" type="pres">
      <dgm:prSet presAssocID="{A8388887-144E-43D4-A336-29CF8130EDA1}" presName="rootComposite" presStyleCnt="0"/>
      <dgm:spPr/>
    </dgm:pt>
    <dgm:pt modelId="{72D3A31E-C8F7-4DAB-AA8E-0CEAFF01AC16}" type="pres">
      <dgm:prSet presAssocID="{A8388887-144E-43D4-A336-29CF8130EDA1}" presName="rootText" presStyleLbl="node2" presStyleIdx="0" presStyleCnt="4">
        <dgm:presLayoutVars>
          <dgm:chPref val="3"/>
        </dgm:presLayoutVars>
      </dgm:prSet>
      <dgm:spPr>
        <a:solidFill>
          <a:schemeClr val="accent4"/>
        </a:solidFill>
      </dgm:spPr>
    </dgm:pt>
    <dgm:pt modelId="{CB4F4CB7-B256-4E1F-98BF-33CDAFC89F69}" type="pres">
      <dgm:prSet presAssocID="{A8388887-144E-43D4-A336-29CF8130EDA1}" presName="rootConnector" presStyleLbl="node2" presStyleIdx="0" presStyleCnt="4"/>
      <dgm:spPr/>
    </dgm:pt>
    <dgm:pt modelId="{2D1704A4-EC01-4A87-9521-B3BA248CD867}" type="pres">
      <dgm:prSet presAssocID="{A8388887-144E-43D4-A336-29CF8130EDA1}" presName="hierChild4" presStyleCnt="0"/>
      <dgm:spPr/>
    </dgm:pt>
    <dgm:pt modelId="{4BAFDAFA-4C89-4878-AACB-5369DA4E782F}" type="pres">
      <dgm:prSet presAssocID="{A8388887-144E-43D4-A336-29CF8130EDA1}" presName="hierChild5" presStyleCnt="0"/>
      <dgm:spPr/>
    </dgm:pt>
    <dgm:pt modelId="{967F0B16-A09C-4360-99C2-1D9F26C23B4D}" type="pres">
      <dgm:prSet presAssocID="{BCE6221D-E741-4E1B-BF04-1A4AF5E93D35}" presName="Name37" presStyleLbl="parChTrans1D2" presStyleIdx="1" presStyleCnt="4"/>
      <dgm:spPr/>
    </dgm:pt>
    <dgm:pt modelId="{67C3ADDD-ED1E-4D95-BE7D-AAFF70930688}" type="pres">
      <dgm:prSet presAssocID="{E6EF792C-6BBB-48E6-A63F-A0243A70D11C}" presName="hierRoot2" presStyleCnt="0">
        <dgm:presLayoutVars>
          <dgm:hierBranch val="init"/>
        </dgm:presLayoutVars>
      </dgm:prSet>
      <dgm:spPr/>
    </dgm:pt>
    <dgm:pt modelId="{92DEFC08-D23F-47F5-81A1-9D14AC948E38}" type="pres">
      <dgm:prSet presAssocID="{E6EF792C-6BBB-48E6-A63F-A0243A70D11C}" presName="rootComposite" presStyleCnt="0"/>
      <dgm:spPr/>
    </dgm:pt>
    <dgm:pt modelId="{B4FB3CF7-7D48-4B0E-BC17-9405963AF272}" type="pres">
      <dgm:prSet presAssocID="{E6EF792C-6BBB-48E6-A63F-A0243A70D11C}" presName="rootText" presStyleLbl="node2" presStyleIdx="1" presStyleCnt="4">
        <dgm:presLayoutVars>
          <dgm:chPref val="3"/>
        </dgm:presLayoutVars>
      </dgm:prSet>
      <dgm:spPr/>
    </dgm:pt>
    <dgm:pt modelId="{B7C473AC-8AE0-47D4-B7F7-E8C804E8AFEA}" type="pres">
      <dgm:prSet presAssocID="{E6EF792C-6BBB-48E6-A63F-A0243A70D11C}" presName="rootConnector" presStyleLbl="node2" presStyleIdx="1" presStyleCnt="4"/>
      <dgm:spPr/>
    </dgm:pt>
    <dgm:pt modelId="{6E3A9E8E-B98C-41A3-B74A-F88C9F1CDA94}" type="pres">
      <dgm:prSet presAssocID="{E6EF792C-6BBB-48E6-A63F-A0243A70D11C}" presName="hierChild4" presStyleCnt="0"/>
      <dgm:spPr/>
    </dgm:pt>
    <dgm:pt modelId="{15B2DF27-663F-4BCC-9A61-FFAFD3E62F03}" type="pres">
      <dgm:prSet presAssocID="{E6EF792C-6BBB-48E6-A63F-A0243A70D11C}" presName="hierChild5" presStyleCnt="0"/>
      <dgm:spPr/>
    </dgm:pt>
    <dgm:pt modelId="{17C421B4-83B1-44A7-83BC-68C3CBC89F4B}" type="pres">
      <dgm:prSet presAssocID="{5122D9B3-AC78-4C2E-8CDD-39045B195F53}" presName="Name37" presStyleLbl="parChTrans1D2" presStyleIdx="2" presStyleCnt="4"/>
      <dgm:spPr/>
    </dgm:pt>
    <dgm:pt modelId="{D2ECF7E0-FBFD-42EE-9DC1-73F934E145AA}" type="pres">
      <dgm:prSet presAssocID="{C680E5B0-195F-4158-A12C-694F2471EF49}" presName="hierRoot2" presStyleCnt="0">
        <dgm:presLayoutVars>
          <dgm:hierBranch val="init"/>
        </dgm:presLayoutVars>
      </dgm:prSet>
      <dgm:spPr/>
    </dgm:pt>
    <dgm:pt modelId="{EE95F53E-52A2-4FEE-82F0-94814D56ADCC}" type="pres">
      <dgm:prSet presAssocID="{C680E5B0-195F-4158-A12C-694F2471EF49}" presName="rootComposite" presStyleCnt="0"/>
      <dgm:spPr/>
    </dgm:pt>
    <dgm:pt modelId="{BDF76CBA-C3B1-4ECB-8FB6-11EAC74D9EA8}" type="pres">
      <dgm:prSet presAssocID="{C680E5B0-195F-4158-A12C-694F2471EF49}" presName="rootText" presStyleLbl="node2" presStyleIdx="2" presStyleCnt="4">
        <dgm:presLayoutVars>
          <dgm:chPref val="3"/>
        </dgm:presLayoutVars>
      </dgm:prSet>
      <dgm:spPr/>
    </dgm:pt>
    <dgm:pt modelId="{E42927EB-64C4-40BB-B276-EEB5F0043295}" type="pres">
      <dgm:prSet presAssocID="{C680E5B0-195F-4158-A12C-694F2471EF49}" presName="rootConnector" presStyleLbl="node2" presStyleIdx="2" presStyleCnt="4"/>
      <dgm:spPr/>
    </dgm:pt>
    <dgm:pt modelId="{4F84B516-2EF1-44D8-A2E9-927792B67781}" type="pres">
      <dgm:prSet presAssocID="{C680E5B0-195F-4158-A12C-694F2471EF49}" presName="hierChild4" presStyleCnt="0"/>
      <dgm:spPr/>
    </dgm:pt>
    <dgm:pt modelId="{6F205C3C-DE09-4FA8-A75B-A7D5120CAFE0}" type="pres">
      <dgm:prSet presAssocID="{C680E5B0-195F-4158-A12C-694F2471EF49}" presName="hierChild5" presStyleCnt="0"/>
      <dgm:spPr/>
    </dgm:pt>
    <dgm:pt modelId="{8B3097AF-5141-4006-8787-994AA680E125}" type="pres">
      <dgm:prSet presAssocID="{0C5A7750-6B24-4E41-B9B9-8381A32F0F58}" presName="Name37" presStyleLbl="parChTrans1D2" presStyleIdx="3" presStyleCnt="4"/>
      <dgm:spPr/>
    </dgm:pt>
    <dgm:pt modelId="{09E46F0D-83A3-47EB-9536-21E0F980CE7D}" type="pres">
      <dgm:prSet presAssocID="{FF8D5775-82C1-40AA-8DCA-7E2BFDEFB0D2}" presName="hierRoot2" presStyleCnt="0">
        <dgm:presLayoutVars>
          <dgm:hierBranch val="init"/>
        </dgm:presLayoutVars>
      </dgm:prSet>
      <dgm:spPr/>
    </dgm:pt>
    <dgm:pt modelId="{2FBF0ABA-D2F0-49FA-820A-DCBC124941D7}" type="pres">
      <dgm:prSet presAssocID="{FF8D5775-82C1-40AA-8DCA-7E2BFDEFB0D2}" presName="rootComposite" presStyleCnt="0"/>
      <dgm:spPr/>
    </dgm:pt>
    <dgm:pt modelId="{501A34F4-5F9D-476E-A7E9-F3FCCCB20606}" type="pres">
      <dgm:prSet presAssocID="{FF8D5775-82C1-40AA-8DCA-7E2BFDEFB0D2}" presName="rootText" presStyleLbl="node2" presStyleIdx="3" presStyleCnt="4">
        <dgm:presLayoutVars>
          <dgm:chPref val="3"/>
        </dgm:presLayoutVars>
      </dgm:prSet>
      <dgm:spPr>
        <a:solidFill>
          <a:schemeClr val="accent4"/>
        </a:solidFill>
      </dgm:spPr>
    </dgm:pt>
    <dgm:pt modelId="{4CFFF87A-C4CD-47B2-83D3-F1B61B33A54A}" type="pres">
      <dgm:prSet presAssocID="{FF8D5775-82C1-40AA-8DCA-7E2BFDEFB0D2}" presName="rootConnector" presStyleLbl="node2" presStyleIdx="3" presStyleCnt="4"/>
      <dgm:spPr/>
    </dgm:pt>
    <dgm:pt modelId="{6C547935-16DE-4E55-949B-F869F794FC9D}" type="pres">
      <dgm:prSet presAssocID="{FF8D5775-82C1-40AA-8DCA-7E2BFDEFB0D2}" presName="hierChild4" presStyleCnt="0"/>
      <dgm:spPr/>
    </dgm:pt>
    <dgm:pt modelId="{35ADB357-E9A8-488F-B1B2-D686C2B1062E}" type="pres">
      <dgm:prSet presAssocID="{FF8D5775-82C1-40AA-8DCA-7E2BFDEFB0D2}" presName="hierChild5" presStyleCnt="0"/>
      <dgm:spPr/>
    </dgm:pt>
    <dgm:pt modelId="{BC49D1C2-891E-48E8-B287-1A431967B819}" type="pres">
      <dgm:prSet presAssocID="{CAAAC445-A9F1-45BF-956B-8D1E7A8AD139}" presName="hierChild3" presStyleCnt="0"/>
      <dgm:spPr/>
    </dgm:pt>
  </dgm:ptLst>
  <dgm:cxnLst>
    <dgm:cxn modelId="{B040FA03-3E5E-4658-91A2-8D751A212519}" srcId="{CAAAC445-A9F1-45BF-956B-8D1E7A8AD139}" destId="{E6EF792C-6BBB-48E6-A63F-A0243A70D11C}" srcOrd="1" destOrd="0" parTransId="{BCE6221D-E741-4E1B-BF04-1A4AF5E93D35}" sibTransId="{90DB250A-F0E0-4655-A17E-54D3E00DB038}"/>
    <dgm:cxn modelId="{F4AF3817-0741-48AB-B727-23A6A767B6CA}" srcId="{CAAAC445-A9F1-45BF-956B-8D1E7A8AD139}" destId="{C680E5B0-195F-4158-A12C-694F2471EF49}" srcOrd="2" destOrd="0" parTransId="{5122D9B3-AC78-4C2E-8CDD-39045B195F53}" sibTransId="{4E4271C6-5EEB-4021-B3EB-ADE3603663F8}"/>
    <dgm:cxn modelId="{977EA32D-B81C-4926-ACED-8CAC495653A0}" type="presOf" srcId="{B0EF02D6-01D3-41C0-A484-ACA0A123ED16}" destId="{CECE2BFA-4A6A-4442-ADE6-89787B3DDCC7}" srcOrd="0" destOrd="0" presId="urn:microsoft.com/office/officeart/2005/8/layout/orgChart1"/>
    <dgm:cxn modelId="{7EE17233-7B4F-43D9-85F4-A57047E24D60}" type="presOf" srcId="{BCE6221D-E741-4E1B-BF04-1A4AF5E93D35}" destId="{967F0B16-A09C-4360-99C2-1D9F26C23B4D}" srcOrd="0" destOrd="0" presId="urn:microsoft.com/office/officeart/2005/8/layout/orgChart1"/>
    <dgm:cxn modelId="{22810C38-BA97-4D8C-8307-1DB0A084810C}" type="presOf" srcId="{5122D9B3-AC78-4C2E-8CDD-39045B195F53}" destId="{17C421B4-83B1-44A7-83BC-68C3CBC89F4B}" srcOrd="0" destOrd="0" presId="urn:microsoft.com/office/officeart/2005/8/layout/orgChart1"/>
    <dgm:cxn modelId="{214C7941-2F6E-4D20-B6C8-327830E3E632}" type="presOf" srcId="{A8388887-144E-43D4-A336-29CF8130EDA1}" destId="{72D3A31E-C8F7-4DAB-AA8E-0CEAFF01AC16}" srcOrd="0" destOrd="0" presId="urn:microsoft.com/office/officeart/2005/8/layout/orgChart1"/>
    <dgm:cxn modelId="{FF496B64-80E3-4E19-8E9D-BAD2E6FD47A4}" type="presOf" srcId="{CAAAC445-A9F1-45BF-956B-8D1E7A8AD139}" destId="{DD22A857-DBFA-42FB-A415-7FDE6EC782FA}" srcOrd="0" destOrd="0" presId="urn:microsoft.com/office/officeart/2005/8/layout/orgChart1"/>
    <dgm:cxn modelId="{8B69996B-60F4-4B3C-9965-37AEC74AB956}" type="presOf" srcId="{E6EF792C-6BBB-48E6-A63F-A0243A70D11C}" destId="{B7C473AC-8AE0-47D4-B7F7-E8C804E8AFEA}" srcOrd="1" destOrd="0" presId="urn:microsoft.com/office/officeart/2005/8/layout/orgChart1"/>
    <dgm:cxn modelId="{650A749A-2BE3-4544-A9CB-C6B8383ECB73}" type="presOf" srcId="{A8388887-144E-43D4-A336-29CF8130EDA1}" destId="{CB4F4CB7-B256-4E1F-98BF-33CDAFC89F69}" srcOrd="1" destOrd="0" presId="urn:microsoft.com/office/officeart/2005/8/layout/orgChart1"/>
    <dgm:cxn modelId="{8507B4AB-4FE6-4702-AB92-5AAB223B38F4}" type="presOf" srcId="{CAAAC445-A9F1-45BF-956B-8D1E7A8AD139}" destId="{508739A9-1925-4AA9-B234-EF2F67C2384C}" srcOrd="1" destOrd="0" presId="urn:microsoft.com/office/officeart/2005/8/layout/orgChart1"/>
    <dgm:cxn modelId="{F8DB31BE-5957-4B12-932C-820029729D3F}" type="presOf" srcId="{7BE76975-B1AD-4E7B-A0A6-0961EC887E9A}" destId="{619F1ABC-6762-40EE-85B0-5A58F3BCF7F9}" srcOrd="0" destOrd="0" presId="urn:microsoft.com/office/officeart/2005/8/layout/orgChart1"/>
    <dgm:cxn modelId="{300DFBC0-22B6-4A9A-90C4-8B1B8A44B760}" type="presOf" srcId="{C680E5B0-195F-4158-A12C-694F2471EF49}" destId="{BDF76CBA-C3B1-4ECB-8FB6-11EAC74D9EA8}" srcOrd="0" destOrd="0" presId="urn:microsoft.com/office/officeart/2005/8/layout/orgChart1"/>
    <dgm:cxn modelId="{FFBEECC6-07A1-4756-85E7-EA4DFB27BEC2}" type="presOf" srcId="{0C5A7750-6B24-4E41-B9B9-8381A32F0F58}" destId="{8B3097AF-5141-4006-8787-994AA680E125}" srcOrd="0" destOrd="0" presId="urn:microsoft.com/office/officeart/2005/8/layout/orgChart1"/>
    <dgm:cxn modelId="{5D1135C9-1EE7-41FF-B50C-76540E01530D}" srcId="{CAAAC445-A9F1-45BF-956B-8D1E7A8AD139}" destId="{A8388887-144E-43D4-A336-29CF8130EDA1}" srcOrd="0" destOrd="0" parTransId="{7BE76975-B1AD-4E7B-A0A6-0961EC887E9A}" sibTransId="{3DAA81F2-8FF5-499B-BFCB-90CF81A2E443}"/>
    <dgm:cxn modelId="{E5F3A6CA-0858-4022-BE22-C7B777A893E3}" type="presOf" srcId="{C680E5B0-195F-4158-A12C-694F2471EF49}" destId="{E42927EB-64C4-40BB-B276-EEB5F0043295}" srcOrd="1" destOrd="0" presId="urn:microsoft.com/office/officeart/2005/8/layout/orgChart1"/>
    <dgm:cxn modelId="{8346C9CF-27E1-4E55-929A-0A231C6462F8}" srcId="{B0EF02D6-01D3-41C0-A484-ACA0A123ED16}" destId="{CAAAC445-A9F1-45BF-956B-8D1E7A8AD139}" srcOrd="0" destOrd="0" parTransId="{1C412560-502C-4295-999F-D3A5403F072E}" sibTransId="{132EA3D5-099F-4D27-91F8-32CDC73A8BB6}"/>
    <dgm:cxn modelId="{21137CDE-03AC-4EC6-97B9-819AA2580456}" type="presOf" srcId="{E6EF792C-6BBB-48E6-A63F-A0243A70D11C}" destId="{B4FB3CF7-7D48-4B0E-BC17-9405963AF272}" srcOrd="0" destOrd="0" presId="urn:microsoft.com/office/officeart/2005/8/layout/orgChart1"/>
    <dgm:cxn modelId="{7421AFE8-FF7F-43E2-9776-AE7315C84285}" type="presOf" srcId="{FF8D5775-82C1-40AA-8DCA-7E2BFDEFB0D2}" destId="{4CFFF87A-C4CD-47B2-83D3-F1B61B33A54A}" srcOrd="1" destOrd="0" presId="urn:microsoft.com/office/officeart/2005/8/layout/orgChart1"/>
    <dgm:cxn modelId="{C08014EF-E025-4ADE-A9D7-0661C241CA21}" srcId="{CAAAC445-A9F1-45BF-956B-8D1E7A8AD139}" destId="{FF8D5775-82C1-40AA-8DCA-7E2BFDEFB0D2}" srcOrd="3" destOrd="0" parTransId="{0C5A7750-6B24-4E41-B9B9-8381A32F0F58}" sibTransId="{B4D91827-CE83-4737-A2F8-6ACDEEEE4896}"/>
    <dgm:cxn modelId="{01265CFE-EDB1-46F7-977F-274195E85A69}" type="presOf" srcId="{FF8D5775-82C1-40AA-8DCA-7E2BFDEFB0D2}" destId="{501A34F4-5F9D-476E-A7E9-F3FCCCB20606}" srcOrd="0" destOrd="0" presId="urn:microsoft.com/office/officeart/2005/8/layout/orgChart1"/>
    <dgm:cxn modelId="{543A73C0-98B1-4096-A305-974C227D5E51}" type="presParOf" srcId="{CECE2BFA-4A6A-4442-ADE6-89787B3DDCC7}" destId="{6EE48D3B-82EE-4500-9055-C225AABBC9CE}" srcOrd="0" destOrd="0" presId="urn:microsoft.com/office/officeart/2005/8/layout/orgChart1"/>
    <dgm:cxn modelId="{B8283D2B-3848-4FB0-B9CF-A4CD4172B8C0}" type="presParOf" srcId="{6EE48D3B-82EE-4500-9055-C225AABBC9CE}" destId="{6A45FFDA-17D8-4705-ADED-EEFC010A6F78}" srcOrd="0" destOrd="0" presId="urn:microsoft.com/office/officeart/2005/8/layout/orgChart1"/>
    <dgm:cxn modelId="{5509AF2F-33D5-497C-BA6E-32C171A97702}" type="presParOf" srcId="{6A45FFDA-17D8-4705-ADED-EEFC010A6F78}" destId="{DD22A857-DBFA-42FB-A415-7FDE6EC782FA}" srcOrd="0" destOrd="0" presId="urn:microsoft.com/office/officeart/2005/8/layout/orgChart1"/>
    <dgm:cxn modelId="{B32C31EF-572B-45D3-9935-D877060D3A6D}" type="presParOf" srcId="{6A45FFDA-17D8-4705-ADED-EEFC010A6F78}" destId="{508739A9-1925-4AA9-B234-EF2F67C2384C}" srcOrd="1" destOrd="0" presId="urn:microsoft.com/office/officeart/2005/8/layout/orgChart1"/>
    <dgm:cxn modelId="{010E7B91-7B81-4803-BD01-C992A57C4D0D}" type="presParOf" srcId="{6EE48D3B-82EE-4500-9055-C225AABBC9CE}" destId="{FCBDE535-0B01-443D-A0F3-5025E25EDEC6}" srcOrd="1" destOrd="0" presId="urn:microsoft.com/office/officeart/2005/8/layout/orgChart1"/>
    <dgm:cxn modelId="{6FBE2206-723E-4835-AE18-F87FAF6D5E8A}" type="presParOf" srcId="{FCBDE535-0B01-443D-A0F3-5025E25EDEC6}" destId="{619F1ABC-6762-40EE-85B0-5A58F3BCF7F9}" srcOrd="0" destOrd="0" presId="urn:microsoft.com/office/officeart/2005/8/layout/orgChart1"/>
    <dgm:cxn modelId="{84FDE99E-BD7B-4402-A7FC-1481A2AF97F1}" type="presParOf" srcId="{FCBDE535-0B01-443D-A0F3-5025E25EDEC6}" destId="{EA6018F7-23B3-4211-A8B2-C1960609B21D}" srcOrd="1" destOrd="0" presId="urn:microsoft.com/office/officeart/2005/8/layout/orgChart1"/>
    <dgm:cxn modelId="{5C0E49CD-F356-4BA4-BBD5-9E1385A761B1}" type="presParOf" srcId="{EA6018F7-23B3-4211-A8B2-C1960609B21D}" destId="{A032638E-5480-446F-96C2-9A8748D1A698}" srcOrd="0" destOrd="0" presId="urn:microsoft.com/office/officeart/2005/8/layout/orgChart1"/>
    <dgm:cxn modelId="{1189F883-0DE5-46BE-A603-F8C44F9B4952}" type="presParOf" srcId="{A032638E-5480-446F-96C2-9A8748D1A698}" destId="{72D3A31E-C8F7-4DAB-AA8E-0CEAFF01AC16}" srcOrd="0" destOrd="0" presId="urn:microsoft.com/office/officeart/2005/8/layout/orgChart1"/>
    <dgm:cxn modelId="{63AF8094-3634-4CA6-A560-15F919D24491}" type="presParOf" srcId="{A032638E-5480-446F-96C2-9A8748D1A698}" destId="{CB4F4CB7-B256-4E1F-98BF-33CDAFC89F69}" srcOrd="1" destOrd="0" presId="urn:microsoft.com/office/officeart/2005/8/layout/orgChart1"/>
    <dgm:cxn modelId="{E17CFE22-4795-4640-AFB9-E845EC9F47D7}" type="presParOf" srcId="{EA6018F7-23B3-4211-A8B2-C1960609B21D}" destId="{2D1704A4-EC01-4A87-9521-B3BA248CD867}" srcOrd="1" destOrd="0" presId="urn:microsoft.com/office/officeart/2005/8/layout/orgChart1"/>
    <dgm:cxn modelId="{95689965-F30F-44E7-B485-D9FC50993E33}" type="presParOf" srcId="{EA6018F7-23B3-4211-A8B2-C1960609B21D}" destId="{4BAFDAFA-4C89-4878-AACB-5369DA4E782F}" srcOrd="2" destOrd="0" presId="urn:microsoft.com/office/officeart/2005/8/layout/orgChart1"/>
    <dgm:cxn modelId="{194BB2F8-80BA-4068-B307-B6B92DDC0404}" type="presParOf" srcId="{FCBDE535-0B01-443D-A0F3-5025E25EDEC6}" destId="{967F0B16-A09C-4360-99C2-1D9F26C23B4D}" srcOrd="2" destOrd="0" presId="urn:microsoft.com/office/officeart/2005/8/layout/orgChart1"/>
    <dgm:cxn modelId="{A3C16BB6-440E-4685-8344-DF8D9E65E70B}" type="presParOf" srcId="{FCBDE535-0B01-443D-A0F3-5025E25EDEC6}" destId="{67C3ADDD-ED1E-4D95-BE7D-AAFF70930688}" srcOrd="3" destOrd="0" presId="urn:microsoft.com/office/officeart/2005/8/layout/orgChart1"/>
    <dgm:cxn modelId="{878C7838-68C8-442B-A9D5-6C7B93F5D031}" type="presParOf" srcId="{67C3ADDD-ED1E-4D95-BE7D-AAFF70930688}" destId="{92DEFC08-D23F-47F5-81A1-9D14AC948E38}" srcOrd="0" destOrd="0" presId="urn:microsoft.com/office/officeart/2005/8/layout/orgChart1"/>
    <dgm:cxn modelId="{7DDCE3F0-3982-4D02-9835-D411386620C1}" type="presParOf" srcId="{92DEFC08-D23F-47F5-81A1-9D14AC948E38}" destId="{B4FB3CF7-7D48-4B0E-BC17-9405963AF272}" srcOrd="0" destOrd="0" presId="urn:microsoft.com/office/officeart/2005/8/layout/orgChart1"/>
    <dgm:cxn modelId="{FFC139C4-7A6A-481E-9F69-905E4E884833}" type="presParOf" srcId="{92DEFC08-D23F-47F5-81A1-9D14AC948E38}" destId="{B7C473AC-8AE0-47D4-B7F7-E8C804E8AFEA}" srcOrd="1" destOrd="0" presId="urn:microsoft.com/office/officeart/2005/8/layout/orgChart1"/>
    <dgm:cxn modelId="{4BC29DEB-4424-45BE-9F4A-EE8520A5C307}" type="presParOf" srcId="{67C3ADDD-ED1E-4D95-BE7D-AAFF70930688}" destId="{6E3A9E8E-B98C-41A3-B74A-F88C9F1CDA94}" srcOrd="1" destOrd="0" presId="urn:microsoft.com/office/officeart/2005/8/layout/orgChart1"/>
    <dgm:cxn modelId="{35DD476A-89DC-4969-AD35-3C0E457E0DC5}" type="presParOf" srcId="{67C3ADDD-ED1E-4D95-BE7D-AAFF70930688}" destId="{15B2DF27-663F-4BCC-9A61-FFAFD3E62F03}" srcOrd="2" destOrd="0" presId="urn:microsoft.com/office/officeart/2005/8/layout/orgChart1"/>
    <dgm:cxn modelId="{DEED5565-3199-4F78-8E3E-3C679B95CA34}" type="presParOf" srcId="{FCBDE535-0B01-443D-A0F3-5025E25EDEC6}" destId="{17C421B4-83B1-44A7-83BC-68C3CBC89F4B}" srcOrd="4" destOrd="0" presId="urn:microsoft.com/office/officeart/2005/8/layout/orgChart1"/>
    <dgm:cxn modelId="{62F3E44F-0A01-4D7F-BAA6-2AB84070DC57}" type="presParOf" srcId="{FCBDE535-0B01-443D-A0F3-5025E25EDEC6}" destId="{D2ECF7E0-FBFD-42EE-9DC1-73F934E145AA}" srcOrd="5" destOrd="0" presId="urn:microsoft.com/office/officeart/2005/8/layout/orgChart1"/>
    <dgm:cxn modelId="{0909D675-6225-4777-896B-0909DD9CB13A}" type="presParOf" srcId="{D2ECF7E0-FBFD-42EE-9DC1-73F934E145AA}" destId="{EE95F53E-52A2-4FEE-82F0-94814D56ADCC}" srcOrd="0" destOrd="0" presId="urn:microsoft.com/office/officeart/2005/8/layout/orgChart1"/>
    <dgm:cxn modelId="{FC490E8F-B3E5-4C25-AD82-34C05E9432C5}" type="presParOf" srcId="{EE95F53E-52A2-4FEE-82F0-94814D56ADCC}" destId="{BDF76CBA-C3B1-4ECB-8FB6-11EAC74D9EA8}" srcOrd="0" destOrd="0" presId="urn:microsoft.com/office/officeart/2005/8/layout/orgChart1"/>
    <dgm:cxn modelId="{40AE493B-3AB7-49D6-AD9D-4C6E876782C3}" type="presParOf" srcId="{EE95F53E-52A2-4FEE-82F0-94814D56ADCC}" destId="{E42927EB-64C4-40BB-B276-EEB5F0043295}" srcOrd="1" destOrd="0" presId="urn:microsoft.com/office/officeart/2005/8/layout/orgChart1"/>
    <dgm:cxn modelId="{5F974141-B5C9-43DE-A8EF-37187114E749}" type="presParOf" srcId="{D2ECF7E0-FBFD-42EE-9DC1-73F934E145AA}" destId="{4F84B516-2EF1-44D8-A2E9-927792B67781}" srcOrd="1" destOrd="0" presId="urn:microsoft.com/office/officeart/2005/8/layout/orgChart1"/>
    <dgm:cxn modelId="{E5E84937-600B-4676-9925-8E0419A12AF1}" type="presParOf" srcId="{D2ECF7E0-FBFD-42EE-9DC1-73F934E145AA}" destId="{6F205C3C-DE09-4FA8-A75B-A7D5120CAFE0}" srcOrd="2" destOrd="0" presId="urn:microsoft.com/office/officeart/2005/8/layout/orgChart1"/>
    <dgm:cxn modelId="{EDA730C3-D7CD-4189-B06F-8EF3C6B737FE}" type="presParOf" srcId="{FCBDE535-0B01-443D-A0F3-5025E25EDEC6}" destId="{8B3097AF-5141-4006-8787-994AA680E125}" srcOrd="6" destOrd="0" presId="urn:microsoft.com/office/officeart/2005/8/layout/orgChart1"/>
    <dgm:cxn modelId="{C1C5C168-DC74-484F-A71E-6703D9F71469}" type="presParOf" srcId="{FCBDE535-0B01-443D-A0F3-5025E25EDEC6}" destId="{09E46F0D-83A3-47EB-9536-21E0F980CE7D}" srcOrd="7" destOrd="0" presId="urn:microsoft.com/office/officeart/2005/8/layout/orgChart1"/>
    <dgm:cxn modelId="{5616867E-1947-4E65-A753-82E4894707EF}" type="presParOf" srcId="{09E46F0D-83A3-47EB-9536-21E0F980CE7D}" destId="{2FBF0ABA-D2F0-49FA-820A-DCBC124941D7}" srcOrd="0" destOrd="0" presId="urn:microsoft.com/office/officeart/2005/8/layout/orgChart1"/>
    <dgm:cxn modelId="{8834C0FA-1376-4851-A941-14A3EC589D94}" type="presParOf" srcId="{2FBF0ABA-D2F0-49FA-820A-DCBC124941D7}" destId="{501A34F4-5F9D-476E-A7E9-F3FCCCB20606}" srcOrd="0" destOrd="0" presId="urn:microsoft.com/office/officeart/2005/8/layout/orgChart1"/>
    <dgm:cxn modelId="{5A090369-B94B-44AD-AE3C-681494D7BCE0}" type="presParOf" srcId="{2FBF0ABA-D2F0-49FA-820A-DCBC124941D7}" destId="{4CFFF87A-C4CD-47B2-83D3-F1B61B33A54A}" srcOrd="1" destOrd="0" presId="urn:microsoft.com/office/officeart/2005/8/layout/orgChart1"/>
    <dgm:cxn modelId="{29B7D32B-E4CD-4820-BD11-66DB84707D21}" type="presParOf" srcId="{09E46F0D-83A3-47EB-9536-21E0F980CE7D}" destId="{6C547935-16DE-4E55-949B-F869F794FC9D}" srcOrd="1" destOrd="0" presId="urn:microsoft.com/office/officeart/2005/8/layout/orgChart1"/>
    <dgm:cxn modelId="{8C5100F8-5FC3-475E-A8F7-EF9E9F38A2CE}" type="presParOf" srcId="{09E46F0D-83A3-47EB-9536-21E0F980CE7D}" destId="{35ADB357-E9A8-488F-B1B2-D686C2B1062E}" srcOrd="2" destOrd="0" presId="urn:microsoft.com/office/officeart/2005/8/layout/orgChart1"/>
    <dgm:cxn modelId="{A0C8A170-B0F7-4A92-A931-ED71DD80AB40}" type="presParOf" srcId="{6EE48D3B-82EE-4500-9055-C225AABBC9CE}" destId="{BC49D1C2-891E-48E8-B287-1A431967B81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E3F1EB3-D8F9-4434-931D-5DEB07F6F6C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5BAA4B7-A814-46FE-B940-B0D3D9AB01C2}">
      <dgm:prSet phldrT="[Text]" phldr="0"/>
      <dgm:spPr>
        <a:solidFill>
          <a:schemeClr val="accent6"/>
        </a:solidFill>
      </dgm:spPr>
      <dgm:t>
        <a:bodyPr/>
        <a:lstStyle/>
        <a:p>
          <a:r>
            <a:rPr lang="en-US">
              <a:latin typeface="Arial Black" panose="020B0A04020102020204"/>
            </a:rPr>
            <a:t>Efficiency</a:t>
          </a:r>
          <a:endParaRPr lang="en-US"/>
        </a:p>
      </dgm:t>
    </dgm:pt>
    <dgm:pt modelId="{92F93855-9B14-4111-BACC-5CE86E965047}" type="parTrans" cxnId="{F48E087A-ACCC-454B-803D-989FACD872EB}">
      <dgm:prSet/>
      <dgm:spPr/>
      <dgm:t>
        <a:bodyPr/>
        <a:lstStyle/>
        <a:p>
          <a:endParaRPr lang="en-US"/>
        </a:p>
      </dgm:t>
    </dgm:pt>
    <dgm:pt modelId="{27302C0C-A162-40AE-B36A-51BFAC94ED55}" type="sibTrans" cxnId="{F48E087A-ACCC-454B-803D-989FACD872EB}">
      <dgm:prSet/>
      <dgm:spPr/>
      <dgm:t>
        <a:bodyPr/>
        <a:lstStyle/>
        <a:p>
          <a:endParaRPr lang="en-US"/>
        </a:p>
      </dgm:t>
    </dgm:pt>
    <dgm:pt modelId="{95B05F0A-FF17-4364-85B9-516D643C7644}">
      <dgm:prSet phldrT="[Text]" phldr="0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>
              <a:latin typeface="Arial Black" panose="020B0A04020102020204"/>
            </a:rPr>
            <a:t>Minimize Weight</a:t>
          </a:r>
          <a:endParaRPr lang="en-US"/>
        </a:p>
      </dgm:t>
    </dgm:pt>
    <dgm:pt modelId="{A58656FA-F54C-41F9-8247-91E9A1E44143}" type="parTrans" cxnId="{1E9A13BB-909C-4D79-AB6F-2BD2833F356A}">
      <dgm:prSet/>
      <dgm:spPr/>
      <dgm:t>
        <a:bodyPr/>
        <a:lstStyle/>
        <a:p>
          <a:endParaRPr lang="en-US"/>
        </a:p>
      </dgm:t>
    </dgm:pt>
    <dgm:pt modelId="{E8875CA0-9080-443C-8989-3DB4013D9DE8}" type="sibTrans" cxnId="{1E9A13BB-909C-4D79-AB6F-2BD2833F356A}">
      <dgm:prSet/>
      <dgm:spPr/>
      <dgm:t>
        <a:bodyPr/>
        <a:lstStyle/>
        <a:p>
          <a:endParaRPr lang="en-US"/>
        </a:p>
      </dgm:t>
    </dgm:pt>
    <dgm:pt modelId="{07A08CAD-13D7-41B0-9382-10336FB9E7AF}">
      <dgm:prSet phldrT="[Text]" phldr="0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>
              <a:latin typeface="Arial Black" panose="020B0A04020102020204"/>
            </a:rPr>
            <a:t>Minimize Energy Loss</a:t>
          </a:r>
          <a:endParaRPr lang="en-US"/>
        </a:p>
      </dgm:t>
    </dgm:pt>
    <dgm:pt modelId="{55401FB4-0364-4A5C-A744-5B4B1FDAC77E}" type="parTrans" cxnId="{3287C0D4-9CFE-4677-A0D7-E43C539F795E}">
      <dgm:prSet/>
      <dgm:spPr/>
      <dgm:t>
        <a:bodyPr/>
        <a:lstStyle/>
        <a:p>
          <a:endParaRPr lang="en-US"/>
        </a:p>
      </dgm:t>
    </dgm:pt>
    <dgm:pt modelId="{AA058BEA-8480-465D-9652-52036FF5DAED}" type="sibTrans" cxnId="{3287C0D4-9CFE-4677-A0D7-E43C539F795E}">
      <dgm:prSet/>
      <dgm:spPr/>
      <dgm:t>
        <a:bodyPr/>
        <a:lstStyle/>
        <a:p>
          <a:endParaRPr lang="en-US"/>
        </a:p>
      </dgm:t>
    </dgm:pt>
    <dgm:pt modelId="{8F9F9D8B-408D-46D9-B7AA-F00BCE7E83C4}" type="pres">
      <dgm:prSet presAssocID="{0E3F1EB3-D8F9-4434-931D-5DEB07F6F6C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5F4D3F9-6F5E-4A8C-B344-E033F8F793BD}" type="pres">
      <dgm:prSet presAssocID="{55BAA4B7-A814-46FE-B940-B0D3D9AB01C2}" presName="hierRoot1" presStyleCnt="0">
        <dgm:presLayoutVars>
          <dgm:hierBranch val="init"/>
        </dgm:presLayoutVars>
      </dgm:prSet>
      <dgm:spPr/>
    </dgm:pt>
    <dgm:pt modelId="{9DF7D5E6-E579-4063-BD2E-F2B870222228}" type="pres">
      <dgm:prSet presAssocID="{55BAA4B7-A814-46FE-B940-B0D3D9AB01C2}" presName="rootComposite1" presStyleCnt="0"/>
      <dgm:spPr/>
    </dgm:pt>
    <dgm:pt modelId="{35E7C4E2-957D-4FFD-B8D4-0B4F85EB8899}" type="pres">
      <dgm:prSet presAssocID="{55BAA4B7-A814-46FE-B940-B0D3D9AB01C2}" presName="rootText1" presStyleLbl="node0" presStyleIdx="0" presStyleCnt="1">
        <dgm:presLayoutVars>
          <dgm:chPref val="3"/>
        </dgm:presLayoutVars>
      </dgm:prSet>
      <dgm:spPr/>
    </dgm:pt>
    <dgm:pt modelId="{184DB738-5117-40BA-9B4D-151EE2CD6AE4}" type="pres">
      <dgm:prSet presAssocID="{55BAA4B7-A814-46FE-B940-B0D3D9AB01C2}" presName="rootConnector1" presStyleLbl="node1" presStyleIdx="0" presStyleCnt="0"/>
      <dgm:spPr/>
    </dgm:pt>
    <dgm:pt modelId="{89288099-68F5-484B-8485-EF2EBEE305BB}" type="pres">
      <dgm:prSet presAssocID="{55BAA4B7-A814-46FE-B940-B0D3D9AB01C2}" presName="hierChild2" presStyleCnt="0"/>
      <dgm:spPr/>
    </dgm:pt>
    <dgm:pt modelId="{C443DD93-8D22-4C0E-87ED-C6DC38A7107E}" type="pres">
      <dgm:prSet presAssocID="{A58656FA-F54C-41F9-8247-91E9A1E44143}" presName="Name37" presStyleLbl="parChTrans1D2" presStyleIdx="0" presStyleCnt="2"/>
      <dgm:spPr/>
    </dgm:pt>
    <dgm:pt modelId="{CFC7AA26-852A-4D18-AEBE-5C1C80716A5E}" type="pres">
      <dgm:prSet presAssocID="{95B05F0A-FF17-4364-85B9-516D643C7644}" presName="hierRoot2" presStyleCnt="0">
        <dgm:presLayoutVars>
          <dgm:hierBranch val="init"/>
        </dgm:presLayoutVars>
      </dgm:prSet>
      <dgm:spPr/>
    </dgm:pt>
    <dgm:pt modelId="{E7FECDCC-33E9-4792-B26D-A77747891DBF}" type="pres">
      <dgm:prSet presAssocID="{95B05F0A-FF17-4364-85B9-516D643C7644}" presName="rootComposite" presStyleCnt="0"/>
      <dgm:spPr/>
    </dgm:pt>
    <dgm:pt modelId="{1C687493-B007-498B-9F7B-B17A58944E55}" type="pres">
      <dgm:prSet presAssocID="{95B05F0A-FF17-4364-85B9-516D643C7644}" presName="rootText" presStyleLbl="node2" presStyleIdx="0" presStyleCnt="2">
        <dgm:presLayoutVars>
          <dgm:chPref val="3"/>
        </dgm:presLayoutVars>
      </dgm:prSet>
      <dgm:spPr/>
    </dgm:pt>
    <dgm:pt modelId="{F8903020-2C85-4570-B130-B99A816454A7}" type="pres">
      <dgm:prSet presAssocID="{95B05F0A-FF17-4364-85B9-516D643C7644}" presName="rootConnector" presStyleLbl="node2" presStyleIdx="0" presStyleCnt="2"/>
      <dgm:spPr/>
    </dgm:pt>
    <dgm:pt modelId="{E4CF401A-5EE0-46B7-B7DB-0D465838CA39}" type="pres">
      <dgm:prSet presAssocID="{95B05F0A-FF17-4364-85B9-516D643C7644}" presName="hierChild4" presStyleCnt="0"/>
      <dgm:spPr/>
    </dgm:pt>
    <dgm:pt modelId="{02C93BD7-9697-4AB6-BA1A-71A1B8CFF1FC}" type="pres">
      <dgm:prSet presAssocID="{95B05F0A-FF17-4364-85B9-516D643C7644}" presName="hierChild5" presStyleCnt="0"/>
      <dgm:spPr/>
    </dgm:pt>
    <dgm:pt modelId="{1B9F432A-B9F6-48E9-ADD8-3C12699B7DE6}" type="pres">
      <dgm:prSet presAssocID="{55401FB4-0364-4A5C-A744-5B4B1FDAC77E}" presName="Name37" presStyleLbl="parChTrans1D2" presStyleIdx="1" presStyleCnt="2"/>
      <dgm:spPr/>
    </dgm:pt>
    <dgm:pt modelId="{09E7CFEC-2FDD-4636-B619-8655DBAC650A}" type="pres">
      <dgm:prSet presAssocID="{07A08CAD-13D7-41B0-9382-10336FB9E7AF}" presName="hierRoot2" presStyleCnt="0">
        <dgm:presLayoutVars>
          <dgm:hierBranch val="init"/>
        </dgm:presLayoutVars>
      </dgm:prSet>
      <dgm:spPr/>
    </dgm:pt>
    <dgm:pt modelId="{8F3B7BFE-065A-41EA-ADB8-D8DC18C4B3C8}" type="pres">
      <dgm:prSet presAssocID="{07A08CAD-13D7-41B0-9382-10336FB9E7AF}" presName="rootComposite" presStyleCnt="0"/>
      <dgm:spPr/>
    </dgm:pt>
    <dgm:pt modelId="{9621C4B5-75BF-4078-842E-DEDE36D6DEAA}" type="pres">
      <dgm:prSet presAssocID="{07A08CAD-13D7-41B0-9382-10336FB9E7AF}" presName="rootText" presStyleLbl="node2" presStyleIdx="1" presStyleCnt="2">
        <dgm:presLayoutVars>
          <dgm:chPref val="3"/>
        </dgm:presLayoutVars>
      </dgm:prSet>
      <dgm:spPr/>
    </dgm:pt>
    <dgm:pt modelId="{E5B2CE28-243D-4E85-8B0A-30C3BDF0F562}" type="pres">
      <dgm:prSet presAssocID="{07A08CAD-13D7-41B0-9382-10336FB9E7AF}" presName="rootConnector" presStyleLbl="node2" presStyleIdx="1" presStyleCnt="2"/>
      <dgm:spPr/>
    </dgm:pt>
    <dgm:pt modelId="{3370A453-D593-47CA-8ED6-A57E479878B3}" type="pres">
      <dgm:prSet presAssocID="{07A08CAD-13D7-41B0-9382-10336FB9E7AF}" presName="hierChild4" presStyleCnt="0"/>
      <dgm:spPr/>
    </dgm:pt>
    <dgm:pt modelId="{3927FFBD-C39F-4DD9-9F5D-D955E3DEC7C4}" type="pres">
      <dgm:prSet presAssocID="{07A08CAD-13D7-41B0-9382-10336FB9E7AF}" presName="hierChild5" presStyleCnt="0"/>
      <dgm:spPr/>
    </dgm:pt>
    <dgm:pt modelId="{B58D0D93-029E-4E83-84A0-BEDE19F33B2B}" type="pres">
      <dgm:prSet presAssocID="{55BAA4B7-A814-46FE-B940-B0D3D9AB01C2}" presName="hierChild3" presStyleCnt="0"/>
      <dgm:spPr/>
    </dgm:pt>
  </dgm:ptLst>
  <dgm:cxnLst>
    <dgm:cxn modelId="{F2571804-010D-4070-8426-A70D878E3CCD}" type="presOf" srcId="{0E3F1EB3-D8F9-4434-931D-5DEB07F6F6C5}" destId="{8F9F9D8B-408D-46D9-B7AA-F00BCE7E83C4}" srcOrd="0" destOrd="0" presId="urn:microsoft.com/office/officeart/2005/8/layout/orgChart1"/>
    <dgm:cxn modelId="{A2D7116A-6E0D-4AF9-B6C8-E37B6D1B172D}" type="presOf" srcId="{95B05F0A-FF17-4364-85B9-516D643C7644}" destId="{1C687493-B007-498B-9F7B-B17A58944E55}" srcOrd="0" destOrd="0" presId="urn:microsoft.com/office/officeart/2005/8/layout/orgChart1"/>
    <dgm:cxn modelId="{EBF1AC71-BE5A-46BC-8BBF-8BDDF4D3A494}" type="presOf" srcId="{A58656FA-F54C-41F9-8247-91E9A1E44143}" destId="{C443DD93-8D22-4C0E-87ED-C6DC38A7107E}" srcOrd="0" destOrd="0" presId="urn:microsoft.com/office/officeart/2005/8/layout/orgChart1"/>
    <dgm:cxn modelId="{18152158-0F4C-4383-BAE8-27FC9218FF87}" type="presOf" srcId="{07A08CAD-13D7-41B0-9382-10336FB9E7AF}" destId="{E5B2CE28-243D-4E85-8B0A-30C3BDF0F562}" srcOrd="1" destOrd="0" presId="urn:microsoft.com/office/officeart/2005/8/layout/orgChart1"/>
    <dgm:cxn modelId="{4747C778-08C2-41C2-BBE2-6C7EEF93EF62}" type="presOf" srcId="{55401FB4-0364-4A5C-A744-5B4B1FDAC77E}" destId="{1B9F432A-B9F6-48E9-ADD8-3C12699B7DE6}" srcOrd="0" destOrd="0" presId="urn:microsoft.com/office/officeart/2005/8/layout/orgChart1"/>
    <dgm:cxn modelId="{F48E087A-ACCC-454B-803D-989FACD872EB}" srcId="{0E3F1EB3-D8F9-4434-931D-5DEB07F6F6C5}" destId="{55BAA4B7-A814-46FE-B940-B0D3D9AB01C2}" srcOrd="0" destOrd="0" parTransId="{92F93855-9B14-4111-BACC-5CE86E965047}" sibTransId="{27302C0C-A162-40AE-B36A-51BFAC94ED55}"/>
    <dgm:cxn modelId="{601F6297-8288-4CF8-BA6B-C4A27DAF6F93}" type="presOf" srcId="{07A08CAD-13D7-41B0-9382-10336FB9E7AF}" destId="{9621C4B5-75BF-4078-842E-DEDE36D6DEAA}" srcOrd="0" destOrd="0" presId="urn:microsoft.com/office/officeart/2005/8/layout/orgChart1"/>
    <dgm:cxn modelId="{CE4E86B1-3355-4923-9794-726E7EEAA087}" type="presOf" srcId="{55BAA4B7-A814-46FE-B940-B0D3D9AB01C2}" destId="{35E7C4E2-957D-4FFD-B8D4-0B4F85EB8899}" srcOrd="0" destOrd="0" presId="urn:microsoft.com/office/officeart/2005/8/layout/orgChart1"/>
    <dgm:cxn modelId="{97A8BFB6-9174-406B-976E-195D6DD57BC4}" type="presOf" srcId="{95B05F0A-FF17-4364-85B9-516D643C7644}" destId="{F8903020-2C85-4570-B130-B99A816454A7}" srcOrd="1" destOrd="0" presId="urn:microsoft.com/office/officeart/2005/8/layout/orgChart1"/>
    <dgm:cxn modelId="{1E9A13BB-909C-4D79-AB6F-2BD2833F356A}" srcId="{55BAA4B7-A814-46FE-B940-B0D3D9AB01C2}" destId="{95B05F0A-FF17-4364-85B9-516D643C7644}" srcOrd="0" destOrd="0" parTransId="{A58656FA-F54C-41F9-8247-91E9A1E44143}" sibTransId="{E8875CA0-9080-443C-8989-3DB4013D9DE8}"/>
    <dgm:cxn modelId="{B9ACE2BE-4B19-4F3B-B65A-BC2390EE2E35}" type="presOf" srcId="{55BAA4B7-A814-46FE-B940-B0D3D9AB01C2}" destId="{184DB738-5117-40BA-9B4D-151EE2CD6AE4}" srcOrd="1" destOrd="0" presId="urn:microsoft.com/office/officeart/2005/8/layout/orgChart1"/>
    <dgm:cxn modelId="{3287C0D4-9CFE-4677-A0D7-E43C539F795E}" srcId="{55BAA4B7-A814-46FE-B940-B0D3D9AB01C2}" destId="{07A08CAD-13D7-41B0-9382-10336FB9E7AF}" srcOrd="1" destOrd="0" parTransId="{55401FB4-0364-4A5C-A744-5B4B1FDAC77E}" sibTransId="{AA058BEA-8480-465D-9652-52036FF5DAED}"/>
    <dgm:cxn modelId="{E3131B8C-92E4-46BB-A8BD-3210D2ACEEA3}" type="presParOf" srcId="{8F9F9D8B-408D-46D9-B7AA-F00BCE7E83C4}" destId="{45F4D3F9-6F5E-4A8C-B344-E033F8F793BD}" srcOrd="0" destOrd="0" presId="urn:microsoft.com/office/officeart/2005/8/layout/orgChart1"/>
    <dgm:cxn modelId="{F3A495EB-9608-4478-B763-14B9A7A00637}" type="presParOf" srcId="{45F4D3F9-6F5E-4A8C-B344-E033F8F793BD}" destId="{9DF7D5E6-E579-4063-BD2E-F2B870222228}" srcOrd="0" destOrd="0" presId="urn:microsoft.com/office/officeart/2005/8/layout/orgChart1"/>
    <dgm:cxn modelId="{68FA1164-EFEB-4767-85DC-8EAAB5928580}" type="presParOf" srcId="{9DF7D5E6-E579-4063-BD2E-F2B870222228}" destId="{35E7C4E2-957D-4FFD-B8D4-0B4F85EB8899}" srcOrd="0" destOrd="0" presId="urn:microsoft.com/office/officeart/2005/8/layout/orgChart1"/>
    <dgm:cxn modelId="{4424C52E-1403-4921-BFE0-8BE4E9C5ED7C}" type="presParOf" srcId="{9DF7D5E6-E579-4063-BD2E-F2B870222228}" destId="{184DB738-5117-40BA-9B4D-151EE2CD6AE4}" srcOrd="1" destOrd="0" presId="urn:microsoft.com/office/officeart/2005/8/layout/orgChart1"/>
    <dgm:cxn modelId="{22DE9600-F939-4334-9DAC-C606B46ECA04}" type="presParOf" srcId="{45F4D3F9-6F5E-4A8C-B344-E033F8F793BD}" destId="{89288099-68F5-484B-8485-EF2EBEE305BB}" srcOrd="1" destOrd="0" presId="urn:microsoft.com/office/officeart/2005/8/layout/orgChart1"/>
    <dgm:cxn modelId="{CA4E9DBF-9918-480C-BD16-6E36190B91F7}" type="presParOf" srcId="{89288099-68F5-484B-8485-EF2EBEE305BB}" destId="{C443DD93-8D22-4C0E-87ED-C6DC38A7107E}" srcOrd="0" destOrd="0" presId="urn:microsoft.com/office/officeart/2005/8/layout/orgChart1"/>
    <dgm:cxn modelId="{78D3390C-6CAD-4EDB-90D6-C70B67320BF6}" type="presParOf" srcId="{89288099-68F5-484B-8485-EF2EBEE305BB}" destId="{CFC7AA26-852A-4D18-AEBE-5C1C80716A5E}" srcOrd="1" destOrd="0" presId="urn:microsoft.com/office/officeart/2005/8/layout/orgChart1"/>
    <dgm:cxn modelId="{13949165-4CD6-4E1E-AEBC-592D712F4ABD}" type="presParOf" srcId="{CFC7AA26-852A-4D18-AEBE-5C1C80716A5E}" destId="{E7FECDCC-33E9-4792-B26D-A77747891DBF}" srcOrd="0" destOrd="0" presId="urn:microsoft.com/office/officeart/2005/8/layout/orgChart1"/>
    <dgm:cxn modelId="{8A5134A0-A77A-4931-8510-CC826BD97839}" type="presParOf" srcId="{E7FECDCC-33E9-4792-B26D-A77747891DBF}" destId="{1C687493-B007-498B-9F7B-B17A58944E55}" srcOrd="0" destOrd="0" presId="urn:microsoft.com/office/officeart/2005/8/layout/orgChart1"/>
    <dgm:cxn modelId="{7FE575A8-6666-4F81-B81A-B92B9EEE1A42}" type="presParOf" srcId="{E7FECDCC-33E9-4792-B26D-A77747891DBF}" destId="{F8903020-2C85-4570-B130-B99A816454A7}" srcOrd="1" destOrd="0" presId="urn:microsoft.com/office/officeart/2005/8/layout/orgChart1"/>
    <dgm:cxn modelId="{7B142C31-7A8D-4F67-A3F4-3913DAAFB603}" type="presParOf" srcId="{CFC7AA26-852A-4D18-AEBE-5C1C80716A5E}" destId="{E4CF401A-5EE0-46B7-B7DB-0D465838CA39}" srcOrd="1" destOrd="0" presId="urn:microsoft.com/office/officeart/2005/8/layout/orgChart1"/>
    <dgm:cxn modelId="{77B7E4B8-A87F-4575-8D46-81B32BB3B2C4}" type="presParOf" srcId="{CFC7AA26-852A-4D18-AEBE-5C1C80716A5E}" destId="{02C93BD7-9697-4AB6-BA1A-71A1B8CFF1FC}" srcOrd="2" destOrd="0" presId="urn:microsoft.com/office/officeart/2005/8/layout/orgChart1"/>
    <dgm:cxn modelId="{73918973-2FA3-46A5-AA9C-149F127CBB4A}" type="presParOf" srcId="{89288099-68F5-484B-8485-EF2EBEE305BB}" destId="{1B9F432A-B9F6-48E9-ADD8-3C12699B7DE6}" srcOrd="2" destOrd="0" presId="urn:microsoft.com/office/officeart/2005/8/layout/orgChart1"/>
    <dgm:cxn modelId="{8D989162-F31A-48F4-AC36-A071FF7D6D3C}" type="presParOf" srcId="{89288099-68F5-484B-8485-EF2EBEE305BB}" destId="{09E7CFEC-2FDD-4636-B619-8655DBAC650A}" srcOrd="3" destOrd="0" presId="urn:microsoft.com/office/officeart/2005/8/layout/orgChart1"/>
    <dgm:cxn modelId="{39BB1F00-CBEF-4CCD-B9AE-4806B519EF56}" type="presParOf" srcId="{09E7CFEC-2FDD-4636-B619-8655DBAC650A}" destId="{8F3B7BFE-065A-41EA-ADB8-D8DC18C4B3C8}" srcOrd="0" destOrd="0" presId="urn:microsoft.com/office/officeart/2005/8/layout/orgChart1"/>
    <dgm:cxn modelId="{7410C3FA-9FB4-4FBE-9873-C4FE9A575E8C}" type="presParOf" srcId="{8F3B7BFE-065A-41EA-ADB8-D8DC18C4B3C8}" destId="{9621C4B5-75BF-4078-842E-DEDE36D6DEAA}" srcOrd="0" destOrd="0" presId="urn:microsoft.com/office/officeart/2005/8/layout/orgChart1"/>
    <dgm:cxn modelId="{C19B7AA3-6346-4689-8875-BE1A6B0D34C6}" type="presParOf" srcId="{8F3B7BFE-065A-41EA-ADB8-D8DC18C4B3C8}" destId="{E5B2CE28-243D-4E85-8B0A-30C3BDF0F562}" srcOrd="1" destOrd="0" presId="urn:microsoft.com/office/officeart/2005/8/layout/orgChart1"/>
    <dgm:cxn modelId="{EA3DD61C-C953-43A8-982A-D5CBF3CF7826}" type="presParOf" srcId="{09E7CFEC-2FDD-4636-B619-8655DBAC650A}" destId="{3370A453-D593-47CA-8ED6-A57E479878B3}" srcOrd="1" destOrd="0" presId="urn:microsoft.com/office/officeart/2005/8/layout/orgChart1"/>
    <dgm:cxn modelId="{90B69CFD-F2FA-4245-80EC-43173FB4ED67}" type="presParOf" srcId="{09E7CFEC-2FDD-4636-B619-8655DBAC650A}" destId="{3927FFBD-C39F-4DD9-9F5D-D955E3DEC7C4}" srcOrd="2" destOrd="0" presId="urn:microsoft.com/office/officeart/2005/8/layout/orgChart1"/>
    <dgm:cxn modelId="{0A31E0DE-6A67-446E-9BAB-3955775A69A4}" type="presParOf" srcId="{45F4D3F9-6F5E-4A8C-B344-E033F8F793BD}" destId="{B58D0D93-029E-4E83-84A0-BEDE19F33B2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CEAEADB-8AB4-4422-8535-D9C20A755FD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5996ED2-DF49-4902-B9A4-5F699282A9E5}">
      <dgm:prSet phldr="0"/>
      <dgm:spPr/>
      <dgm:t>
        <a:bodyPr/>
        <a:lstStyle/>
        <a:p>
          <a:pPr rtl="0"/>
          <a:r>
            <a:rPr lang="en-US">
              <a:latin typeface="Arial Black" panose="020B0A04020102020204"/>
            </a:rPr>
            <a:t>Transient Test</a:t>
          </a:r>
        </a:p>
      </dgm:t>
    </dgm:pt>
    <dgm:pt modelId="{62CE122A-528A-4484-B2CD-5175B108D144}" type="parTrans" cxnId="{1B97B8D1-DD2E-44D8-8D79-467D34F18B86}">
      <dgm:prSet/>
      <dgm:spPr/>
      <dgm:t>
        <a:bodyPr/>
        <a:lstStyle/>
        <a:p>
          <a:endParaRPr lang="en-US"/>
        </a:p>
      </dgm:t>
    </dgm:pt>
    <dgm:pt modelId="{92AF73AA-1C31-4365-8A53-D15883908D0A}" type="sibTrans" cxnId="{1B97B8D1-DD2E-44D8-8D79-467D34F18B86}">
      <dgm:prSet/>
      <dgm:spPr/>
      <dgm:t>
        <a:bodyPr/>
        <a:lstStyle/>
        <a:p>
          <a:endParaRPr lang="en-US"/>
        </a:p>
      </dgm:t>
    </dgm:pt>
    <dgm:pt modelId="{87B0A7B7-1D92-41B1-B86E-B347B9CC4873}">
      <dgm:prSet phldr="0"/>
      <dgm:spPr/>
      <dgm:t>
        <a:bodyPr/>
        <a:lstStyle/>
        <a:p>
          <a:pPr rtl="0"/>
          <a:r>
            <a:rPr lang="en-US">
              <a:latin typeface="Arial Black" panose="020B0A04020102020204"/>
            </a:rPr>
            <a:t>Parameter Matching</a:t>
          </a:r>
        </a:p>
      </dgm:t>
    </dgm:pt>
    <dgm:pt modelId="{AF0B107C-559D-4C32-880C-7A502C8208DD}" type="parTrans" cxnId="{FD00661A-EB51-4370-95A8-1C3AE2B33EAC}">
      <dgm:prSet/>
      <dgm:spPr/>
      <dgm:t>
        <a:bodyPr/>
        <a:lstStyle/>
        <a:p>
          <a:endParaRPr lang="en-US"/>
        </a:p>
      </dgm:t>
    </dgm:pt>
    <dgm:pt modelId="{2AD637A2-B0AA-442B-9FBA-634886BA123D}" type="sibTrans" cxnId="{FD00661A-EB51-4370-95A8-1C3AE2B33EAC}">
      <dgm:prSet/>
      <dgm:spPr/>
      <dgm:t>
        <a:bodyPr/>
        <a:lstStyle/>
        <a:p>
          <a:endParaRPr lang="en-US"/>
        </a:p>
      </dgm:t>
    </dgm:pt>
    <dgm:pt modelId="{85E43A18-7E35-4D15-AF96-F04EEC336AE5}">
      <dgm:prSet phldr="0"/>
      <dgm:spPr/>
      <dgm:t>
        <a:bodyPr/>
        <a:lstStyle/>
        <a:p>
          <a:pPr rtl="0"/>
          <a:r>
            <a:rPr lang="en-US">
              <a:latin typeface="Arial Black" panose="020B0A04020102020204"/>
            </a:rPr>
            <a:t>Coolant will flow while heating pads are still gaining temperature.</a:t>
          </a:r>
        </a:p>
      </dgm:t>
    </dgm:pt>
    <dgm:pt modelId="{CC1175AC-A4F0-4D76-BC1D-AF76998F4B86}" type="parTrans" cxnId="{1744D908-CF56-44E7-8250-DC59B99EBA94}">
      <dgm:prSet/>
      <dgm:spPr/>
      <dgm:t>
        <a:bodyPr/>
        <a:lstStyle/>
        <a:p>
          <a:endParaRPr lang="en-US"/>
        </a:p>
      </dgm:t>
    </dgm:pt>
    <dgm:pt modelId="{E0636446-D6A5-40CE-A057-C6DC59984A11}" type="sibTrans" cxnId="{1744D908-CF56-44E7-8250-DC59B99EBA94}">
      <dgm:prSet/>
      <dgm:spPr/>
      <dgm:t>
        <a:bodyPr/>
        <a:lstStyle/>
        <a:p>
          <a:endParaRPr lang="en-US"/>
        </a:p>
      </dgm:t>
    </dgm:pt>
    <dgm:pt modelId="{0ABE3F80-B538-4A93-B87D-A3C186563FAD}">
      <dgm:prSet phldr="0"/>
      <dgm:spPr/>
      <dgm:t>
        <a:bodyPr/>
        <a:lstStyle/>
        <a:p>
          <a:pPr rtl="0"/>
          <a:r>
            <a:rPr lang="en-US">
              <a:latin typeface="Arial Black" panose="020B0A04020102020204"/>
            </a:rPr>
            <a:t>Temperature, mass flow rate, and pressure loss will be found experimentally and be compared to simulation results.</a:t>
          </a:r>
        </a:p>
      </dgm:t>
    </dgm:pt>
    <dgm:pt modelId="{9BC83046-CD4C-4E79-AD3F-DC04464D3216}" type="parTrans" cxnId="{1CC5766C-754A-4900-B7F7-5B2C798BF757}">
      <dgm:prSet/>
      <dgm:spPr/>
      <dgm:t>
        <a:bodyPr/>
        <a:lstStyle/>
        <a:p>
          <a:endParaRPr lang="en-US"/>
        </a:p>
      </dgm:t>
    </dgm:pt>
    <dgm:pt modelId="{0A493EF8-8B6E-4B6A-9420-CC6962A64891}" type="sibTrans" cxnId="{1CC5766C-754A-4900-B7F7-5B2C798BF757}">
      <dgm:prSet/>
      <dgm:spPr/>
      <dgm:t>
        <a:bodyPr/>
        <a:lstStyle/>
        <a:p>
          <a:endParaRPr lang="en-US"/>
        </a:p>
      </dgm:t>
    </dgm:pt>
    <dgm:pt modelId="{A4E4C706-971A-40C4-B3B3-7C4412145F58}">
      <dgm:prSet phldr="0"/>
      <dgm:spPr/>
      <dgm:t>
        <a:bodyPr/>
        <a:lstStyle/>
        <a:p>
          <a:pPr rtl="0"/>
          <a:r>
            <a:rPr lang="en-US">
              <a:latin typeface="Arial Black" panose="020B0A04020102020204"/>
            </a:rPr>
            <a:t>Steady Test</a:t>
          </a:r>
        </a:p>
      </dgm:t>
    </dgm:pt>
    <dgm:pt modelId="{907B8F93-FFF0-43C7-B168-9A6EDB48A523}" type="parTrans" cxnId="{BAF4423B-4A02-4A9A-8BAD-04FA2FFC4808}">
      <dgm:prSet/>
      <dgm:spPr/>
      <dgm:t>
        <a:bodyPr/>
        <a:lstStyle/>
        <a:p>
          <a:endParaRPr lang="en-US"/>
        </a:p>
      </dgm:t>
    </dgm:pt>
    <dgm:pt modelId="{A76AE9BD-6CC0-433F-A4F5-BAFB3C968A14}" type="sibTrans" cxnId="{BAF4423B-4A02-4A9A-8BAD-04FA2FFC4808}">
      <dgm:prSet/>
      <dgm:spPr/>
      <dgm:t>
        <a:bodyPr/>
        <a:lstStyle/>
        <a:p>
          <a:endParaRPr lang="en-US"/>
        </a:p>
      </dgm:t>
    </dgm:pt>
    <dgm:pt modelId="{E534ACA6-F02A-4207-91D9-5A6105DA6990}">
      <dgm:prSet phldr="0"/>
      <dgm:spPr/>
      <dgm:t>
        <a:bodyPr/>
        <a:lstStyle/>
        <a:p>
          <a:pPr rtl="0"/>
          <a:r>
            <a:rPr lang="en-US">
              <a:latin typeface="Arial Black" panose="020B0A04020102020204"/>
            </a:rPr>
            <a:t>Coolant will flow once heating pads reach steady temperature.</a:t>
          </a:r>
        </a:p>
      </dgm:t>
    </dgm:pt>
    <dgm:pt modelId="{178838AE-191C-4DFF-964F-1756828CB87C}" type="parTrans" cxnId="{CDF53E5F-91F3-48C5-BCB6-123F9D98869C}">
      <dgm:prSet/>
      <dgm:spPr/>
      <dgm:t>
        <a:bodyPr/>
        <a:lstStyle/>
        <a:p>
          <a:endParaRPr lang="en-US"/>
        </a:p>
      </dgm:t>
    </dgm:pt>
    <dgm:pt modelId="{AF7061F5-34BF-4C39-B232-65D023ADBE08}" type="sibTrans" cxnId="{CDF53E5F-91F3-48C5-BCB6-123F9D98869C}">
      <dgm:prSet/>
      <dgm:spPr/>
      <dgm:t>
        <a:bodyPr/>
        <a:lstStyle/>
        <a:p>
          <a:endParaRPr lang="en-US"/>
        </a:p>
      </dgm:t>
    </dgm:pt>
    <dgm:pt modelId="{7DEA7B82-4839-44A4-80E0-0216E860E9A9}" type="pres">
      <dgm:prSet presAssocID="{0CEAEADB-8AB4-4422-8535-D9C20A755FD6}" presName="linear" presStyleCnt="0">
        <dgm:presLayoutVars>
          <dgm:animLvl val="lvl"/>
          <dgm:resizeHandles val="exact"/>
        </dgm:presLayoutVars>
      </dgm:prSet>
      <dgm:spPr/>
    </dgm:pt>
    <dgm:pt modelId="{2DDA39AC-D2F5-4B3C-9E8C-1E9F8145ED40}" type="pres">
      <dgm:prSet presAssocID="{A4E4C706-971A-40C4-B3B3-7C4412145F58}" presName="parentText" presStyleLbl="node1" presStyleIdx="0" presStyleCnt="3" custLinFactNeighborX="-19" custLinFactNeighborY="-1719">
        <dgm:presLayoutVars>
          <dgm:chMax val="0"/>
          <dgm:bulletEnabled val="1"/>
        </dgm:presLayoutVars>
      </dgm:prSet>
      <dgm:spPr/>
    </dgm:pt>
    <dgm:pt modelId="{4F4ABADF-7BB7-4F4A-8DAC-097B17E93ED9}" type="pres">
      <dgm:prSet presAssocID="{A4E4C706-971A-40C4-B3B3-7C4412145F58}" presName="childText" presStyleLbl="revTx" presStyleIdx="0" presStyleCnt="3">
        <dgm:presLayoutVars>
          <dgm:bulletEnabled val="1"/>
        </dgm:presLayoutVars>
      </dgm:prSet>
      <dgm:spPr/>
    </dgm:pt>
    <dgm:pt modelId="{7370090B-D895-4E0B-9EBA-1AB297B7211F}" type="pres">
      <dgm:prSet presAssocID="{35996ED2-DF49-4902-B9A4-5F699282A9E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2F69234-439A-4B57-92C2-1B35EE55D8CA}" type="pres">
      <dgm:prSet presAssocID="{35996ED2-DF49-4902-B9A4-5F699282A9E5}" presName="childText" presStyleLbl="revTx" presStyleIdx="1" presStyleCnt="3">
        <dgm:presLayoutVars>
          <dgm:bulletEnabled val="1"/>
        </dgm:presLayoutVars>
      </dgm:prSet>
      <dgm:spPr/>
    </dgm:pt>
    <dgm:pt modelId="{5E2FAC57-A20A-41F4-91F3-B70C60AE1FF0}" type="pres">
      <dgm:prSet presAssocID="{87B0A7B7-1D92-41B1-B86E-B347B9CC4873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2C94B51-D3E8-401E-B66A-9881BC450899}" type="pres">
      <dgm:prSet presAssocID="{87B0A7B7-1D92-41B1-B86E-B347B9CC4873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1744D908-CF56-44E7-8250-DC59B99EBA94}" srcId="{35996ED2-DF49-4902-B9A4-5F699282A9E5}" destId="{85E43A18-7E35-4D15-AF96-F04EEC336AE5}" srcOrd="0" destOrd="0" parTransId="{CC1175AC-A4F0-4D76-BC1D-AF76998F4B86}" sibTransId="{E0636446-D6A5-40CE-A057-C6DC59984A11}"/>
    <dgm:cxn modelId="{FD00661A-EB51-4370-95A8-1C3AE2B33EAC}" srcId="{0CEAEADB-8AB4-4422-8535-D9C20A755FD6}" destId="{87B0A7B7-1D92-41B1-B86E-B347B9CC4873}" srcOrd="2" destOrd="0" parTransId="{AF0B107C-559D-4C32-880C-7A502C8208DD}" sibTransId="{2AD637A2-B0AA-442B-9FBA-634886BA123D}"/>
    <dgm:cxn modelId="{BA11602A-B868-4D6F-8B70-429441C48483}" type="presOf" srcId="{35996ED2-DF49-4902-B9A4-5F699282A9E5}" destId="{7370090B-D895-4E0B-9EBA-1AB297B7211F}" srcOrd="0" destOrd="0" presId="urn:microsoft.com/office/officeart/2005/8/layout/vList2"/>
    <dgm:cxn modelId="{BAF4423B-4A02-4A9A-8BAD-04FA2FFC4808}" srcId="{0CEAEADB-8AB4-4422-8535-D9C20A755FD6}" destId="{A4E4C706-971A-40C4-B3B3-7C4412145F58}" srcOrd="0" destOrd="0" parTransId="{907B8F93-FFF0-43C7-B168-9A6EDB48A523}" sibTransId="{A76AE9BD-6CC0-433F-A4F5-BAFB3C968A14}"/>
    <dgm:cxn modelId="{CDF53E5F-91F3-48C5-BCB6-123F9D98869C}" srcId="{A4E4C706-971A-40C4-B3B3-7C4412145F58}" destId="{E534ACA6-F02A-4207-91D9-5A6105DA6990}" srcOrd="0" destOrd="0" parTransId="{178838AE-191C-4DFF-964F-1756828CB87C}" sibTransId="{AF7061F5-34BF-4C39-B232-65D023ADBE08}"/>
    <dgm:cxn modelId="{1CC5766C-754A-4900-B7F7-5B2C798BF757}" srcId="{87B0A7B7-1D92-41B1-B86E-B347B9CC4873}" destId="{0ABE3F80-B538-4A93-B87D-A3C186563FAD}" srcOrd="0" destOrd="0" parTransId="{9BC83046-CD4C-4E79-AD3F-DC04464D3216}" sibTransId="{0A493EF8-8B6E-4B6A-9420-CC6962A64891}"/>
    <dgm:cxn modelId="{271E1C78-6C66-43C0-A2C7-7FE2F5EE8384}" type="presOf" srcId="{0CEAEADB-8AB4-4422-8535-D9C20A755FD6}" destId="{7DEA7B82-4839-44A4-80E0-0216E860E9A9}" srcOrd="0" destOrd="0" presId="urn:microsoft.com/office/officeart/2005/8/layout/vList2"/>
    <dgm:cxn modelId="{53198D8F-AA10-46B6-BD18-6931FD4EAC44}" type="presOf" srcId="{E534ACA6-F02A-4207-91D9-5A6105DA6990}" destId="{4F4ABADF-7BB7-4F4A-8DAC-097B17E93ED9}" srcOrd="0" destOrd="0" presId="urn:microsoft.com/office/officeart/2005/8/layout/vList2"/>
    <dgm:cxn modelId="{7A60D4C1-FEEF-4D9A-85ED-AE2BB8F25080}" type="presOf" srcId="{87B0A7B7-1D92-41B1-B86E-B347B9CC4873}" destId="{5E2FAC57-A20A-41F4-91F3-B70C60AE1FF0}" srcOrd="0" destOrd="0" presId="urn:microsoft.com/office/officeart/2005/8/layout/vList2"/>
    <dgm:cxn modelId="{3A24A4C5-DE34-430A-9B13-DAEC924493F0}" type="presOf" srcId="{A4E4C706-971A-40C4-B3B3-7C4412145F58}" destId="{2DDA39AC-D2F5-4B3C-9E8C-1E9F8145ED40}" srcOrd="0" destOrd="0" presId="urn:microsoft.com/office/officeart/2005/8/layout/vList2"/>
    <dgm:cxn modelId="{140E78CF-BAC5-4103-822A-313CEB40EA4A}" type="presOf" srcId="{85E43A18-7E35-4D15-AF96-F04EEC336AE5}" destId="{22F69234-439A-4B57-92C2-1B35EE55D8CA}" srcOrd="0" destOrd="0" presId="urn:microsoft.com/office/officeart/2005/8/layout/vList2"/>
    <dgm:cxn modelId="{1B97B8D1-DD2E-44D8-8D79-467D34F18B86}" srcId="{0CEAEADB-8AB4-4422-8535-D9C20A755FD6}" destId="{35996ED2-DF49-4902-B9A4-5F699282A9E5}" srcOrd="1" destOrd="0" parTransId="{62CE122A-528A-4484-B2CD-5175B108D144}" sibTransId="{92AF73AA-1C31-4365-8A53-D15883908D0A}"/>
    <dgm:cxn modelId="{AB9FA6DE-948F-441C-891F-70F483EEA3C7}" type="presOf" srcId="{0ABE3F80-B538-4A93-B87D-A3C186563FAD}" destId="{B2C94B51-D3E8-401E-B66A-9881BC450899}" srcOrd="0" destOrd="0" presId="urn:microsoft.com/office/officeart/2005/8/layout/vList2"/>
    <dgm:cxn modelId="{49465F5B-2732-4A85-B40E-A71ADBB54F5F}" type="presParOf" srcId="{7DEA7B82-4839-44A4-80E0-0216E860E9A9}" destId="{2DDA39AC-D2F5-4B3C-9E8C-1E9F8145ED40}" srcOrd="0" destOrd="0" presId="urn:microsoft.com/office/officeart/2005/8/layout/vList2"/>
    <dgm:cxn modelId="{1958B415-C2C0-42A4-95FE-46E7ADEC82E5}" type="presParOf" srcId="{7DEA7B82-4839-44A4-80E0-0216E860E9A9}" destId="{4F4ABADF-7BB7-4F4A-8DAC-097B17E93ED9}" srcOrd="1" destOrd="0" presId="urn:microsoft.com/office/officeart/2005/8/layout/vList2"/>
    <dgm:cxn modelId="{221F2406-9816-419C-94CC-B3048D485E9A}" type="presParOf" srcId="{7DEA7B82-4839-44A4-80E0-0216E860E9A9}" destId="{7370090B-D895-4E0B-9EBA-1AB297B7211F}" srcOrd="2" destOrd="0" presId="urn:microsoft.com/office/officeart/2005/8/layout/vList2"/>
    <dgm:cxn modelId="{2269F720-AE31-4EB0-9319-DC0BEB1B0AB5}" type="presParOf" srcId="{7DEA7B82-4839-44A4-80E0-0216E860E9A9}" destId="{22F69234-439A-4B57-92C2-1B35EE55D8CA}" srcOrd="3" destOrd="0" presId="urn:microsoft.com/office/officeart/2005/8/layout/vList2"/>
    <dgm:cxn modelId="{CBA50AB8-EFD7-41F4-9755-1B538DBBCD6F}" type="presParOf" srcId="{7DEA7B82-4839-44A4-80E0-0216E860E9A9}" destId="{5E2FAC57-A20A-41F4-91F3-B70C60AE1FF0}" srcOrd="4" destOrd="0" presId="urn:microsoft.com/office/officeart/2005/8/layout/vList2"/>
    <dgm:cxn modelId="{4530E794-F46C-4D14-8086-FEEEFB7B21C2}" type="presParOf" srcId="{7DEA7B82-4839-44A4-80E0-0216E860E9A9}" destId="{B2C94B51-D3E8-401E-B66A-9881BC450899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2FD1D67-627A-45D3-A122-198CD22FB5C8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C97FCB3-FBE0-4F8B-93F8-D162AFAC43FB}">
      <dgm:prSet phldrT="[Text]" phldr="0"/>
      <dgm:spPr>
        <a:solidFill>
          <a:schemeClr val="accent1"/>
        </a:solidFill>
      </dgm:spPr>
      <dgm:t>
        <a:bodyPr/>
        <a:lstStyle/>
        <a:p>
          <a:pPr rtl="0"/>
          <a:r>
            <a:rPr lang="en-US">
              <a:latin typeface="Arial Black" panose="020B0A04020102020204"/>
            </a:rPr>
            <a:t>Test Results</a:t>
          </a:r>
          <a:endParaRPr lang="en-US"/>
        </a:p>
      </dgm:t>
    </dgm:pt>
    <dgm:pt modelId="{84466A9F-2A36-457D-A376-6592B1540CFE}" type="parTrans" cxnId="{D61D13B7-EECE-4668-94D3-C16BCF2E3DD5}">
      <dgm:prSet/>
      <dgm:spPr/>
      <dgm:t>
        <a:bodyPr/>
        <a:lstStyle/>
        <a:p>
          <a:endParaRPr lang="en-US"/>
        </a:p>
      </dgm:t>
    </dgm:pt>
    <dgm:pt modelId="{922524F9-69FC-49A3-85DC-1DA267F2A0D2}" type="sibTrans" cxnId="{D61D13B7-EECE-4668-94D3-C16BCF2E3DD5}">
      <dgm:prSet/>
      <dgm:spPr/>
      <dgm:t>
        <a:bodyPr/>
        <a:lstStyle/>
        <a:p>
          <a:endParaRPr lang="en-US"/>
        </a:p>
      </dgm:t>
    </dgm:pt>
    <dgm:pt modelId="{F9F4D431-D078-4464-B5CA-65EFBFB5A0DA}">
      <dgm:prSet phldrT="[Text]" phldr="0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>
              <a:latin typeface="Arial Black" panose="020B0A04020102020204"/>
            </a:rPr>
            <a:t>Initial transient tests indicate 1.25 ˚C difference between inlet and outlet </a:t>
          </a:r>
          <a:endParaRPr lang="en-US"/>
        </a:p>
      </dgm:t>
    </dgm:pt>
    <dgm:pt modelId="{F7F058A6-B667-494C-BC84-607E6BD98D96}" type="parTrans" cxnId="{60F78AD2-3F24-4508-A652-5CEDC63E58CA}">
      <dgm:prSet/>
      <dgm:spPr/>
      <dgm:t>
        <a:bodyPr/>
        <a:lstStyle/>
        <a:p>
          <a:endParaRPr lang="en-US"/>
        </a:p>
      </dgm:t>
    </dgm:pt>
    <dgm:pt modelId="{6E423E0C-2CED-4FE8-9944-28DACBC7D2DB}" type="sibTrans" cxnId="{60F78AD2-3F24-4508-A652-5CEDC63E58CA}">
      <dgm:prSet/>
      <dgm:spPr/>
      <dgm:t>
        <a:bodyPr/>
        <a:lstStyle/>
        <a:p>
          <a:endParaRPr lang="en-US"/>
        </a:p>
      </dgm:t>
    </dgm:pt>
    <dgm:pt modelId="{582CDFC7-3610-47E5-8E72-0AB0C21E658B}">
      <dgm:prSet phldrT="[Text]" phldr="0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>
              <a:latin typeface="Arial Black" panose="020B0A04020102020204"/>
            </a:rPr>
            <a:t>Steady state results are still being interpreted</a:t>
          </a:r>
          <a:endParaRPr lang="en-US"/>
        </a:p>
      </dgm:t>
    </dgm:pt>
    <dgm:pt modelId="{CA89A96A-AC3D-4E67-9A80-3C3451402216}" type="parTrans" cxnId="{ECB9D3F8-F8FC-4FE4-9CA0-35C639ACAB04}">
      <dgm:prSet/>
      <dgm:spPr/>
      <dgm:t>
        <a:bodyPr/>
        <a:lstStyle/>
        <a:p>
          <a:endParaRPr lang="en-US"/>
        </a:p>
      </dgm:t>
    </dgm:pt>
    <dgm:pt modelId="{139C619D-4EB8-4960-BF8A-818AE648C780}" type="sibTrans" cxnId="{ECB9D3F8-F8FC-4FE4-9CA0-35C639ACAB04}">
      <dgm:prSet/>
      <dgm:spPr/>
      <dgm:t>
        <a:bodyPr/>
        <a:lstStyle/>
        <a:p>
          <a:endParaRPr lang="en-US"/>
        </a:p>
      </dgm:t>
    </dgm:pt>
    <dgm:pt modelId="{F807988D-21B6-42AF-9470-9DA08B375F50}">
      <dgm:prSet phldrT="[Text]" phldr="0"/>
      <dgm:spPr/>
      <dgm:t>
        <a:bodyPr/>
        <a:lstStyle/>
        <a:p>
          <a:pPr rtl="0"/>
          <a:r>
            <a:rPr lang="en-US">
              <a:latin typeface="Arial Black" panose="020B0A04020102020204"/>
            </a:rPr>
            <a:t>Further calibration on thermocouples needed</a:t>
          </a:r>
          <a:endParaRPr lang="en-US"/>
        </a:p>
      </dgm:t>
    </dgm:pt>
    <dgm:pt modelId="{1820F043-3D0C-4351-B103-C569610847ED}" type="parTrans" cxnId="{A2C8FABF-B216-4B24-B7D3-716AEA981239}">
      <dgm:prSet/>
      <dgm:spPr/>
      <dgm:t>
        <a:bodyPr/>
        <a:lstStyle/>
        <a:p>
          <a:endParaRPr lang="en-US"/>
        </a:p>
      </dgm:t>
    </dgm:pt>
    <dgm:pt modelId="{EC7B7154-16C6-4A46-AA8A-26C49A0333DF}" type="sibTrans" cxnId="{A2C8FABF-B216-4B24-B7D3-716AEA981239}">
      <dgm:prSet/>
      <dgm:spPr/>
      <dgm:t>
        <a:bodyPr/>
        <a:lstStyle/>
        <a:p>
          <a:endParaRPr lang="en-US"/>
        </a:p>
      </dgm:t>
    </dgm:pt>
    <dgm:pt modelId="{E96FB7A3-E632-4B64-B81F-94AD3437F246}">
      <dgm:prSet phldr="0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n-US">
              <a:latin typeface="Arial Black" panose="020B0A04020102020204"/>
            </a:rPr>
            <a:t>As testing progresses, different steady state methods will be used</a:t>
          </a:r>
        </a:p>
      </dgm:t>
    </dgm:pt>
    <dgm:pt modelId="{583F5B3E-1C7F-43CA-8BAF-CE57089C9625}" type="parTrans" cxnId="{401DF813-0B8D-4FD7-9645-62CCD902CF81}">
      <dgm:prSet/>
      <dgm:spPr/>
      <dgm:t>
        <a:bodyPr/>
        <a:lstStyle/>
        <a:p>
          <a:endParaRPr lang="en-US"/>
        </a:p>
      </dgm:t>
    </dgm:pt>
    <dgm:pt modelId="{023E5F7F-BC36-4CF0-B7B3-40192EB70E2E}" type="sibTrans" cxnId="{401DF813-0B8D-4FD7-9645-62CCD902CF81}">
      <dgm:prSet/>
      <dgm:spPr/>
      <dgm:t>
        <a:bodyPr/>
        <a:lstStyle/>
        <a:p>
          <a:endParaRPr lang="en-US"/>
        </a:p>
      </dgm:t>
    </dgm:pt>
    <dgm:pt modelId="{E86A2AF0-87FB-4C54-B290-E110A7327DF7}" type="pres">
      <dgm:prSet presAssocID="{E2FD1D67-627A-45D3-A122-198CD22FB5C8}" presName="composite" presStyleCnt="0">
        <dgm:presLayoutVars>
          <dgm:chMax val="1"/>
          <dgm:dir/>
          <dgm:resizeHandles val="exact"/>
        </dgm:presLayoutVars>
      </dgm:prSet>
      <dgm:spPr/>
    </dgm:pt>
    <dgm:pt modelId="{84434CE4-FA0E-4F4A-A78E-51FF210234A9}" type="pres">
      <dgm:prSet presAssocID="{CC97FCB3-FBE0-4F8B-93F8-D162AFAC43FB}" presName="roof" presStyleLbl="dkBgShp" presStyleIdx="0" presStyleCnt="2"/>
      <dgm:spPr/>
    </dgm:pt>
    <dgm:pt modelId="{E14C6B9B-4B1B-43EE-93CF-B61B3FA18E89}" type="pres">
      <dgm:prSet presAssocID="{CC97FCB3-FBE0-4F8B-93F8-D162AFAC43FB}" presName="pillars" presStyleCnt="0"/>
      <dgm:spPr/>
    </dgm:pt>
    <dgm:pt modelId="{63A8CC1C-D6F0-427C-984B-075FBB790067}" type="pres">
      <dgm:prSet presAssocID="{CC97FCB3-FBE0-4F8B-93F8-D162AFAC43FB}" presName="pillar1" presStyleLbl="node1" presStyleIdx="0" presStyleCnt="4" custScaleX="113206">
        <dgm:presLayoutVars>
          <dgm:bulletEnabled val="1"/>
        </dgm:presLayoutVars>
      </dgm:prSet>
      <dgm:spPr/>
    </dgm:pt>
    <dgm:pt modelId="{F25DA7D5-CFD4-4CE9-96CC-03EB0BF0863E}" type="pres">
      <dgm:prSet presAssocID="{582CDFC7-3610-47E5-8E72-0AB0C21E658B}" presName="pillarX" presStyleLbl="node1" presStyleIdx="1" presStyleCnt="4">
        <dgm:presLayoutVars>
          <dgm:bulletEnabled val="1"/>
        </dgm:presLayoutVars>
      </dgm:prSet>
      <dgm:spPr/>
    </dgm:pt>
    <dgm:pt modelId="{9E883AAC-7BB2-4C12-B370-C3BA94A562CB}" type="pres">
      <dgm:prSet presAssocID="{F807988D-21B6-42AF-9470-9DA08B375F50}" presName="pillarX" presStyleLbl="node1" presStyleIdx="2" presStyleCnt="4">
        <dgm:presLayoutVars>
          <dgm:bulletEnabled val="1"/>
        </dgm:presLayoutVars>
      </dgm:prSet>
      <dgm:spPr>
        <a:solidFill>
          <a:schemeClr val="accent1">
            <a:lumMod val="60000"/>
            <a:lumOff val="40000"/>
          </a:schemeClr>
        </a:solidFill>
      </dgm:spPr>
    </dgm:pt>
    <dgm:pt modelId="{BF4FDA46-BA80-4922-AF5D-2FCD2BB34B16}" type="pres">
      <dgm:prSet presAssocID="{E96FB7A3-E632-4B64-B81F-94AD3437F246}" presName="pillarX" presStyleLbl="node1" presStyleIdx="3" presStyleCnt="4">
        <dgm:presLayoutVars>
          <dgm:bulletEnabled val="1"/>
        </dgm:presLayoutVars>
      </dgm:prSet>
      <dgm:spPr/>
    </dgm:pt>
    <dgm:pt modelId="{D3F1044C-0A15-4C49-B296-DFA6C4FBAD8B}" type="pres">
      <dgm:prSet presAssocID="{CC97FCB3-FBE0-4F8B-93F8-D162AFAC43FB}" presName="base" presStyleLbl="dkBgShp" presStyleIdx="1" presStyleCnt="2"/>
      <dgm:spPr>
        <a:solidFill>
          <a:schemeClr val="accent1"/>
        </a:solidFill>
      </dgm:spPr>
    </dgm:pt>
  </dgm:ptLst>
  <dgm:cxnLst>
    <dgm:cxn modelId="{401DF813-0B8D-4FD7-9645-62CCD902CF81}" srcId="{CC97FCB3-FBE0-4F8B-93F8-D162AFAC43FB}" destId="{E96FB7A3-E632-4B64-B81F-94AD3437F246}" srcOrd="3" destOrd="0" parTransId="{583F5B3E-1C7F-43CA-8BAF-CE57089C9625}" sibTransId="{023E5F7F-BC36-4CF0-B7B3-40192EB70E2E}"/>
    <dgm:cxn modelId="{1BD67E35-7EA3-4E38-A394-1558FF6E4ECE}" type="presOf" srcId="{E2FD1D67-627A-45D3-A122-198CD22FB5C8}" destId="{E86A2AF0-87FB-4C54-B290-E110A7327DF7}" srcOrd="0" destOrd="0" presId="urn:microsoft.com/office/officeart/2005/8/layout/hList3"/>
    <dgm:cxn modelId="{D61D13B7-EECE-4668-94D3-C16BCF2E3DD5}" srcId="{E2FD1D67-627A-45D3-A122-198CD22FB5C8}" destId="{CC97FCB3-FBE0-4F8B-93F8-D162AFAC43FB}" srcOrd="0" destOrd="0" parTransId="{84466A9F-2A36-457D-A376-6592B1540CFE}" sibTransId="{922524F9-69FC-49A3-85DC-1DA267F2A0D2}"/>
    <dgm:cxn modelId="{A2C8FABF-B216-4B24-B7D3-716AEA981239}" srcId="{CC97FCB3-FBE0-4F8B-93F8-D162AFAC43FB}" destId="{F807988D-21B6-42AF-9470-9DA08B375F50}" srcOrd="2" destOrd="0" parTransId="{1820F043-3D0C-4351-B103-C569610847ED}" sibTransId="{EC7B7154-16C6-4A46-AA8A-26C49A0333DF}"/>
    <dgm:cxn modelId="{BC67EDC9-12F3-4CB3-8E31-74124D53A9AA}" type="presOf" srcId="{582CDFC7-3610-47E5-8E72-0AB0C21E658B}" destId="{F25DA7D5-CFD4-4CE9-96CC-03EB0BF0863E}" srcOrd="0" destOrd="0" presId="urn:microsoft.com/office/officeart/2005/8/layout/hList3"/>
    <dgm:cxn modelId="{8A606FCD-28C2-47C6-A4FD-BEB741133163}" type="presOf" srcId="{E96FB7A3-E632-4B64-B81F-94AD3437F246}" destId="{BF4FDA46-BA80-4922-AF5D-2FCD2BB34B16}" srcOrd="0" destOrd="0" presId="urn:microsoft.com/office/officeart/2005/8/layout/hList3"/>
    <dgm:cxn modelId="{2A080FCF-0DF6-4485-9A7C-704FFEBE78A1}" type="presOf" srcId="{CC97FCB3-FBE0-4F8B-93F8-D162AFAC43FB}" destId="{84434CE4-FA0E-4F4A-A78E-51FF210234A9}" srcOrd="0" destOrd="0" presId="urn:microsoft.com/office/officeart/2005/8/layout/hList3"/>
    <dgm:cxn modelId="{60F78AD2-3F24-4508-A652-5CEDC63E58CA}" srcId="{CC97FCB3-FBE0-4F8B-93F8-D162AFAC43FB}" destId="{F9F4D431-D078-4464-B5CA-65EFBFB5A0DA}" srcOrd="0" destOrd="0" parTransId="{F7F058A6-B667-494C-BC84-607E6BD98D96}" sibTransId="{6E423E0C-2CED-4FE8-9944-28DACBC7D2DB}"/>
    <dgm:cxn modelId="{7F11F4D5-6858-4375-8986-982067DADEE5}" type="presOf" srcId="{F9F4D431-D078-4464-B5CA-65EFBFB5A0DA}" destId="{63A8CC1C-D6F0-427C-984B-075FBB790067}" srcOrd="0" destOrd="0" presId="urn:microsoft.com/office/officeart/2005/8/layout/hList3"/>
    <dgm:cxn modelId="{135112F2-F154-4C45-807D-C3BD9CCA23A7}" type="presOf" srcId="{F807988D-21B6-42AF-9470-9DA08B375F50}" destId="{9E883AAC-7BB2-4C12-B370-C3BA94A562CB}" srcOrd="0" destOrd="0" presId="urn:microsoft.com/office/officeart/2005/8/layout/hList3"/>
    <dgm:cxn modelId="{ECB9D3F8-F8FC-4FE4-9CA0-35C639ACAB04}" srcId="{CC97FCB3-FBE0-4F8B-93F8-D162AFAC43FB}" destId="{582CDFC7-3610-47E5-8E72-0AB0C21E658B}" srcOrd="1" destOrd="0" parTransId="{CA89A96A-AC3D-4E67-9A80-3C3451402216}" sibTransId="{139C619D-4EB8-4960-BF8A-818AE648C780}"/>
    <dgm:cxn modelId="{9DA2B945-AD9B-4845-A7BC-CD3B6CDD52B5}" type="presParOf" srcId="{E86A2AF0-87FB-4C54-B290-E110A7327DF7}" destId="{84434CE4-FA0E-4F4A-A78E-51FF210234A9}" srcOrd="0" destOrd="0" presId="urn:microsoft.com/office/officeart/2005/8/layout/hList3"/>
    <dgm:cxn modelId="{DCCC0A5B-12F9-4572-B30D-C9271338DFC2}" type="presParOf" srcId="{E86A2AF0-87FB-4C54-B290-E110A7327DF7}" destId="{E14C6B9B-4B1B-43EE-93CF-B61B3FA18E89}" srcOrd="1" destOrd="0" presId="urn:microsoft.com/office/officeart/2005/8/layout/hList3"/>
    <dgm:cxn modelId="{59EC5343-C8C9-4D4C-8BA0-ABBEC3434DBE}" type="presParOf" srcId="{E14C6B9B-4B1B-43EE-93CF-B61B3FA18E89}" destId="{63A8CC1C-D6F0-427C-984B-075FBB790067}" srcOrd="0" destOrd="0" presId="urn:microsoft.com/office/officeart/2005/8/layout/hList3"/>
    <dgm:cxn modelId="{F3D1BA1E-E92C-42AD-8A57-763D8496085E}" type="presParOf" srcId="{E14C6B9B-4B1B-43EE-93CF-B61B3FA18E89}" destId="{F25DA7D5-CFD4-4CE9-96CC-03EB0BF0863E}" srcOrd="1" destOrd="0" presId="urn:microsoft.com/office/officeart/2005/8/layout/hList3"/>
    <dgm:cxn modelId="{8B284581-1DF3-4DFA-9A7B-943A7FF488FF}" type="presParOf" srcId="{E14C6B9B-4B1B-43EE-93CF-B61B3FA18E89}" destId="{9E883AAC-7BB2-4C12-B370-C3BA94A562CB}" srcOrd="2" destOrd="0" presId="urn:microsoft.com/office/officeart/2005/8/layout/hList3"/>
    <dgm:cxn modelId="{A08584F9-9F3B-49C1-A80A-E3831005A3CB}" type="presParOf" srcId="{E14C6B9B-4B1B-43EE-93CF-B61B3FA18E89}" destId="{BF4FDA46-BA80-4922-AF5D-2FCD2BB34B16}" srcOrd="3" destOrd="0" presId="urn:microsoft.com/office/officeart/2005/8/layout/hList3"/>
    <dgm:cxn modelId="{790ADA8A-F184-413B-8B8C-BD2009530BD4}" type="presParOf" srcId="{E86A2AF0-87FB-4C54-B290-E110A7327DF7}" destId="{D3F1044C-0A15-4C49-B296-DFA6C4FBAD8B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CA0BD45-D51E-4443-ADEF-F1C6AEE1377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9445013-A1E2-4FAF-B98C-C23968854F0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Test results show that the design was effective and hit critical goals</a:t>
          </a:r>
        </a:p>
      </dgm:t>
    </dgm:pt>
    <dgm:pt modelId="{E7882711-85B4-4BCD-BC55-6A9CA29F758C}" type="parTrans" cxnId="{B57CDFBA-F597-49D6-A52E-E8C2CD6B3570}">
      <dgm:prSet/>
      <dgm:spPr/>
      <dgm:t>
        <a:bodyPr/>
        <a:lstStyle/>
        <a:p>
          <a:endParaRPr lang="en-US"/>
        </a:p>
      </dgm:t>
    </dgm:pt>
    <dgm:pt modelId="{D3A46C8A-7EA8-4C94-AC2E-0A0CB9055469}" type="sibTrans" cxnId="{B57CDFBA-F597-49D6-A52E-E8C2CD6B3570}">
      <dgm:prSet/>
      <dgm:spPr/>
      <dgm:t>
        <a:bodyPr/>
        <a:lstStyle/>
        <a:p>
          <a:endParaRPr lang="en-US"/>
        </a:p>
      </dgm:t>
    </dgm:pt>
    <dgm:pt modelId="{AF46D802-66E2-4CE9-A879-0E289FF6A1B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For this design to be implemented</a:t>
          </a:r>
          <a:r>
            <a:rPr lang="en-US">
              <a:latin typeface="Arial Black" panose="020B0A04020102020204"/>
            </a:rPr>
            <a:t> </a:t>
          </a:r>
          <a:r>
            <a:rPr lang="en-US"/>
            <a:t>it would need to be scaled up</a:t>
          </a:r>
          <a:endParaRPr lang="en-US">
            <a:latin typeface="Arial Black" panose="020B0A04020102020204"/>
          </a:endParaRPr>
        </a:p>
      </dgm:t>
    </dgm:pt>
    <dgm:pt modelId="{DA6FE68E-1066-4BC9-A1FB-5D499B87B40B}" type="parTrans" cxnId="{D7319D9F-94D4-434A-8CC6-712A5496626C}">
      <dgm:prSet/>
      <dgm:spPr/>
      <dgm:t>
        <a:bodyPr/>
        <a:lstStyle/>
        <a:p>
          <a:endParaRPr lang="en-US"/>
        </a:p>
      </dgm:t>
    </dgm:pt>
    <dgm:pt modelId="{4F1FD52C-0AFE-4CD9-A0BD-4FB158E19613}" type="sibTrans" cxnId="{D7319D9F-94D4-434A-8CC6-712A5496626C}">
      <dgm:prSet/>
      <dgm:spPr/>
      <dgm:t>
        <a:bodyPr/>
        <a:lstStyle/>
        <a:p>
          <a:endParaRPr lang="en-US"/>
        </a:p>
      </dgm:t>
    </dgm:pt>
    <dgm:pt modelId="{F67DC160-B2D2-4828-B858-E6D3FDC5100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More accurate thermocouples and real pouches could give more accurate test results</a:t>
          </a:r>
        </a:p>
      </dgm:t>
    </dgm:pt>
    <dgm:pt modelId="{C7A1B61B-7438-4DD2-8E38-58A57ABF328B}" type="parTrans" cxnId="{6E128400-75A0-4873-B2FA-68499EAFCBE1}">
      <dgm:prSet/>
      <dgm:spPr/>
      <dgm:t>
        <a:bodyPr/>
        <a:lstStyle/>
        <a:p>
          <a:endParaRPr lang="en-US"/>
        </a:p>
      </dgm:t>
    </dgm:pt>
    <dgm:pt modelId="{FA645466-D945-4E69-84A4-3011AA33F43A}" type="sibTrans" cxnId="{6E128400-75A0-4873-B2FA-68499EAFCBE1}">
      <dgm:prSet/>
      <dgm:spPr/>
      <dgm:t>
        <a:bodyPr/>
        <a:lstStyle/>
        <a:p>
          <a:endParaRPr lang="en-US"/>
        </a:p>
      </dgm:t>
    </dgm:pt>
    <dgm:pt modelId="{8A6891A9-8BB7-43CA-A2AC-3E64CCFD3D9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State of the art methods should be considered</a:t>
          </a:r>
        </a:p>
      </dgm:t>
    </dgm:pt>
    <dgm:pt modelId="{283F96EC-3247-40D0-B797-80E338FC6CB3}" type="parTrans" cxnId="{4D9B494C-D1E0-4745-860F-FF2B7B69ABED}">
      <dgm:prSet/>
      <dgm:spPr/>
      <dgm:t>
        <a:bodyPr/>
        <a:lstStyle/>
        <a:p>
          <a:endParaRPr lang="en-US"/>
        </a:p>
      </dgm:t>
    </dgm:pt>
    <dgm:pt modelId="{659F46D1-D9D2-45BA-9F7F-E44C60527B34}" type="sibTrans" cxnId="{4D9B494C-D1E0-4745-860F-FF2B7B69ABED}">
      <dgm:prSet/>
      <dgm:spPr/>
      <dgm:t>
        <a:bodyPr/>
        <a:lstStyle/>
        <a:p>
          <a:endParaRPr lang="en-US"/>
        </a:p>
      </dgm:t>
    </dgm:pt>
    <dgm:pt modelId="{62614E6A-C15D-4FFC-88FE-9AA0B20F2926}" type="pres">
      <dgm:prSet presAssocID="{BCA0BD45-D51E-4443-ADEF-F1C6AEE13776}" presName="root" presStyleCnt="0">
        <dgm:presLayoutVars>
          <dgm:dir/>
          <dgm:resizeHandles val="exact"/>
        </dgm:presLayoutVars>
      </dgm:prSet>
      <dgm:spPr/>
    </dgm:pt>
    <dgm:pt modelId="{0B625102-315A-4001-9955-9A8EC4F4C067}" type="pres">
      <dgm:prSet presAssocID="{49445013-A1E2-4FAF-B98C-C23968854F0D}" presName="compNode" presStyleCnt="0"/>
      <dgm:spPr/>
    </dgm:pt>
    <dgm:pt modelId="{1023E775-6034-4111-873D-270C3807932F}" type="pres">
      <dgm:prSet presAssocID="{49445013-A1E2-4FAF-B98C-C23968854F0D}" presName="bgRect" presStyleLbl="bgShp" presStyleIdx="0" presStyleCnt="4"/>
      <dgm:spPr/>
    </dgm:pt>
    <dgm:pt modelId="{29C01CDD-6869-4B81-B3A7-B43A10F7E01A}" type="pres">
      <dgm:prSet presAssocID="{49445013-A1E2-4FAF-B98C-C23968854F0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99FA5FAF-9ADD-44A0-8C04-DD66FD15DC97}" type="pres">
      <dgm:prSet presAssocID="{49445013-A1E2-4FAF-B98C-C23968854F0D}" presName="spaceRect" presStyleCnt="0"/>
      <dgm:spPr/>
    </dgm:pt>
    <dgm:pt modelId="{C929D426-9E2B-4D33-9EE4-1353B1DBEEF0}" type="pres">
      <dgm:prSet presAssocID="{49445013-A1E2-4FAF-B98C-C23968854F0D}" presName="parTx" presStyleLbl="revTx" presStyleIdx="0" presStyleCnt="4">
        <dgm:presLayoutVars>
          <dgm:chMax val="0"/>
          <dgm:chPref val="0"/>
        </dgm:presLayoutVars>
      </dgm:prSet>
      <dgm:spPr/>
    </dgm:pt>
    <dgm:pt modelId="{908D5CEE-42BF-450A-85AD-37751FCCBDA4}" type="pres">
      <dgm:prSet presAssocID="{D3A46C8A-7EA8-4C94-AC2E-0A0CB9055469}" presName="sibTrans" presStyleCnt="0"/>
      <dgm:spPr/>
    </dgm:pt>
    <dgm:pt modelId="{616A83BE-8F8D-40F5-8D36-80E562EB4581}" type="pres">
      <dgm:prSet presAssocID="{AF46D802-66E2-4CE9-A879-0E289FF6A1BE}" presName="compNode" presStyleCnt="0"/>
      <dgm:spPr/>
    </dgm:pt>
    <dgm:pt modelId="{4A4A78D9-669C-49DB-8F6B-55AB492ED730}" type="pres">
      <dgm:prSet presAssocID="{AF46D802-66E2-4CE9-A879-0E289FF6A1BE}" presName="bgRect" presStyleLbl="bgShp" presStyleIdx="1" presStyleCnt="4"/>
      <dgm:spPr/>
    </dgm:pt>
    <dgm:pt modelId="{B382808E-1F8C-44C8-948C-5D28EA941B26}" type="pres">
      <dgm:prSet presAssocID="{AF46D802-66E2-4CE9-A879-0E289FF6A1BE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76393578-F31A-452E-8BF3-41400F535CF9}" type="pres">
      <dgm:prSet presAssocID="{AF46D802-66E2-4CE9-A879-0E289FF6A1BE}" presName="spaceRect" presStyleCnt="0"/>
      <dgm:spPr/>
    </dgm:pt>
    <dgm:pt modelId="{99DD31C6-D8DE-440F-801B-8CE17E1357B8}" type="pres">
      <dgm:prSet presAssocID="{AF46D802-66E2-4CE9-A879-0E289FF6A1BE}" presName="parTx" presStyleLbl="revTx" presStyleIdx="1" presStyleCnt="4">
        <dgm:presLayoutVars>
          <dgm:chMax val="0"/>
          <dgm:chPref val="0"/>
        </dgm:presLayoutVars>
      </dgm:prSet>
      <dgm:spPr/>
    </dgm:pt>
    <dgm:pt modelId="{03B61E32-5BF7-4FA6-9658-9A791159453F}" type="pres">
      <dgm:prSet presAssocID="{4F1FD52C-0AFE-4CD9-A0BD-4FB158E19613}" presName="sibTrans" presStyleCnt="0"/>
      <dgm:spPr/>
    </dgm:pt>
    <dgm:pt modelId="{F3138DF8-4D1A-40F4-B3BF-D5EA58E2A5AB}" type="pres">
      <dgm:prSet presAssocID="{F67DC160-B2D2-4828-B858-E6D3FDC51000}" presName="compNode" presStyleCnt="0"/>
      <dgm:spPr/>
    </dgm:pt>
    <dgm:pt modelId="{166B3789-962D-4284-9BE7-09DC90A26C3C}" type="pres">
      <dgm:prSet presAssocID="{F67DC160-B2D2-4828-B858-E6D3FDC51000}" presName="bgRect" presStyleLbl="bgShp" presStyleIdx="2" presStyleCnt="4"/>
      <dgm:spPr/>
    </dgm:pt>
    <dgm:pt modelId="{A35D9811-5A67-4A9B-98DA-D3486AC079C4}" type="pres">
      <dgm:prSet presAssocID="{F67DC160-B2D2-4828-B858-E6D3FDC51000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ink"/>
        </a:ext>
      </dgm:extLst>
    </dgm:pt>
    <dgm:pt modelId="{C0C2861E-A8E7-43A0-9B24-A09FEC175E96}" type="pres">
      <dgm:prSet presAssocID="{F67DC160-B2D2-4828-B858-E6D3FDC51000}" presName="spaceRect" presStyleCnt="0"/>
      <dgm:spPr/>
    </dgm:pt>
    <dgm:pt modelId="{4AC7E609-4C62-495E-A746-B4B2A46CAC77}" type="pres">
      <dgm:prSet presAssocID="{F67DC160-B2D2-4828-B858-E6D3FDC51000}" presName="parTx" presStyleLbl="revTx" presStyleIdx="2" presStyleCnt="4">
        <dgm:presLayoutVars>
          <dgm:chMax val="0"/>
          <dgm:chPref val="0"/>
        </dgm:presLayoutVars>
      </dgm:prSet>
      <dgm:spPr/>
    </dgm:pt>
    <dgm:pt modelId="{17FD5332-A2E3-4128-8AB6-64AEB37C8774}" type="pres">
      <dgm:prSet presAssocID="{FA645466-D945-4E69-84A4-3011AA33F43A}" presName="sibTrans" presStyleCnt="0"/>
      <dgm:spPr/>
    </dgm:pt>
    <dgm:pt modelId="{03F2FAF1-B75C-4554-AC89-40F5BAE9DA4C}" type="pres">
      <dgm:prSet presAssocID="{8A6891A9-8BB7-43CA-A2AC-3E64CCFD3D91}" presName="compNode" presStyleCnt="0"/>
      <dgm:spPr/>
    </dgm:pt>
    <dgm:pt modelId="{A39054B0-5DB8-4F64-83B7-299710965BDB}" type="pres">
      <dgm:prSet presAssocID="{8A6891A9-8BB7-43CA-A2AC-3E64CCFD3D91}" presName="bgRect" presStyleLbl="bgShp" presStyleIdx="3" presStyleCnt="4"/>
      <dgm:spPr/>
    </dgm:pt>
    <dgm:pt modelId="{C56282BA-E8D4-4680-9FFF-15B37428000E}" type="pres">
      <dgm:prSet presAssocID="{8A6891A9-8BB7-43CA-A2AC-3E64CCFD3D91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lette"/>
        </a:ext>
      </dgm:extLst>
    </dgm:pt>
    <dgm:pt modelId="{01CB07E2-7B1E-4E36-AB75-42FDC7810E48}" type="pres">
      <dgm:prSet presAssocID="{8A6891A9-8BB7-43CA-A2AC-3E64CCFD3D91}" presName="spaceRect" presStyleCnt="0"/>
      <dgm:spPr/>
    </dgm:pt>
    <dgm:pt modelId="{1FB95815-6BFE-4477-A091-7D99128B4321}" type="pres">
      <dgm:prSet presAssocID="{8A6891A9-8BB7-43CA-A2AC-3E64CCFD3D91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6E128400-75A0-4873-B2FA-68499EAFCBE1}" srcId="{BCA0BD45-D51E-4443-ADEF-F1C6AEE13776}" destId="{F67DC160-B2D2-4828-B858-E6D3FDC51000}" srcOrd="2" destOrd="0" parTransId="{C7A1B61B-7438-4DD2-8E38-58A57ABF328B}" sibTransId="{FA645466-D945-4E69-84A4-3011AA33F43A}"/>
    <dgm:cxn modelId="{E671D115-5669-4DC6-A9B4-0145643D25F8}" type="presOf" srcId="{BCA0BD45-D51E-4443-ADEF-F1C6AEE13776}" destId="{62614E6A-C15D-4FFC-88FE-9AA0B20F2926}" srcOrd="0" destOrd="0" presId="urn:microsoft.com/office/officeart/2018/2/layout/IconVerticalSolidList"/>
    <dgm:cxn modelId="{D439D520-0BA4-4B3E-8548-88F66D6107F0}" type="presOf" srcId="{49445013-A1E2-4FAF-B98C-C23968854F0D}" destId="{C929D426-9E2B-4D33-9EE4-1353B1DBEEF0}" srcOrd="0" destOrd="0" presId="urn:microsoft.com/office/officeart/2018/2/layout/IconVerticalSolidList"/>
    <dgm:cxn modelId="{4D9B494C-D1E0-4745-860F-FF2B7B69ABED}" srcId="{BCA0BD45-D51E-4443-ADEF-F1C6AEE13776}" destId="{8A6891A9-8BB7-43CA-A2AC-3E64CCFD3D91}" srcOrd="3" destOrd="0" parTransId="{283F96EC-3247-40D0-B797-80E338FC6CB3}" sibTransId="{659F46D1-D9D2-45BA-9F7F-E44C60527B34}"/>
    <dgm:cxn modelId="{12EA584D-7B73-40AA-9925-5EF7195FE7BC}" type="presOf" srcId="{AF46D802-66E2-4CE9-A879-0E289FF6A1BE}" destId="{99DD31C6-D8DE-440F-801B-8CE17E1357B8}" srcOrd="0" destOrd="0" presId="urn:microsoft.com/office/officeart/2018/2/layout/IconVerticalSolidList"/>
    <dgm:cxn modelId="{D7319D9F-94D4-434A-8CC6-712A5496626C}" srcId="{BCA0BD45-D51E-4443-ADEF-F1C6AEE13776}" destId="{AF46D802-66E2-4CE9-A879-0E289FF6A1BE}" srcOrd="1" destOrd="0" parTransId="{DA6FE68E-1066-4BC9-A1FB-5D499B87B40B}" sibTransId="{4F1FD52C-0AFE-4CD9-A0BD-4FB158E19613}"/>
    <dgm:cxn modelId="{6B8ADDB1-B6EC-4BAB-B4D9-EFB25555F181}" type="presOf" srcId="{8A6891A9-8BB7-43CA-A2AC-3E64CCFD3D91}" destId="{1FB95815-6BFE-4477-A091-7D99128B4321}" srcOrd="0" destOrd="0" presId="urn:microsoft.com/office/officeart/2018/2/layout/IconVerticalSolidList"/>
    <dgm:cxn modelId="{B57CDFBA-F597-49D6-A52E-E8C2CD6B3570}" srcId="{BCA0BD45-D51E-4443-ADEF-F1C6AEE13776}" destId="{49445013-A1E2-4FAF-B98C-C23968854F0D}" srcOrd="0" destOrd="0" parTransId="{E7882711-85B4-4BCD-BC55-6A9CA29F758C}" sibTransId="{D3A46C8A-7EA8-4C94-AC2E-0A0CB9055469}"/>
    <dgm:cxn modelId="{83B97AF1-6162-4A80-9F87-EA8A8D9B6E50}" type="presOf" srcId="{F67DC160-B2D2-4828-B858-E6D3FDC51000}" destId="{4AC7E609-4C62-495E-A746-B4B2A46CAC77}" srcOrd="0" destOrd="0" presId="urn:microsoft.com/office/officeart/2018/2/layout/IconVerticalSolidList"/>
    <dgm:cxn modelId="{A098CBB3-4C90-4D31-B0FD-CCE22291DAF4}" type="presParOf" srcId="{62614E6A-C15D-4FFC-88FE-9AA0B20F2926}" destId="{0B625102-315A-4001-9955-9A8EC4F4C067}" srcOrd="0" destOrd="0" presId="urn:microsoft.com/office/officeart/2018/2/layout/IconVerticalSolidList"/>
    <dgm:cxn modelId="{EC5A12CE-30AD-4E3C-96C1-504BC1DD31F7}" type="presParOf" srcId="{0B625102-315A-4001-9955-9A8EC4F4C067}" destId="{1023E775-6034-4111-873D-270C3807932F}" srcOrd="0" destOrd="0" presId="urn:microsoft.com/office/officeart/2018/2/layout/IconVerticalSolidList"/>
    <dgm:cxn modelId="{D90FBEF4-658F-4D97-AB3F-A4B2B3228361}" type="presParOf" srcId="{0B625102-315A-4001-9955-9A8EC4F4C067}" destId="{29C01CDD-6869-4B81-B3A7-B43A10F7E01A}" srcOrd="1" destOrd="0" presId="urn:microsoft.com/office/officeart/2018/2/layout/IconVerticalSolidList"/>
    <dgm:cxn modelId="{04CAC719-5290-49BB-BD6C-D72DC228E24D}" type="presParOf" srcId="{0B625102-315A-4001-9955-9A8EC4F4C067}" destId="{99FA5FAF-9ADD-44A0-8C04-DD66FD15DC97}" srcOrd="2" destOrd="0" presId="urn:microsoft.com/office/officeart/2018/2/layout/IconVerticalSolidList"/>
    <dgm:cxn modelId="{F7FFDBEA-355B-4B20-8D5C-991B3B87E40C}" type="presParOf" srcId="{0B625102-315A-4001-9955-9A8EC4F4C067}" destId="{C929D426-9E2B-4D33-9EE4-1353B1DBEEF0}" srcOrd="3" destOrd="0" presId="urn:microsoft.com/office/officeart/2018/2/layout/IconVerticalSolidList"/>
    <dgm:cxn modelId="{6D78A60F-E5C1-4062-A1DA-C3EE656B30B2}" type="presParOf" srcId="{62614E6A-C15D-4FFC-88FE-9AA0B20F2926}" destId="{908D5CEE-42BF-450A-85AD-37751FCCBDA4}" srcOrd="1" destOrd="0" presId="urn:microsoft.com/office/officeart/2018/2/layout/IconVerticalSolidList"/>
    <dgm:cxn modelId="{3E52FA90-6017-454C-9814-2B2BF1D1E2FF}" type="presParOf" srcId="{62614E6A-C15D-4FFC-88FE-9AA0B20F2926}" destId="{616A83BE-8F8D-40F5-8D36-80E562EB4581}" srcOrd="2" destOrd="0" presId="urn:microsoft.com/office/officeart/2018/2/layout/IconVerticalSolidList"/>
    <dgm:cxn modelId="{759C5960-93A7-45F4-AFC8-68281A0544C3}" type="presParOf" srcId="{616A83BE-8F8D-40F5-8D36-80E562EB4581}" destId="{4A4A78D9-669C-49DB-8F6B-55AB492ED730}" srcOrd="0" destOrd="0" presId="urn:microsoft.com/office/officeart/2018/2/layout/IconVerticalSolidList"/>
    <dgm:cxn modelId="{E1894276-6ABB-4DAE-8B3C-E80374A41202}" type="presParOf" srcId="{616A83BE-8F8D-40F5-8D36-80E562EB4581}" destId="{B382808E-1F8C-44C8-948C-5D28EA941B26}" srcOrd="1" destOrd="0" presId="urn:microsoft.com/office/officeart/2018/2/layout/IconVerticalSolidList"/>
    <dgm:cxn modelId="{8DA16FBE-2991-4743-B4B8-CF88029AB6C6}" type="presParOf" srcId="{616A83BE-8F8D-40F5-8D36-80E562EB4581}" destId="{76393578-F31A-452E-8BF3-41400F535CF9}" srcOrd="2" destOrd="0" presId="urn:microsoft.com/office/officeart/2018/2/layout/IconVerticalSolidList"/>
    <dgm:cxn modelId="{31455086-3805-463E-8375-BA728800CB2B}" type="presParOf" srcId="{616A83BE-8F8D-40F5-8D36-80E562EB4581}" destId="{99DD31C6-D8DE-440F-801B-8CE17E1357B8}" srcOrd="3" destOrd="0" presId="urn:microsoft.com/office/officeart/2018/2/layout/IconVerticalSolidList"/>
    <dgm:cxn modelId="{D0FB6CA5-1D60-4AFF-A2E6-6AB3E80CD47E}" type="presParOf" srcId="{62614E6A-C15D-4FFC-88FE-9AA0B20F2926}" destId="{03B61E32-5BF7-4FA6-9658-9A791159453F}" srcOrd="3" destOrd="0" presId="urn:microsoft.com/office/officeart/2018/2/layout/IconVerticalSolidList"/>
    <dgm:cxn modelId="{D772D4FD-5C2F-4E34-98A5-77AD5CFCDBF4}" type="presParOf" srcId="{62614E6A-C15D-4FFC-88FE-9AA0B20F2926}" destId="{F3138DF8-4D1A-40F4-B3BF-D5EA58E2A5AB}" srcOrd="4" destOrd="0" presId="urn:microsoft.com/office/officeart/2018/2/layout/IconVerticalSolidList"/>
    <dgm:cxn modelId="{02C919FC-F2C2-4B75-8CA7-B79949FE9CBB}" type="presParOf" srcId="{F3138DF8-4D1A-40F4-B3BF-D5EA58E2A5AB}" destId="{166B3789-962D-4284-9BE7-09DC90A26C3C}" srcOrd="0" destOrd="0" presId="urn:microsoft.com/office/officeart/2018/2/layout/IconVerticalSolidList"/>
    <dgm:cxn modelId="{D37D67EA-CADB-4939-B18C-884DABA50383}" type="presParOf" srcId="{F3138DF8-4D1A-40F4-B3BF-D5EA58E2A5AB}" destId="{A35D9811-5A67-4A9B-98DA-D3486AC079C4}" srcOrd="1" destOrd="0" presId="urn:microsoft.com/office/officeart/2018/2/layout/IconVerticalSolidList"/>
    <dgm:cxn modelId="{3D25505D-0ECD-4FBE-A4A4-BAC2BA54A40D}" type="presParOf" srcId="{F3138DF8-4D1A-40F4-B3BF-D5EA58E2A5AB}" destId="{C0C2861E-A8E7-43A0-9B24-A09FEC175E96}" srcOrd="2" destOrd="0" presId="urn:microsoft.com/office/officeart/2018/2/layout/IconVerticalSolidList"/>
    <dgm:cxn modelId="{2C799E42-1AD9-4F7E-94B8-6EEA73EEF089}" type="presParOf" srcId="{F3138DF8-4D1A-40F4-B3BF-D5EA58E2A5AB}" destId="{4AC7E609-4C62-495E-A746-B4B2A46CAC77}" srcOrd="3" destOrd="0" presId="urn:microsoft.com/office/officeart/2018/2/layout/IconVerticalSolidList"/>
    <dgm:cxn modelId="{48B8E79A-5892-4540-928F-E517183596E5}" type="presParOf" srcId="{62614E6A-C15D-4FFC-88FE-9AA0B20F2926}" destId="{17FD5332-A2E3-4128-8AB6-64AEB37C8774}" srcOrd="5" destOrd="0" presId="urn:microsoft.com/office/officeart/2018/2/layout/IconVerticalSolidList"/>
    <dgm:cxn modelId="{99A7E7A4-BA9E-45A7-9E63-9D8845474308}" type="presParOf" srcId="{62614E6A-C15D-4FFC-88FE-9AA0B20F2926}" destId="{03F2FAF1-B75C-4554-AC89-40F5BAE9DA4C}" srcOrd="6" destOrd="0" presId="urn:microsoft.com/office/officeart/2018/2/layout/IconVerticalSolidList"/>
    <dgm:cxn modelId="{0BE28E5A-F152-4D8D-8C53-7B3C3E72BCC3}" type="presParOf" srcId="{03F2FAF1-B75C-4554-AC89-40F5BAE9DA4C}" destId="{A39054B0-5DB8-4F64-83B7-299710965BDB}" srcOrd="0" destOrd="0" presId="urn:microsoft.com/office/officeart/2018/2/layout/IconVerticalSolidList"/>
    <dgm:cxn modelId="{3BAA1F92-0D2C-47ED-A35F-67BB1A238132}" type="presParOf" srcId="{03F2FAF1-B75C-4554-AC89-40F5BAE9DA4C}" destId="{C56282BA-E8D4-4680-9FFF-15B37428000E}" srcOrd="1" destOrd="0" presId="urn:microsoft.com/office/officeart/2018/2/layout/IconVerticalSolidList"/>
    <dgm:cxn modelId="{D0E62D6D-A934-4743-99D3-EBCF405F9B93}" type="presParOf" srcId="{03F2FAF1-B75C-4554-AC89-40F5BAE9DA4C}" destId="{01CB07E2-7B1E-4E36-AB75-42FDC7810E48}" srcOrd="2" destOrd="0" presId="urn:microsoft.com/office/officeart/2018/2/layout/IconVerticalSolidList"/>
    <dgm:cxn modelId="{E10B65B4-3BCF-45B0-8F07-F22193F10C91}" type="presParOf" srcId="{03F2FAF1-B75C-4554-AC89-40F5BAE9DA4C}" destId="{1FB95815-6BFE-4477-A091-7D99128B432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434CE4-FA0E-4F4A-A78E-51FF210234A9}">
      <dsp:nvSpPr>
        <dsp:cNvPr id="0" name=""/>
        <dsp:cNvSpPr/>
      </dsp:nvSpPr>
      <dsp:spPr>
        <a:xfrm>
          <a:off x="0" y="0"/>
          <a:ext cx="11236267" cy="1593224"/>
        </a:xfrm>
        <a:prstGeom prst="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>
              <a:latin typeface="Arial Black" panose="020B0A04020102020204"/>
            </a:rPr>
            <a:t>Key Goals</a:t>
          </a:r>
          <a:endParaRPr lang="en-US" sz="6500" kern="1200"/>
        </a:p>
      </dsp:txBody>
      <dsp:txXfrm>
        <a:off x="0" y="0"/>
        <a:ext cx="11236267" cy="1593224"/>
      </dsp:txXfrm>
    </dsp:sp>
    <dsp:sp modelId="{63A8CC1C-D6F0-427C-984B-075FBB790067}">
      <dsp:nvSpPr>
        <dsp:cNvPr id="0" name=""/>
        <dsp:cNvSpPr/>
      </dsp:nvSpPr>
      <dsp:spPr>
        <a:xfrm>
          <a:off x="0" y="1593224"/>
          <a:ext cx="2809066" cy="3345771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latin typeface="Arial Black" panose="020B0A04020102020204"/>
            </a:rPr>
            <a:t>Improve battery cooling effectiveness </a:t>
          </a:r>
          <a:endParaRPr lang="en-US" sz="2700" kern="1200"/>
        </a:p>
      </dsp:txBody>
      <dsp:txXfrm>
        <a:off x="0" y="1593224"/>
        <a:ext cx="2809066" cy="3345771"/>
      </dsp:txXfrm>
    </dsp:sp>
    <dsp:sp modelId="{F25DA7D5-CFD4-4CE9-96CC-03EB0BF0863E}">
      <dsp:nvSpPr>
        <dsp:cNvPr id="0" name=""/>
        <dsp:cNvSpPr/>
      </dsp:nvSpPr>
      <dsp:spPr>
        <a:xfrm>
          <a:off x="2809066" y="1593224"/>
          <a:ext cx="2809066" cy="3345771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latin typeface="Arial Black" panose="020B0A04020102020204"/>
            </a:rPr>
            <a:t>Design focuses on innovation at module level</a:t>
          </a:r>
          <a:endParaRPr lang="en-US" sz="2700" kern="1200"/>
        </a:p>
      </dsp:txBody>
      <dsp:txXfrm>
        <a:off x="2809066" y="1593224"/>
        <a:ext cx="2809066" cy="3345771"/>
      </dsp:txXfrm>
    </dsp:sp>
    <dsp:sp modelId="{FC38F488-B0AA-49CC-883D-FC20A394FFBD}">
      <dsp:nvSpPr>
        <dsp:cNvPr id="0" name=""/>
        <dsp:cNvSpPr/>
      </dsp:nvSpPr>
      <dsp:spPr>
        <a:xfrm>
          <a:off x="5618133" y="1593224"/>
          <a:ext cx="2809066" cy="3345771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latin typeface="Arial Black" panose="020B0A04020102020204"/>
            </a:rPr>
            <a:t>Keep cost of ownership down</a:t>
          </a:r>
          <a:endParaRPr lang="en-US" sz="2700" kern="1200"/>
        </a:p>
      </dsp:txBody>
      <dsp:txXfrm>
        <a:off x="5618133" y="1593224"/>
        <a:ext cx="2809066" cy="3345771"/>
      </dsp:txXfrm>
    </dsp:sp>
    <dsp:sp modelId="{84BDD2BE-A903-4F0A-9900-65A4875B540B}">
      <dsp:nvSpPr>
        <dsp:cNvPr id="0" name=""/>
        <dsp:cNvSpPr/>
      </dsp:nvSpPr>
      <dsp:spPr>
        <a:xfrm>
          <a:off x="8427200" y="1593224"/>
          <a:ext cx="2809066" cy="3345771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latin typeface="Arial Black" panose="020B0A04020102020204"/>
            </a:rPr>
            <a:t>Keep battery within efficient operating temperature </a:t>
          </a:r>
        </a:p>
      </dsp:txBody>
      <dsp:txXfrm>
        <a:off x="8427200" y="1593224"/>
        <a:ext cx="2809066" cy="3345771"/>
      </dsp:txXfrm>
    </dsp:sp>
    <dsp:sp modelId="{D3F1044C-0A15-4C49-B296-DFA6C4FBAD8B}">
      <dsp:nvSpPr>
        <dsp:cNvPr id="0" name=""/>
        <dsp:cNvSpPr/>
      </dsp:nvSpPr>
      <dsp:spPr>
        <a:xfrm>
          <a:off x="0" y="4938996"/>
          <a:ext cx="11236267" cy="371752"/>
        </a:xfrm>
        <a:prstGeom prst="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B07E10-E701-4D56-B137-4069F56C3BB8}">
      <dsp:nvSpPr>
        <dsp:cNvPr id="0" name=""/>
        <dsp:cNvSpPr/>
      </dsp:nvSpPr>
      <dsp:spPr>
        <a:xfrm>
          <a:off x="3987307" y="2629026"/>
          <a:ext cx="2821049" cy="4896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4801"/>
              </a:lnTo>
              <a:lnTo>
                <a:pt x="2821049" y="244801"/>
              </a:lnTo>
              <a:lnTo>
                <a:pt x="2821049" y="48960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4D479D-5E6C-4F02-8B7A-D96B722798AE}">
      <dsp:nvSpPr>
        <dsp:cNvPr id="0" name=""/>
        <dsp:cNvSpPr/>
      </dsp:nvSpPr>
      <dsp:spPr>
        <a:xfrm>
          <a:off x="3941587" y="2629026"/>
          <a:ext cx="91440" cy="48960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8960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28D337-CE20-436F-A0FB-3C288A8569AC}">
      <dsp:nvSpPr>
        <dsp:cNvPr id="0" name=""/>
        <dsp:cNvSpPr/>
      </dsp:nvSpPr>
      <dsp:spPr>
        <a:xfrm>
          <a:off x="1166258" y="2629026"/>
          <a:ext cx="2821049" cy="489603"/>
        </a:xfrm>
        <a:custGeom>
          <a:avLst/>
          <a:gdLst/>
          <a:ahLst/>
          <a:cxnLst/>
          <a:rect l="0" t="0" r="0" b="0"/>
          <a:pathLst>
            <a:path>
              <a:moveTo>
                <a:pt x="2821049" y="0"/>
              </a:moveTo>
              <a:lnTo>
                <a:pt x="2821049" y="244801"/>
              </a:lnTo>
              <a:lnTo>
                <a:pt x="0" y="244801"/>
              </a:lnTo>
              <a:lnTo>
                <a:pt x="0" y="48960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964B0D-9155-4977-8AC3-14100F4E198F}">
      <dsp:nvSpPr>
        <dsp:cNvPr id="0" name=""/>
        <dsp:cNvSpPr/>
      </dsp:nvSpPr>
      <dsp:spPr>
        <a:xfrm>
          <a:off x="2821584" y="1463303"/>
          <a:ext cx="2331445" cy="116572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Arial Black" panose="020B0A04020102020204"/>
            </a:rPr>
            <a:t>Battery Cooling Method</a:t>
          </a:r>
          <a:endParaRPr lang="en-US" sz="2300" kern="1200"/>
        </a:p>
      </dsp:txBody>
      <dsp:txXfrm>
        <a:off x="2821584" y="1463303"/>
        <a:ext cx="2331445" cy="1165722"/>
      </dsp:txXfrm>
    </dsp:sp>
    <dsp:sp modelId="{28129A3F-4C32-445F-8B5F-A7DDAF1ED4A4}">
      <dsp:nvSpPr>
        <dsp:cNvPr id="0" name=""/>
        <dsp:cNvSpPr/>
      </dsp:nvSpPr>
      <dsp:spPr>
        <a:xfrm>
          <a:off x="535" y="3118630"/>
          <a:ext cx="2331445" cy="1165722"/>
        </a:xfrm>
        <a:prstGeom prst="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Arial Black" panose="020B0A04020102020204"/>
            </a:rPr>
            <a:t>Cool Battery</a:t>
          </a:r>
          <a:endParaRPr lang="en-US" sz="2300" kern="1200"/>
        </a:p>
      </dsp:txBody>
      <dsp:txXfrm>
        <a:off x="535" y="3118630"/>
        <a:ext cx="2331445" cy="1165722"/>
      </dsp:txXfrm>
    </dsp:sp>
    <dsp:sp modelId="{432B70F2-EF1C-4653-B3F3-22A61FEDAC6D}">
      <dsp:nvSpPr>
        <dsp:cNvPr id="0" name=""/>
        <dsp:cNvSpPr/>
      </dsp:nvSpPr>
      <dsp:spPr>
        <a:xfrm>
          <a:off x="2821584" y="3118630"/>
          <a:ext cx="2331445" cy="1165722"/>
        </a:xfrm>
        <a:prstGeom prst="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Arial Black" panose="020B0A04020102020204"/>
            </a:rPr>
            <a:t>Safety</a:t>
          </a:r>
          <a:endParaRPr lang="en-US" sz="2300" kern="1200"/>
        </a:p>
      </dsp:txBody>
      <dsp:txXfrm>
        <a:off x="2821584" y="3118630"/>
        <a:ext cx="2331445" cy="1165722"/>
      </dsp:txXfrm>
    </dsp:sp>
    <dsp:sp modelId="{DFF13D82-B5C7-4241-A596-4E7AF4BDA0CD}">
      <dsp:nvSpPr>
        <dsp:cNvPr id="0" name=""/>
        <dsp:cNvSpPr/>
      </dsp:nvSpPr>
      <dsp:spPr>
        <a:xfrm>
          <a:off x="5642633" y="3118630"/>
          <a:ext cx="2331445" cy="1165722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>
              <a:latin typeface="Arial Black" panose="020B0A04020102020204"/>
            </a:rPr>
            <a:t>Efficiency</a:t>
          </a:r>
          <a:endParaRPr lang="en-US" sz="2300" kern="1200"/>
        </a:p>
      </dsp:txBody>
      <dsp:txXfrm>
        <a:off x="5642633" y="3118630"/>
        <a:ext cx="2331445" cy="11657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CFADBE-E518-49C3-8691-6DA1B1FFBB86}">
      <dsp:nvSpPr>
        <dsp:cNvPr id="0" name=""/>
        <dsp:cNvSpPr/>
      </dsp:nvSpPr>
      <dsp:spPr>
        <a:xfrm>
          <a:off x="2877924" y="1509843"/>
          <a:ext cx="91440" cy="63330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333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692DB0-B4F7-4DB8-938F-AA8CFE9399EF}">
      <dsp:nvSpPr>
        <dsp:cNvPr id="0" name=""/>
        <dsp:cNvSpPr/>
      </dsp:nvSpPr>
      <dsp:spPr>
        <a:xfrm>
          <a:off x="1415783" y="1982"/>
          <a:ext cx="3015721" cy="1507860"/>
        </a:xfrm>
        <a:prstGeom prst="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2000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>
              <a:latin typeface="Arial Black" panose="020B0A04020102020204"/>
            </a:rPr>
            <a:t>Cool Battery</a:t>
          </a:r>
          <a:endParaRPr lang="en-US" sz="4500" kern="1200"/>
        </a:p>
      </dsp:txBody>
      <dsp:txXfrm>
        <a:off x="1415783" y="1982"/>
        <a:ext cx="3015721" cy="1507860"/>
      </dsp:txXfrm>
    </dsp:sp>
    <dsp:sp modelId="{B228C479-69B1-43B0-89BA-4C0DE0C7AD0A}">
      <dsp:nvSpPr>
        <dsp:cNvPr id="0" name=""/>
        <dsp:cNvSpPr/>
      </dsp:nvSpPr>
      <dsp:spPr>
        <a:xfrm>
          <a:off x="1415783" y="2143144"/>
          <a:ext cx="3015721" cy="1507860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2000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>
              <a:latin typeface="Arial Black" panose="020B0A04020102020204"/>
            </a:rPr>
            <a:t>Transfer Heat</a:t>
          </a:r>
          <a:endParaRPr lang="en-US" sz="4500" kern="1200"/>
        </a:p>
      </dsp:txBody>
      <dsp:txXfrm>
        <a:off x="1415783" y="2143144"/>
        <a:ext cx="3015721" cy="15078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3097AF-5141-4006-8787-994AA680E125}">
      <dsp:nvSpPr>
        <dsp:cNvPr id="0" name=""/>
        <dsp:cNvSpPr/>
      </dsp:nvSpPr>
      <dsp:spPr>
        <a:xfrm>
          <a:off x="4398341" y="2724284"/>
          <a:ext cx="3444808" cy="3985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286"/>
              </a:lnTo>
              <a:lnTo>
                <a:pt x="3444808" y="199286"/>
              </a:lnTo>
              <a:lnTo>
                <a:pt x="3444808" y="3985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C421B4-83B1-44A7-83BC-68C3CBC89F4B}">
      <dsp:nvSpPr>
        <dsp:cNvPr id="0" name=""/>
        <dsp:cNvSpPr/>
      </dsp:nvSpPr>
      <dsp:spPr>
        <a:xfrm>
          <a:off x="4398341" y="2724284"/>
          <a:ext cx="1148269" cy="3985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286"/>
              </a:lnTo>
              <a:lnTo>
                <a:pt x="1148269" y="199286"/>
              </a:lnTo>
              <a:lnTo>
                <a:pt x="1148269" y="3985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7F0B16-A09C-4360-99C2-1D9F26C23B4D}">
      <dsp:nvSpPr>
        <dsp:cNvPr id="0" name=""/>
        <dsp:cNvSpPr/>
      </dsp:nvSpPr>
      <dsp:spPr>
        <a:xfrm>
          <a:off x="3250072" y="2724284"/>
          <a:ext cx="1148269" cy="398572"/>
        </a:xfrm>
        <a:custGeom>
          <a:avLst/>
          <a:gdLst/>
          <a:ahLst/>
          <a:cxnLst/>
          <a:rect l="0" t="0" r="0" b="0"/>
          <a:pathLst>
            <a:path>
              <a:moveTo>
                <a:pt x="1148269" y="0"/>
              </a:moveTo>
              <a:lnTo>
                <a:pt x="1148269" y="199286"/>
              </a:lnTo>
              <a:lnTo>
                <a:pt x="0" y="199286"/>
              </a:lnTo>
              <a:lnTo>
                <a:pt x="0" y="3985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9F1ABC-6762-40EE-85B0-5A58F3BCF7F9}">
      <dsp:nvSpPr>
        <dsp:cNvPr id="0" name=""/>
        <dsp:cNvSpPr/>
      </dsp:nvSpPr>
      <dsp:spPr>
        <a:xfrm>
          <a:off x="953533" y="2724284"/>
          <a:ext cx="3444808" cy="398572"/>
        </a:xfrm>
        <a:custGeom>
          <a:avLst/>
          <a:gdLst/>
          <a:ahLst/>
          <a:cxnLst/>
          <a:rect l="0" t="0" r="0" b="0"/>
          <a:pathLst>
            <a:path>
              <a:moveTo>
                <a:pt x="3444808" y="0"/>
              </a:moveTo>
              <a:lnTo>
                <a:pt x="3444808" y="199286"/>
              </a:lnTo>
              <a:lnTo>
                <a:pt x="0" y="199286"/>
              </a:lnTo>
              <a:lnTo>
                <a:pt x="0" y="3985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22A857-DBFA-42FB-A415-7FDE6EC782FA}">
      <dsp:nvSpPr>
        <dsp:cNvPr id="0" name=""/>
        <dsp:cNvSpPr/>
      </dsp:nvSpPr>
      <dsp:spPr>
        <a:xfrm>
          <a:off x="3449358" y="1775301"/>
          <a:ext cx="1897965" cy="948982"/>
        </a:xfrm>
        <a:prstGeom prst="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 Black" panose="020B0A04020102020204"/>
            </a:rPr>
            <a:t>Safety </a:t>
          </a:r>
          <a:endParaRPr lang="en-US" sz="1800" kern="1200"/>
        </a:p>
      </dsp:txBody>
      <dsp:txXfrm>
        <a:off x="3449358" y="1775301"/>
        <a:ext cx="1897965" cy="948982"/>
      </dsp:txXfrm>
    </dsp:sp>
    <dsp:sp modelId="{72D3A31E-C8F7-4DAB-AA8E-0CEAFF01AC16}">
      <dsp:nvSpPr>
        <dsp:cNvPr id="0" name=""/>
        <dsp:cNvSpPr/>
      </dsp:nvSpPr>
      <dsp:spPr>
        <a:xfrm>
          <a:off x="4550" y="3122856"/>
          <a:ext cx="1897965" cy="948982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 Black" panose="020B0A04020102020204"/>
            </a:rPr>
            <a:t>Avoids Puncture</a:t>
          </a:r>
          <a:endParaRPr lang="en-US" sz="1800" kern="1200"/>
        </a:p>
      </dsp:txBody>
      <dsp:txXfrm>
        <a:off x="4550" y="3122856"/>
        <a:ext cx="1897965" cy="948982"/>
      </dsp:txXfrm>
    </dsp:sp>
    <dsp:sp modelId="{B4FB3CF7-7D48-4B0E-BC17-9405963AF272}">
      <dsp:nvSpPr>
        <dsp:cNvPr id="0" name=""/>
        <dsp:cNvSpPr/>
      </dsp:nvSpPr>
      <dsp:spPr>
        <a:xfrm>
          <a:off x="2301089" y="3122856"/>
          <a:ext cx="1897965" cy="948982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 Black" panose="020B0A04020102020204"/>
            </a:rPr>
            <a:t>Reduces Thermal Runaway</a:t>
          </a:r>
          <a:endParaRPr lang="en-US" sz="1800" kern="1200"/>
        </a:p>
      </dsp:txBody>
      <dsp:txXfrm>
        <a:off x="2301089" y="3122856"/>
        <a:ext cx="1897965" cy="948982"/>
      </dsp:txXfrm>
    </dsp:sp>
    <dsp:sp modelId="{BDF76CBA-C3B1-4ECB-8FB6-11EAC74D9EA8}">
      <dsp:nvSpPr>
        <dsp:cNvPr id="0" name=""/>
        <dsp:cNvSpPr/>
      </dsp:nvSpPr>
      <dsp:spPr>
        <a:xfrm>
          <a:off x="4597627" y="3122856"/>
          <a:ext cx="1897965" cy="948982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 Black" panose="020B0A04020102020204"/>
            </a:rPr>
            <a:t>Withstands Thermal Cycling</a:t>
          </a:r>
          <a:endParaRPr lang="en-US" sz="1800" kern="1200"/>
        </a:p>
      </dsp:txBody>
      <dsp:txXfrm>
        <a:off x="4597627" y="3122856"/>
        <a:ext cx="1897965" cy="948982"/>
      </dsp:txXfrm>
    </dsp:sp>
    <dsp:sp modelId="{501A34F4-5F9D-476E-A7E9-F3FCCCB20606}">
      <dsp:nvSpPr>
        <dsp:cNvPr id="0" name=""/>
        <dsp:cNvSpPr/>
      </dsp:nvSpPr>
      <dsp:spPr>
        <a:xfrm>
          <a:off x="6894166" y="3122856"/>
          <a:ext cx="1897965" cy="948982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 Black" panose="020B0A04020102020204"/>
            </a:rPr>
            <a:t>Accommodate Swelling</a:t>
          </a:r>
        </a:p>
      </dsp:txBody>
      <dsp:txXfrm>
        <a:off x="6894166" y="3122856"/>
        <a:ext cx="1897965" cy="94898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9F432A-B9F6-48E9-ADD8-3C12699B7DE6}">
      <dsp:nvSpPr>
        <dsp:cNvPr id="0" name=""/>
        <dsp:cNvSpPr/>
      </dsp:nvSpPr>
      <dsp:spPr>
        <a:xfrm>
          <a:off x="2930102" y="1547371"/>
          <a:ext cx="1603490" cy="5565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8291"/>
              </a:lnTo>
              <a:lnTo>
                <a:pt x="1603490" y="278291"/>
              </a:lnTo>
              <a:lnTo>
                <a:pt x="1603490" y="55658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43DD93-8D22-4C0E-87ED-C6DC38A7107E}">
      <dsp:nvSpPr>
        <dsp:cNvPr id="0" name=""/>
        <dsp:cNvSpPr/>
      </dsp:nvSpPr>
      <dsp:spPr>
        <a:xfrm>
          <a:off x="1326611" y="1547371"/>
          <a:ext cx="1603490" cy="556583"/>
        </a:xfrm>
        <a:custGeom>
          <a:avLst/>
          <a:gdLst/>
          <a:ahLst/>
          <a:cxnLst/>
          <a:rect l="0" t="0" r="0" b="0"/>
          <a:pathLst>
            <a:path>
              <a:moveTo>
                <a:pt x="1603490" y="0"/>
              </a:moveTo>
              <a:lnTo>
                <a:pt x="1603490" y="278291"/>
              </a:lnTo>
              <a:lnTo>
                <a:pt x="0" y="278291"/>
              </a:lnTo>
              <a:lnTo>
                <a:pt x="0" y="55658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E7C4E2-957D-4FFD-B8D4-0B4F85EB8899}">
      <dsp:nvSpPr>
        <dsp:cNvPr id="0" name=""/>
        <dsp:cNvSpPr/>
      </dsp:nvSpPr>
      <dsp:spPr>
        <a:xfrm>
          <a:off x="1604903" y="222173"/>
          <a:ext cx="2650397" cy="1325198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Arial Black" panose="020B0A04020102020204"/>
            </a:rPr>
            <a:t>Efficiency</a:t>
          </a:r>
          <a:endParaRPr lang="en-US" sz="3000" kern="1200"/>
        </a:p>
      </dsp:txBody>
      <dsp:txXfrm>
        <a:off x="1604903" y="222173"/>
        <a:ext cx="2650397" cy="1325198"/>
      </dsp:txXfrm>
    </dsp:sp>
    <dsp:sp modelId="{1C687493-B007-498B-9F7B-B17A58944E55}">
      <dsp:nvSpPr>
        <dsp:cNvPr id="0" name=""/>
        <dsp:cNvSpPr/>
      </dsp:nvSpPr>
      <dsp:spPr>
        <a:xfrm>
          <a:off x="1412" y="2103955"/>
          <a:ext cx="2650397" cy="1325198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Arial Black" panose="020B0A04020102020204"/>
            </a:rPr>
            <a:t>Minimize Weight</a:t>
          </a:r>
          <a:endParaRPr lang="en-US" sz="3000" kern="1200"/>
        </a:p>
      </dsp:txBody>
      <dsp:txXfrm>
        <a:off x="1412" y="2103955"/>
        <a:ext cx="2650397" cy="1325198"/>
      </dsp:txXfrm>
    </dsp:sp>
    <dsp:sp modelId="{9621C4B5-75BF-4078-842E-DEDE36D6DEAA}">
      <dsp:nvSpPr>
        <dsp:cNvPr id="0" name=""/>
        <dsp:cNvSpPr/>
      </dsp:nvSpPr>
      <dsp:spPr>
        <a:xfrm>
          <a:off x="3208393" y="2103955"/>
          <a:ext cx="2650397" cy="1325198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>
              <a:latin typeface="Arial Black" panose="020B0A04020102020204"/>
            </a:rPr>
            <a:t>Minimize Energy Loss</a:t>
          </a:r>
          <a:endParaRPr lang="en-US" sz="3000" kern="1200"/>
        </a:p>
      </dsp:txBody>
      <dsp:txXfrm>
        <a:off x="3208393" y="2103955"/>
        <a:ext cx="2650397" cy="132519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DA39AC-D2F5-4B3C-9E8C-1E9F8145ED40}">
      <dsp:nvSpPr>
        <dsp:cNvPr id="0" name=""/>
        <dsp:cNvSpPr/>
      </dsp:nvSpPr>
      <dsp:spPr>
        <a:xfrm>
          <a:off x="0" y="13271"/>
          <a:ext cx="9879781" cy="7107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latin typeface="Arial Black" panose="020B0A04020102020204"/>
            </a:rPr>
            <a:t>Steady Test</a:t>
          </a:r>
        </a:p>
      </dsp:txBody>
      <dsp:txXfrm>
        <a:off x="34697" y="47968"/>
        <a:ext cx="9810387" cy="641381"/>
      </dsp:txXfrm>
    </dsp:sp>
    <dsp:sp modelId="{4F4ABADF-7BB7-4F4A-8DAC-097B17E93ED9}">
      <dsp:nvSpPr>
        <dsp:cNvPr id="0" name=""/>
        <dsp:cNvSpPr/>
      </dsp:nvSpPr>
      <dsp:spPr>
        <a:xfrm>
          <a:off x="0" y="737016"/>
          <a:ext cx="9879781" cy="7545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3683" tIns="34290" rIns="192024" bIns="34290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>
              <a:latin typeface="Arial Black" panose="020B0A04020102020204"/>
            </a:rPr>
            <a:t>Coolant will flow once heating pads reach steady temperature.</a:t>
          </a:r>
        </a:p>
      </dsp:txBody>
      <dsp:txXfrm>
        <a:off x="0" y="737016"/>
        <a:ext cx="9879781" cy="754515"/>
      </dsp:txXfrm>
    </dsp:sp>
    <dsp:sp modelId="{7370090B-D895-4E0B-9EBA-1AB297B7211F}">
      <dsp:nvSpPr>
        <dsp:cNvPr id="0" name=""/>
        <dsp:cNvSpPr/>
      </dsp:nvSpPr>
      <dsp:spPr>
        <a:xfrm>
          <a:off x="0" y="1491531"/>
          <a:ext cx="9879781" cy="7107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latin typeface="Arial Black" panose="020B0A04020102020204"/>
            </a:rPr>
            <a:t>Transient Test</a:t>
          </a:r>
        </a:p>
      </dsp:txBody>
      <dsp:txXfrm>
        <a:off x="34697" y="1526228"/>
        <a:ext cx="9810387" cy="641381"/>
      </dsp:txXfrm>
    </dsp:sp>
    <dsp:sp modelId="{22F69234-439A-4B57-92C2-1B35EE55D8CA}">
      <dsp:nvSpPr>
        <dsp:cNvPr id="0" name=""/>
        <dsp:cNvSpPr/>
      </dsp:nvSpPr>
      <dsp:spPr>
        <a:xfrm>
          <a:off x="0" y="2202307"/>
          <a:ext cx="9879781" cy="7545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3683" tIns="34290" rIns="192024" bIns="34290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>
              <a:latin typeface="Arial Black" panose="020B0A04020102020204"/>
            </a:rPr>
            <a:t>Coolant will flow while heating pads are still gaining temperature.</a:t>
          </a:r>
        </a:p>
      </dsp:txBody>
      <dsp:txXfrm>
        <a:off x="0" y="2202307"/>
        <a:ext cx="9879781" cy="754515"/>
      </dsp:txXfrm>
    </dsp:sp>
    <dsp:sp modelId="{5E2FAC57-A20A-41F4-91F3-B70C60AE1FF0}">
      <dsp:nvSpPr>
        <dsp:cNvPr id="0" name=""/>
        <dsp:cNvSpPr/>
      </dsp:nvSpPr>
      <dsp:spPr>
        <a:xfrm>
          <a:off x="0" y="2956821"/>
          <a:ext cx="9879781" cy="7107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latin typeface="Arial Black" panose="020B0A04020102020204"/>
            </a:rPr>
            <a:t>Parameter Matching</a:t>
          </a:r>
        </a:p>
      </dsp:txBody>
      <dsp:txXfrm>
        <a:off x="34697" y="2991518"/>
        <a:ext cx="9810387" cy="641381"/>
      </dsp:txXfrm>
    </dsp:sp>
    <dsp:sp modelId="{B2C94B51-D3E8-401E-B66A-9881BC450899}">
      <dsp:nvSpPr>
        <dsp:cNvPr id="0" name=""/>
        <dsp:cNvSpPr/>
      </dsp:nvSpPr>
      <dsp:spPr>
        <a:xfrm>
          <a:off x="0" y="3667597"/>
          <a:ext cx="9879781" cy="7545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3683" tIns="34290" rIns="192024" bIns="34290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>
              <a:latin typeface="Arial Black" panose="020B0A04020102020204"/>
            </a:rPr>
            <a:t>Temperature, mass flow rate, and pressure loss will be found experimentally and be compared to simulation results.</a:t>
          </a:r>
        </a:p>
      </dsp:txBody>
      <dsp:txXfrm>
        <a:off x="0" y="3667597"/>
        <a:ext cx="9879781" cy="75451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434CE4-FA0E-4F4A-A78E-51FF210234A9}">
      <dsp:nvSpPr>
        <dsp:cNvPr id="0" name=""/>
        <dsp:cNvSpPr/>
      </dsp:nvSpPr>
      <dsp:spPr>
        <a:xfrm>
          <a:off x="0" y="0"/>
          <a:ext cx="11236267" cy="1593224"/>
        </a:xfrm>
        <a:prstGeom prst="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>
              <a:latin typeface="Arial Black" panose="020B0A04020102020204"/>
            </a:rPr>
            <a:t>Test Results</a:t>
          </a:r>
          <a:endParaRPr lang="en-US" sz="6500" kern="1200"/>
        </a:p>
      </dsp:txBody>
      <dsp:txXfrm>
        <a:off x="0" y="0"/>
        <a:ext cx="11236267" cy="1593224"/>
      </dsp:txXfrm>
    </dsp:sp>
    <dsp:sp modelId="{63A8CC1C-D6F0-427C-984B-075FBB790067}">
      <dsp:nvSpPr>
        <dsp:cNvPr id="0" name=""/>
        <dsp:cNvSpPr/>
      </dsp:nvSpPr>
      <dsp:spPr>
        <a:xfrm>
          <a:off x="1547" y="1593224"/>
          <a:ext cx="3077550" cy="3345771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Arial Black" panose="020B0A04020102020204"/>
            </a:rPr>
            <a:t>Initial transient tests indicate 1.25 ˚C difference between inlet and outlet </a:t>
          </a:r>
          <a:endParaRPr lang="en-US" sz="2400" kern="1200"/>
        </a:p>
      </dsp:txBody>
      <dsp:txXfrm>
        <a:off x="1547" y="1593224"/>
        <a:ext cx="3077550" cy="3345771"/>
      </dsp:txXfrm>
    </dsp:sp>
    <dsp:sp modelId="{F25DA7D5-CFD4-4CE9-96CC-03EB0BF0863E}">
      <dsp:nvSpPr>
        <dsp:cNvPr id="0" name=""/>
        <dsp:cNvSpPr/>
      </dsp:nvSpPr>
      <dsp:spPr>
        <a:xfrm>
          <a:off x="3079098" y="1593224"/>
          <a:ext cx="2718540" cy="3345771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Arial Black" panose="020B0A04020102020204"/>
            </a:rPr>
            <a:t>Steady state results are still being interpreted</a:t>
          </a:r>
          <a:endParaRPr lang="en-US" sz="2400" kern="1200"/>
        </a:p>
      </dsp:txBody>
      <dsp:txXfrm>
        <a:off x="3079098" y="1593224"/>
        <a:ext cx="2718540" cy="3345771"/>
      </dsp:txXfrm>
    </dsp:sp>
    <dsp:sp modelId="{9E883AAC-7BB2-4C12-B370-C3BA94A562CB}">
      <dsp:nvSpPr>
        <dsp:cNvPr id="0" name=""/>
        <dsp:cNvSpPr/>
      </dsp:nvSpPr>
      <dsp:spPr>
        <a:xfrm>
          <a:off x="5797638" y="1593224"/>
          <a:ext cx="2718540" cy="3345771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Arial Black" panose="020B0A04020102020204"/>
            </a:rPr>
            <a:t>Further calibration on thermocouples needed</a:t>
          </a:r>
          <a:endParaRPr lang="en-US" sz="2400" kern="1200"/>
        </a:p>
      </dsp:txBody>
      <dsp:txXfrm>
        <a:off x="5797638" y="1593224"/>
        <a:ext cx="2718540" cy="3345771"/>
      </dsp:txXfrm>
    </dsp:sp>
    <dsp:sp modelId="{BF4FDA46-BA80-4922-AF5D-2FCD2BB34B16}">
      <dsp:nvSpPr>
        <dsp:cNvPr id="0" name=""/>
        <dsp:cNvSpPr/>
      </dsp:nvSpPr>
      <dsp:spPr>
        <a:xfrm>
          <a:off x="8516178" y="1593224"/>
          <a:ext cx="2718540" cy="3345771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>
              <a:latin typeface="Arial Black" panose="020B0A04020102020204"/>
            </a:rPr>
            <a:t>As testing progresses, different steady state methods will be used</a:t>
          </a:r>
        </a:p>
      </dsp:txBody>
      <dsp:txXfrm>
        <a:off x="8516178" y="1593224"/>
        <a:ext cx="2718540" cy="3345771"/>
      </dsp:txXfrm>
    </dsp:sp>
    <dsp:sp modelId="{D3F1044C-0A15-4C49-B296-DFA6C4FBAD8B}">
      <dsp:nvSpPr>
        <dsp:cNvPr id="0" name=""/>
        <dsp:cNvSpPr/>
      </dsp:nvSpPr>
      <dsp:spPr>
        <a:xfrm>
          <a:off x="0" y="4938996"/>
          <a:ext cx="11236267" cy="371752"/>
        </a:xfrm>
        <a:prstGeom prst="rect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23E775-6034-4111-873D-270C3807932F}">
      <dsp:nvSpPr>
        <dsp:cNvPr id="0" name=""/>
        <dsp:cNvSpPr/>
      </dsp:nvSpPr>
      <dsp:spPr>
        <a:xfrm>
          <a:off x="0" y="1604"/>
          <a:ext cx="9509186" cy="81325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C01CDD-6869-4B81-B3A7-B43A10F7E01A}">
      <dsp:nvSpPr>
        <dsp:cNvPr id="0" name=""/>
        <dsp:cNvSpPr/>
      </dsp:nvSpPr>
      <dsp:spPr>
        <a:xfrm>
          <a:off x="246010" y="184587"/>
          <a:ext cx="447291" cy="44729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29D426-9E2B-4D33-9EE4-1353B1DBEEF0}">
      <dsp:nvSpPr>
        <dsp:cNvPr id="0" name=""/>
        <dsp:cNvSpPr/>
      </dsp:nvSpPr>
      <dsp:spPr>
        <a:xfrm>
          <a:off x="939312" y="1604"/>
          <a:ext cx="8569873" cy="813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070" tIns="86070" rIns="86070" bIns="8607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Test results show that the design was effective and hit critical goals</a:t>
          </a:r>
        </a:p>
      </dsp:txBody>
      <dsp:txXfrm>
        <a:off x="939312" y="1604"/>
        <a:ext cx="8569873" cy="813257"/>
      </dsp:txXfrm>
    </dsp:sp>
    <dsp:sp modelId="{4A4A78D9-669C-49DB-8F6B-55AB492ED730}">
      <dsp:nvSpPr>
        <dsp:cNvPr id="0" name=""/>
        <dsp:cNvSpPr/>
      </dsp:nvSpPr>
      <dsp:spPr>
        <a:xfrm>
          <a:off x="0" y="1018176"/>
          <a:ext cx="9509186" cy="81325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82808E-1F8C-44C8-948C-5D28EA941B26}">
      <dsp:nvSpPr>
        <dsp:cNvPr id="0" name=""/>
        <dsp:cNvSpPr/>
      </dsp:nvSpPr>
      <dsp:spPr>
        <a:xfrm>
          <a:off x="246010" y="1201159"/>
          <a:ext cx="447291" cy="44729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DD31C6-D8DE-440F-801B-8CE17E1357B8}">
      <dsp:nvSpPr>
        <dsp:cNvPr id="0" name=""/>
        <dsp:cNvSpPr/>
      </dsp:nvSpPr>
      <dsp:spPr>
        <a:xfrm>
          <a:off x="939312" y="1018176"/>
          <a:ext cx="8569873" cy="813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070" tIns="86070" rIns="86070" bIns="8607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For this design to be implemented</a:t>
          </a:r>
          <a:r>
            <a:rPr lang="en-US" sz="2100" kern="1200">
              <a:latin typeface="Arial Black" panose="020B0A04020102020204"/>
            </a:rPr>
            <a:t> </a:t>
          </a:r>
          <a:r>
            <a:rPr lang="en-US" sz="2100" kern="1200"/>
            <a:t>it would need to be scaled up</a:t>
          </a:r>
          <a:endParaRPr lang="en-US" sz="2100" kern="1200">
            <a:latin typeface="Arial Black" panose="020B0A04020102020204"/>
          </a:endParaRPr>
        </a:p>
      </dsp:txBody>
      <dsp:txXfrm>
        <a:off x="939312" y="1018176"/>
        <a:ext cx="8569873" cy="813257"/>
      </dsp:txXfrm>
    </dsp:sp>
    <dsp:sp modelId="{166B3789-962D-4284-9BE7-09DC90A26C3C}">
      <dsp:nvSpPr>
        <dsp:cNvPr id="0" name=""/>
        <dsp:cNvSpPr/>
      </dsp:nvSpPr>
      <dsp:spPr>
        <a:xfrm>
          <a:off x="0" y="2034748"/>
          <a:ext cx="9509186" cy="81325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5D9811-5A67-4A9B-98DA-D3486AC079C4}">
      <dsp:nvSpPr>
        <dsp:cNvPr id="0" name=""/>
        <dsp:cNvSpPr/>
      </dsp:nvSpPr>
      <dsp:spPr>
        <a:xfrm>
          <a:off x="246010" y="2217731"/>
          <a:ext cx="447291" cy="44729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C7E609-4C62-495E-A746-B4B2A46CAC77}">
      <dsp:nvSpPr>
        <dsp:cNvPr id="0" name=""/>
        <dsp:cNvSpPr/>
      </dsp:nvSpPr>
      <dsp:spPr>
        <a:xfrm>
          <a:off x="939312" y="2034748"/>
          <a:ext cx="8569873" cy="813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070" tIns="86070" rIns="86070" bIns="8607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More accurate thermocouples and real pouches could give more accurate test results</a:t>
          </a:r>
        </a:p>
      </dsp:txBody>
      <dsp:txXfrm>
        <a:off x="939312" y="2034748"/>
        <a:ext cx="8569873" cy="813257"/>
      </dsp:txXfrm>
    </dsp:sp>
    <dsp:sp modelId="{A39054B0-5DB8-4F64-83B7-299710965BDB}">
      <dsp:nvSpPr>
        <dsp:cNvPr id="0" name=""/>
        <dsp:cNvSpPr/>
      </dsp:nvSpPr>
      <dsp:spPr>
        <a:xfrm>
          <a:off x="0" y="3051319"/>
          <a:ext cx="9509186" cy="81325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6282BA-E8D4-4680-9FFF-15B37428000E}">
      <dsp:nvSpPr>
        <dsp:cNvPr id="0" name=""/>
        <dsp:cNvSpPr/>
      </dsp:nvSpPr>
      <dsp:spPr>
        <a:xfrm>
          <a:off x="246010" y="3234302"/>
          <a:ext cx="447291" cy="44729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B95815-6BFE-4477-A091-7D99128B4321}">
      <dsp:nvSpPr>
        <dsp:cNvPr id="0" name=""/>
        <dsp:cNvSpPr/>
      </dsp:nvSpPr>
      <dsp:spPr>
        <a:xfrm>
          <a:off x="939312" y="3051319"/>
          <a:ext cx="8569873" cy="813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070" tIns="86070" rIns="86070" bIns="86070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State of the art methods should be considered</a:t>
          </a:r>
        </a:p>
      </dsp:txBody>
      <dsp:txXfrm>
        <a:off x="939312" y="3051319"/>
        <a:ext cx="8569873" cy="8132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23T21:00:33.04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13536 5022 16383 0 0,'0'0'0'0'0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23T21:00:33.0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19886 5890 16383 0 0,'0'0'0'0'0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23T21:00:33.04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4413 3159 16383 0 0,'0'0'0'0'0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23T21:00:33.04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5556 3667 16383 0 0,'0'0'0'0'0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1-23T21:00:33.05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7186 3985 16383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C38926-4856-412D-9EB0-2519E7368492}" type="datetimeFigureOut">
              <a:t>3/29/2023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0679FC-4B2C-446D-9BD1-C1B2AC075CA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960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094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Mention that design will be implemented with 10 kWh battery pack in mind but will be scalable for larger battery packs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08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EFDE5-AE1E-4954-8124-6AD7E3C408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532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C0F3E-4A09-436A-9BBB-B046EC348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63637"/>
            <a:ext cx="10515599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6AC5B-A832-438B-B781-FE132E5AA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581400"/>
            <a:ext cx="105156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2AF1849-F7DF-4428-8791-CDE01476C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902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96BF63-DF03-4231-9E82-1EABBCBC2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151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D711B50-3A59-48A2-A209-B476E7DC4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3C81F90-0DC2-4709-914C-368BE8FBB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521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6365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C3683-A134-4A73-87DC-7E4AA575E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581400"/>
            <a:ext cx="10515600" cy="1500187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/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B563618-9649-4CEA-804C-6869F5CE4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AA7267-3EF8-4D0F-A809-7F7DE091B3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EAF8300-918A-433D-BF68-25467BF04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3000"/>
            <a:ext cx="10515600" cy="2286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8165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710CF-49A2-4213-97AF-DA25A21C4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4EFA5-E202-4E6C-A5F1-B4F64977E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9B317-CF0E-4FCD-85DA-95449264C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460A1F4-B644-4380-85F1-4B428976B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D80D14-F6EE-4B45-9F5F-4118C5C71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114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ACC6-4AF3-494E-9FF4-3D6976BB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E2F7C-6BF2-447E-A81B-90B3223CC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328602-84F3-432E-BE21-83160E9B9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5E86F-75AC-4737-88D2-678EE1F81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E115B-0FC4-454F-98C3-C635F8E4D2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6E4F578-7476-4C5C-9ADC-184BAF2186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490FDD9-2294-4002-A71D-6A27280378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381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C336-3C5F-4475-B913-71AE9D1E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AE19DB8-3628-4951-BF6A-AE9F8EE24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E47987-E3C3-4EAB-B8FE-3E7B8E195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0630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 and Adviso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Sponsor and Advisor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3153949" y="2912764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Sponsors Photo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623885" y="5063314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Engineering mentor’s name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7577816" y="2912764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Academic Advisors Photo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2623885" y="1451620"/>
            <a:ext cx="6858000" cy="13716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Sponsors Logo (note: either the place holder or the logo may need to be resized to accommodate the correct aspect ratio of the image.)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7272C54-5A6D-4724-8B95-EDB6DC6A0B1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47752" y="5098443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Academic advisor’s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969843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Intr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Team Introductions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1709485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698138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88CC144-05AD-4141-B9BC-438D9983CC35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179144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BA7CC36-2AE1-4601-A462-AC681EC0526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8660150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5179144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 noChangeAspect="1"/>
          </p:cNvSpPr>
          <p:nvPr userDrawn="1">
            <p:ph type="pic" sz="quarter" idx="19" hasCustomPrompt="1"/>
          </p:nvPr>
        </p:nvSpPr>
        <p:spPr>
          <a:xfrm>
            <a:off x="8648803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</p:spTree>
    <p:extLst>
      <p:ext uri="{BB962C8B-B14F-4D97-AF65-F5344CB8AC3E}">
        <p14:creationId xmlns:p14="http://schemas.microsoft.com/office/powerpoint/2010/main" val="21604668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Intr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Team Introductions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1121101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121101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AF4C4AFD-DAB0-4A83-B278-D6E0A4C63590}"/>
              </a:ext>
            </a:extLst>
          </p:cNvPr>
          <p:cNvSpPr>
            <a:spLocks noGrp="1" noChangeAspect="1"/>
          </p:cNvSpPr>
          <p:nvPr userDrawn="1">
            <p:ph type="pic" sz="quarter" idx="14" hasCustomPrompt="1"/>
          </p:nvPr>
        </p:nvSpPr>
        <p:spPr>
          <a:xfrm>
            <a:off x="9242099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C7D8C72-CD85-41D3-8FC2-FAE0A9FD36A4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9242099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88CC144-05AD-4141-B9BC-438D9983CC35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828100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BA7CC36-2AE1-4601-A462-AC681EC0526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535099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3834465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 noChangeAspect="1"/>
          </p:cNvSpPr>
          <p:nvPr userDrawn="1">
            <p:ph type="pic" sz="quarter" idx="19" hasCustomPrompt="1"/>
          </p:nvPr>
        </p:nvSpPr>
        <p:spPr>
          <a:xfrm>
            <a:off x="6538282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</p:spTree>
    <p:extLst>
      <p:ext uri="{BB962C8B-B14F-4D97-AF65-F5344CB8AC3E}">
        <p14:creationId xmlns:p14="http://schemas.microsoft.com/office/powerpoint/2010/main" val="5435499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eam Intr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Team Introductions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747492" y="1762010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46101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AF4C4AFD-DAB0-4A83-B278-D6E0A4C63590}"/>
              </a:ext>
            </a:extLst>
          </p:cNvPr>
          <p:cNvSpPr>
            <a:spLocks noGrp="1" noChangeAspect="1"/>
          </p:cNvSpPr>
          <p:nvPr userDrawn="1">
            <p:ph type="pic" sz="quarter" idx="14" hasCustomPrompt="1"/>
          </p:nvPr>
        </p:nvSpPr>
        <p:spPr>
          <a:xfrm>
            <a:off x="9615708" y="1750546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C7D8C72-CD85-41D3-8FC2-FAE0A9FD36A4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398654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88CC144-05AD-4141-B9BC-438D9983CC35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964546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BA7CC36-2AE1-4601-A462-AC681EC0526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181600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2964546" y="1750546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 noChangeAspect="1"/>
          </p:cNvSpPr>
          <p:nvPr userDrawn="1">
            <p:ph type="pic" sz="quarter" idx="19" hasCustomPrompt="1"/>
          </p:nvPr>
        </p:nvSpPr>
        <p:spPr>
          <a:xfrm>
            <a:off x="5181600" y="1750546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8" name="Picture Placeholder 10">
            <a:extLst>
              <a:ext uri="{FF2B5EF4-FFF2-40B4-BE49-F238E27FC236}">
                <a16:creationId xmlns:a16="http://schemas.microsoft.com/office/drawing/2014/main" id="{73C059D6-E741-42CC-A542-9D4932C58371}"/>
              </a:ext>
            </a:extLst>
          </p:cNvPr>
          <p:cNvSpPr>
            <a:spLocks noGrp="1" noChangeAspect="1"/>
          </p:cNvSpPr>
          <p:nvPr userDrawn="1">
            <p:ph type="pic" sz="quarter" idx="20" hasCustomPrompt="1"/>
          </p:nvPr>
        </p:nvSpPr>
        <p:spPr>
          <a:xfrm>
            <a:off x="7398654" y="1750546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FB58AD78-5A57-4ACC-B158-43905D1ACAE2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9615708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</p:spTree>
    <p:extLst>
      <p:ext uri="{BB962C8B-B14F-4D97-AF65-F5344CB8AC3E}">
        <p14:creationId xmlns:p14="http://schemas.microsoft.com/office/powerpoint/2010/main" val="20660076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Intr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Team Introductions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572317" y="1499197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89189" y="405534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88CC144-05AD-4141-B9BC-438D9983CC35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379981" y="495354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BA7CC36-2AE1-4601-A462-AC681EC0526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4270773" y="405534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2447823" y="2397084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 noChangeAspect="1"/>
          </p:cNvSpPr>
          <p:nvPr userDrawn="1">
            <p:ph type="pic" sz="quarter" idx="19" hasCustomPrompt="1"/>
          </p:nvPr>
        </p:nvSpPr>
        <p:spPr>
          <a:xfrm>
            <a:off x="4323329" y="1499197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DC3070B3-33CC-4752-82C0-2E02BD5497EA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6161565" y="4953548"/>
            <a:ext cx="1752368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39" name="Picture Placeholder 10">
            <a:extLst>
              <a:ext uri="{FF2B5EF4-FFF2-40B4-BE49-F238E27FC236}">
                <a16:creationId xmlns:a16="http://schemas.microsoft.com/office/drawing/2014/main" id="{9F81B4CE-BFE9-47AB-930C-7091A76655A0}"/>
              </a:ext>
            </a:extLst>
          </p:cNvPr>
          <p:cNvSpPr>
            <a:spLocks noGrp="1" noChangeAspect="1"/>
          </p:cNvSpPr>
          <p:nvPr userDrawn="1">
            <p:ph type="pic" sz="quarter" idx="21" hasCustomPrompt="1"/>
          </p:nvPr>
        </p:nvSpPr>
        <p:spPr>
          <a:xfrm>
            <a:off x="6198835" y="2397084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BEC63AC5-EDAA-4A6D-BC88-25D0E7E60CF9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7975925" y="405534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  <p:sp>
        <p:nvSpPr>
          <p:cNvPr id="41" name="Picture Placeholder 10">
            <a:extLst>
              <a:ext uri="{FF2B5EF4-FFF2-40B4-BE49-F238E27FC236}">
                <a16:creationId xmlns:a16="http://schemas.microsoft.com/office/drawing/2014/main" id="{4E45F98E-5CDD-4102-81A4-37DA2C61AD48}"/>
              </a:ext>
            </a:extLst>
          </p:cNvPr>
          <p:cNvSpPr>
            <a:spLocks noGrp="1" noChangeAspect="1"/>
          </p:cNvSpPr>
          <p:nvPr userDrawn="1">
            <p:ph type="pic" sz="quarter" idx="23" hasCustomPrompt="1"/>
          </p:nvPr>
        </p:nvSpPr>
        <p:spPr>
          <a:xfrm>
            <a:off x="8074341" y="1499197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9559D387-FF5A-4217-8098-5CB112B20F27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9866718" y="4950970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6 (alphabetically) and title</a:t>
            </a:r>
          </a:p>
        </p:txBody>
      </p:sp>
      <p:sp>
        <p:nvSpPr>
          <p:cNvPr id="43" name="Picture Placeholder 10">
            <a:extLst>
              <a:ext uri="{FF2B5EF4-FFF2-40B4-BE49-F238E27FC236}">
                <a16:creationId xmlns:a16="http://schemas.microsoft.com/office/drawing/2014/main" id="{24A5C05A-141A-4C9C-BA3B-5138D955AE14}"/>
              </a:ext>
            </a:extLst>
          </p:cNvPr>
          <p:cNvSpPr>
            <a:spLocks noGrp="1" noChangeAspect="1"/>
          </p:cNvSpPr>
          <p:nvPr userDrawn="1">
            <p:ph type="pic" sz="quarter" idx="25" hasCustomPrompt="1"/>
          </p:nvPr>
        </p:nvSpPr>
        <p:spPr>
          <a:xfrm>
            <a:off x="9949846" y="2397084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</p:spTree>
    <p:extLst>
      <p:ext uri="{BB962C8B-B14F-4D97-AF65-F5344CB8AC3E}">
        <p14:creationId xmlns:p14="http://schemas.microsoft.com/office/powerpoint/2010/main" val="40137641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504D-5BE4-4919-80C3-80C2B9BA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A1CB-2668-4894-ADCB-A673B2D15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C6C71-1F51-4083-9B19-7CAAC8613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DFEF0BA-0963-43B0-83AE-8D1202596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1B9EA7-BE7C-42BF-9F7B-DB36CF81A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409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CAC61-1959-44FA-8A93-F4B1FECD3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7A0646-0B52-49E3-9349-C902CFC17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A237A-1713-4B4E-961F-D4A79D934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5B3B4FA-F86C-4A54-AFAB-544DAE573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D9B0C6B-D7A4-47B6-B443-041EBC0AF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330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5627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5DEE7E-0EF5-4292-9002-C480C2688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DCF93AF-E44B-4AAE-9370-805F844F5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156FC1-A007-4F63-A177-2FF05B151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96278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AD58-0FFA-2B49-81D8-FE363DB7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23391"/>
            <a:ext cx="10515600" cy="530352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4B8B8-EA03-6046-961E-F7E0DD09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532991"/>
            <a:ext cx="10515600" cy="274302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4C55961-A15A-41E6-A4EE-D74BD3E26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0CC225A-72BE-4CEE-8525-05F018C9E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313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74720" cy="4094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360" y="1825625"/>
            <a:ext cx="6949440" cy="4094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C2CC54A-A1B1-40AC-8006-ABA9B9FC0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C7F4A8C-DEC5-477A-A674-4F1B2015B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1176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Two-thir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28800"/>
            <a:ext cx="3474720" cy="40990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828800"/>
            <a:ext cx="6949440" cy="40990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B3DA184-B0C9-474F-8A7B-BECFCD743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99EE9E5-A378-44F2-BF9B-320281309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618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 Heading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A75-5113-0442-B764-1FD593F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75886"/>
            <a:ext cx="1051560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13C29-A3D5-9E4C-B068-E58B25DE4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37360"/>
            <a:ext cx="3474720" cy="3577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D8FAD-63EC-D640-8732-76DCA0C4A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19600" y="2337360"/>
            <a:ext cx="6935788" cy="3577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A54EEF4-638C-4F27-9E79-C445BD2A7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9491CCE-C01C-4615-8BA6-1CD1D60829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8731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3474720" cy="40619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5864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2EC4D44-4A53-41D3-8C59-04C89173B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434E3D2-21FE-4821-84C7-F37A9A655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1508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Bottom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05728" y="2958660"/>
            <a:ext cx="5148072" cy="2971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725735"/>
            <a:ext cx="10515600" cy="11978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58660"/>
            <a:ext cx="5148072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3272883-C5F6-453F-B642-5AEA9FCD1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25BA8CE-14C6-4487-821D-849D15E30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462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Bottom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10515600" cy="10927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E81A263-0818-47C6-8419-B105D8EC1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E4EFF03-7379-4634-8CE7-1E50B37A2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344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04140"/>
            <a:ext cx="3474720" cy="3653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804139"/>
            <a:ext cx="3474720" cy="365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79080" y="1804138"/>
            <a:ext cx="3474720" cy="3653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457498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8640" y="5475891"/>
            <a:ext cx="3474720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75037" y="5475891"/>
            <a:ext cx="3478763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A4D04F55-BE80-4059-BF8A-6F702ADB441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06B4632-E0C2-463B-8EB6-1D869E087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8811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 and 2 Row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1248" y="1777261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82128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545217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0882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82128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41248" y="3367525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50882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82128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1248" y="3930674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4358640" y="3930673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7882128" y="3930672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16936372-A19F-455C-B945-16E5A35B751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8B0ABDF7-8194-447D-A272-1A3DC0216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773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7899-E73B-4BF9-A6F6-10BDBA842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B12140-12DE-4EFB-AB1A-A5EAB1EF4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D305A53-3690-46D2-A104-5A1EEDF08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FC9C7AF-C253-42E7-B992-6028FA222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0835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E3BB56-D9D7-483D-B6AE-4CD0E22D4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D5739-7C4F-4F55-8B39-9D9B57482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880194F-5426-44AE-8F73-1EED54324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9B7EBA2-D578-4400-BB2D-8C170D8B5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4024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D711B50-3A59-48A2-A209-B476E7DC4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3C81F90-0DC2-4709-914C-368BE8FBB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504101C-439A-4B4A-8615-B63CB065D83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9BB8AE0-DD96-4F82-9F50-CC0F857CB12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744111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image" Target="../media/image1.wmf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C3CDBDC-C2F6-4CBB-8A2A-1FE18D18CEAE}"/>
              </a:ext>
            </a:extLst>
          </p:cNvPr>
          <p:cNvSpPr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rgbClr val="B7B09C">
              <a:alpha val="50196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A2C76-7C22-478F-8C60-B045B81E3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97011"/>
            <a:ext cx="10515600" cy="4294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E1909E-E193-4A1E-8592-B70F4F30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E7E104-C647-4D90-BEBC-E4EFF847DEBF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39" y="6153076"/>
            <a:ext cx="2149661" cy="495448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570C9E5D-3D11-4CEA-B225-546A0FD9A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1ED141F-7A10-4EAF-AA91-0BACA62E5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3DF6F-8EBC-44DB-834C-7F7182F04FEB}"/>
              </a:ext>
            </a:extLst>
          </p:cNvPr>
          <p:cNvSpPr txBox="1"/>
          <p:nvPr/>
        </p:nvSpPr>
        <p:spPr>
          <a:xfrm>
            <a:off x="114300" y="6246912"/>
            <a:ext cx="3278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3584914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9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708" r:id="rId8"/>
    <p:sldLayoutId id="2147483705" r:id="rId9"/>
    <p:sldLayoutId id="2147483704" r:id="rId10"/>
    <p:sldLayoutId id="2147483706" r:id="rId11"/>
    <p:sldLayoutId id="2147483707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  <p:sldLayoutId id="2147483700" r:id="rId23"/>
    <p:sldLayoutId id="2147483701" r:id="rId24"/>
    <p:sldLayoutId id="2147483702" r:id="rId25"/>
    <p:sldLayoutId id="2147483703" r:id="rId26"/>
    <p:sldLayoutId id="2147483709" r:id="rId2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B7B09C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orient="horz" pos="72" userDrawn="1">
          <p15:clr>
            <a:srgbClr val="F26B43"/>
          </p15:clr>
        </p15:guide>
        <p15:guide id="11" orient="horz" pos="4248" userDrawn="1">
          <p15:clr>
            <a:srgbClr val="F26B43"/>
          </p15:clr>
        </p15:guide>
        <p15:guide id="12" pos="72" userDrawn="1">
          <p15:clr>
            <a:srgbClr val="F26B43"/>
          </p15:clr>
        </p15:guide>
        <p15:guide id="13" pos="7608" userDrawn="1">
          <p15:clr>
            <a:srgbClr val="F26B43"/>
          </p15:clr>
        </p15:guide>
        <p15:guide id="15" orient="horz" pos="3648" userDrawn="1">
          <p15:clr>
            <a:srgbClr val="F26B43"/>
          </p15:clr>
        </p15:guide>
        <p15:guide id="19" orient="horz" pos="2160" userDrawn="1">
          <p15:clr>
            <a:srgbClr val="F26B43"/>
          </p15:clr>
        </p15:guide>
        <p15:guide id="21" pos="3840" userDrawn="1">
          <p15:clr>
            <a:srgbClr val="F26B43"/>
          </p15:clr>
        </p15:guide>
        <p15:guide id="22" orient="horz" pos="230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11" Type="http://schemas.openxmlformats.org/officeDocument/2006/relationships/image" Target="../media/image41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40.sv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diagramLayout" Target="../diagrams/layout3.xml"/><Relationship Id="rId7" Type="http://schemas.openxmlformats.org/officeDocument/2006/relationships/image" Target="../media/image43.png"/><Relationship Id="rId12" Type="http://schemas.openxmlformats.org/officeDocument/2006/relationships/image" Target="../media/image38.sv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11" Type="http://schemas.openxmlformats.org/officeDocument/2006/relationships/image" Target="../media/image37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46.sv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diagramLayout" Target="../diagrams/layout4.xml"/><Relationship Id="rId7" Type="http://schemas.openxmlformats.org/officeDocument/2006/relationships/image" Target="../media/image45.png"/><Relationship Id="rId12" Type="http://schemas.openxmlformats.org/officeDocument/2006/relationships/image" Target="../media/image48.sv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4.xml"/><Relationship Id="rId11" Type="http://schemas.openxmlformats.org/officeDocument/2006/relationships/image" Target="../media/image47.png"/><Relationship Id="rId5" Type="http://schemas.openxmlformats.org/officeDocument/2006/relationships/diagramColors" Target="../diagrams/colors4.xml"/><Relationship Id="rId10" Type="http://schemas.openxmlformats.org/officeDocument/2006/relationships/image" Target="../media/image40.sv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diagramLayout" Target="../diagrams/layout5.xml"/><Relationship Id="rId7" Type="http://schemas.openxmlformats.org/officeDocument/2006/relationships/image" Target="../media/image43.png"/><Relationship Id="rId12" Type="http://schemas.openxmlformats.org/officeDocument/2006/relationships/image" Target="../media/image49.sv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5.xml"/><Relationship Id="rId11" Type="http://schemas.openxmlformats.org/officeDocument/2006/relationships/image" Target="../media/image41.png"/><Relationship Id="rId5" Type="http://schemas.openxmlformats.org/officeDocument/2006/relationships/diagramColors" Target="../diagrams/colors5.xml"/><Relationship Id="rId10" Type="http://schemas.openxmlformats.org/officeDocument/2006/relationships/image" Target="../media/image48.sv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openxmlformats.org/officeDocument/2006/relationships/customXml" Target="../ink/ink1.xml"/><Relationship Id="rId7" Type="http://schemas.openxmlformats.org/officeDocument/2006/relationships/customXml" Target="../ink/ink4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.xml"/><Relationship Id="rId6" Type="http://schemas.openxmlformats.org/officeDocument/2006/relationships/customXml" Target="../ink/ink3.xml"/><Relationship Id="rId5" Type="http://schemas.openxmlformats.org/officeDocument/2006/relationships/customXml" Target="../ink/ink2.xml"/><Relationship Id="rId10" Type="http://schemas.openxmlformats.org/officeDocument/2006/relationships/image" Target="../media/image68.png"/><Relationship Id="rId4" Type="http://schemas.openxmlformats.org/officeDocument/2006/relationships/image" Target="../media/image66.png"/><Relationship Id="rId9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71.jpeg"/><Relationship Id="rId7" Type="http://schemas.openxmlformats.org/officeDocument/2006/relationships/image" Target="../media/image78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sv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7.svg"/><Relationship Id="rId4" Type="http://schemas.openxmlformats.org/officeDocument/2006/relationships/image" Target="../media/image9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svg"/><Relationship Id="rId7" Type="http://schemas.openxmlformats.org/officeDocument/2006/relationships/image" Target="../media/image113.sv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2.png"/><Relationship Id="rId5" Type="http://schemas.openxmlformats.org/officeDocument/2006/relationships/image" Target="../media/image111.svg"/><Relationship Id="rId4" Type="http://schemas.openxmlformats.org/officeDocument/2006/relationships/image" Target="../media/image11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svg"/><Relationship Id="rId7" Type="http://schemas.openxmlformats.org/officeDocument/2006/relationships/image" Target="../media/image129.sv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8.png"/><Relationship Id="rId5" Type="http://schemas.openxmlformats.org/officeDocument/2006/relationships/image" Target="../media/image127.svg"/><Relationship Id="rId4" Type="http://schemas.openxmlformats.org/officeDocument/2006/relationships/image" Target="../media/image12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345" y="5117007"/>
            <a:ext cx="11961655" cy="767539"/>
          </a:xfrm>
        </p:spPr>
        <p:txBody>
          <a:bodyPr>
            <a:normAutofit/>
          </a:bodyPr>
          <a:lstStyle/>
          <a:p>
            <a:pPr algn="l"/>
            <a:r>
              <a:rPr lang="en-US" sz="4800" b="1" i="0" u="none" strike="noStrike">
                <a:solidFill>
                  <a:srgbClr val="B3B3B3"/>
                </a:solidFill>
                <a:effectLst/>
                <a:latin typeface="Arial Black" panose="020B0A04020102020204" pitchFamily="34" charset="0"/>
              </a:rPr>
              <a:t>Hybrid Vehicle Battery Cooling</a:t>
            </a:r>
            <a:r>
              <a:rPr lang="en-US" sz="4800" b="1" i="0" u="none" strike="noStrike">
                <a:solidFill>
                  <a:srgbClr val="B7B09C"/>
                </a:solidFill>
                <a:effectLst/>
                <a:latin typeface="Arial Black" panose="020B0A04020102020204" pitchFamily="34" charset="0"/>
              </a:rPr>
              <a:t> </a:t>
            </a:r>
            <a:endParaRPr lang="en-US" sz="4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0345" y="5884548"/>
            <a:ext cx="9144000" cy="767538"/>
          </a:xfrm>
        </p:spPr>
        <p:txBody>
          <a:bodyPr/>
          <a:lstStyle/>
          <a:p>
            <a:pPr algn="l"/>
            <a:r>
              <a:rPr lang="en-US" b="0" i="0" u="none" strike="noStrike">
                <a:solidFill>
                  <a:srgbClr val="236192"/>
                </a:solidFill>
                <a:effectLst/>
                <a:latin typeface="Arial" panose="020B0604020202020204" pitchFamily="34" charset="0"/>
              </a:rPr>
              <a:t>Team 507: Anthony Vicary | Chris Carley | Clayton Carlson | Corey Kelley | Jacob Owens</a:t>
            </a:r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ADFE724-4B8F-70BA-5498-DF19BE896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"/>
            <a:ext cx="12192000" cy="505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807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8065C14-6468-49E7-9F18-9269213B192A}"/>
              </a:ext>
            </a:extLst>
          </p:cNvPr>
          <p:cNvSpPr/>
          <p:nvPr/>
        </p:nvSpPr>
        <p:spPr>
          <a:xfrm>
            <a:off x="6459134" y="1735179"/>
            <a:ext cx="2463800" cy="335915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FAB60E6-0242-C0A3-243F-5EDB18E228F2}"/>
              </a:ext>
            </a:extLst>
          </p:cNvPr>
          <p:cNvSpPr/>
          <p:nvPr/>
        </p:nvSpPr>
        <p:spPr>
          <a:xfrm>
            <a:off x="3482168" y="1746250"/>
            <a:ext cx="2463800" cy="335915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7A9C4CB-690B-FF19-16E5-E65D82C191E6}"/>
              </a:ext>
            </a:extLst>
          </p:cNvPr>
          <p:cNvSpPr/>
          <p:nvPr/>
        </p:nvSpPr>
        <p:spPr>
          <a:xfrm>
            <a:off x="582693" y="1736671"/>
            <a:ext cx="2463800" cy="335915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948A03-81D6-3129-380D-A708C50E2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-3174"/>
            <a:ext cx="10515600" cy="996950"/>
          </a:xfrm>
        </p:spPr>
        <p:txBody>
          <a:bodyPr/>
          <a:lstStyle/>
          <a:p>
            <a:r>
              <a:rPr lang="en-US">
                <a:cs typeface="Arial"/>
              </a:rPr>
              <a:t>Assumptions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097112-EF93-3B62-76CF-4F9C2BEE05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Corey Kelley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C9114F-2F6E-B604-7AFB-7DA22E456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EFE426-7E5D-B44E-FE81-D0E9908107A2}"/>
              </a:ext>
            </a:extLst>
          </p:cNvPr>
          <p:cNvSpPr txBox="1"/>
          <p:nvPr/>
        </p:nvSpPr>
        <p:spPr>
          <a:xfrm>
            <a:off x="775607" y="2027464"/>
            <a:ext cx="1091292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800">
              <a:cs typeface="Arial" panose="020B060402020202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92F6D4-E299-F0D0-DC55-8927DB777EB3}"/>
              </a:ext>
            </a:extLst>
          </p:cNvPr>
          <p:cNvSpPr txBox="1"/>
          <p:nvPr/>
        </p:nvSpPr>
        <p:spPr>
          <a:xfrm>
            <a:off x="755730" y="1888371"/>
            <a:ext cx="2119312" cy="22159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/>
                <a:cs typeface="Arial"/>
              </a:rPr>
              <a:t>Design will be based on a Nissan Leaf pouch cell module</a:t>
            </a:r>
          </a:p>
          <a:p>
            <a:endParaRPr lang="en-US"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CCC91B-3F12-28B6-D855-8D684DEEA56A}"/>
              </a:ext>
            </a:extLst>
          </p:cNvPr>
          <p:cNvSpPr txBox="1"/>
          <p:nvPr/>
        </p:nvSpPr>
        <p:spPr>
          <a:xfrm>
            <a:off x="3540905" y="1899161"/>
            <a:ext cx="2341562" cy="18466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/>
                <a:cs typeface="Arial"/>
              </a:rPr>
              <a:t>Domain of project will be within battery enclosure</a:t>
            </a:r>
          </a:p>
          <a:p>
            <a:pPr algn="l"/>
            <a:endParaRPr lang="en-US"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7CD241-2267-494A-8CC3-12F40D198EE2}"/>
              </a:ext>
            </a:extLst>
          </p:cNvPr>
          <p:cNvSpPr txBox="1"/>
          <p:nvPr/>
        </p:nvSpPr>
        <p:spPr>
          <a:xfrm>
            <a:off x="6668037" y="1895663"/>
            <a:ext cx="2043113" cy="22159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/>
                <a:cs typeface="Arial"/>
              </a:rPr>
              <a:t>Battery will be subjected to a variety of operating conditions</a:t>
            </a:r>
          </a:p>
          <a:p>
            <a:pPr algn="l"/>
            <a:endParaRPr lang="en-US">
              <a:cs typeface="Arial"/>
            </a:endParaRPr>
          </a:p>
        </p:txBody>
      </p:sp>
      <p:pic>
        <p:nvPicPr>
          <p:cNvPr id="17" name="Graphic 17" descr="High temperature outline">
            <a:extLst>
              <a:ext uri="{FF2B5EF4-FFF2-40B4-BE49-F238E27FC236}">
                <a16:creationId xmlns:a16="http://schemas.microsoft.com/office/drawing/2014/main" id="{56F2EEA5-B5A8-B9CD-3BD7-DB088858FE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39434" y="3830126"/>
            <a:ext cx="914400" cy="914400"/>
          </a:xfrm>
          <a:prstGeom prst="rect">
            <a:avLst/>
          </a:prstGeom>
        </p:spPr>
      </p:pic>
      <p:pic>
        <p:nvPicPr>
          <p:cNvPr id="18" name="Graphic 18" descr="Battery with solid fill">
            <a:extLst>
              <a:ext uri="{FF2B5EF4-FFF2-40B4-BE49-F238E27FC236}">
                <a16:creationId xmlns:a16="http://schemas.microsoft.com/office/drawing/2014/main" id="{1986DC28-E3BF-D39D-D8CC-FE2AF3EE90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57393" y="3818610"/>
            <a:ext cx="914400" cy="914400"/>
          </a:xfrm>
          <a:prstGeom prst="rect">
            <a:avLst/>
          </a:prstGeom>
        </p:spPr>
      </p:pic>
      <p:pic>
        <p:nvPicPr>
          <p:cNvPr id="22" name="Graphic 21" descr="Packing Box Open outline">
            <a:extLst>
              <a:ext uri="{FF2B5EF4-FFF2-40B4-BE49-F238E27FC236}">
                <a16:creationId xmlns:a16="http://schemas.microsoft.com/office/drawing/2014/main" id="{1AF2FD6E-5B9F-4B7E-8763-BD5D8D1B1D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54486" y="3809547"/>
            <a:ext cx="914400" cy="9144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D67A9D5-88B9-E081-D11E-26C2B58FD20D}"/>
              </a:ext>
            </a:extLst>
          </p:cNvPr>
          <p:cNvSpPr/>
          <p:nvPr/>
        </p:nvSpPr>
        <p:spPr>
          <a:xfrm>
            <a:off x="9339235" y="1735178"/>
            <a:ext cx="2463800" cy="335915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87A163-263A-26FA-EB8D-14F8D5648474}"/>
              </a:ext>
            </a:extLst>
          </p:cNvPr>
          <p:cNvSpPr txBox="1"/>
          <p:nvPr/>
        </p:nvSpPr>
        <p:spPr>
          <a:xfrm>
            <a:off x="9548138" y="1895662"/>
            <a:ext cx="2043113" cy="22159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/>
                <a:cs typeface="Arial"/>
              </a:rPr>
              <a:t>Not able to physically open a battery module</a:t>
            </a:r>
          </a:p>
          <a:p>
            <a:pPr algn="l"/>
            <a:endParaRPr lang="en-US">
              <a:cs typeface="Arial"/>
            </a:endParaRPr>
          </a:p>
        </p:txBody>
      </p:sp>
      <p:pic>
        <p:nvPicPr>
          <p:cNvPr id="11" name="Graphic 11" descr="Radioactive with solid fill">
            <a:extLst>
              <a:ext uri="{FF2B5EF4-FFF2-40B4-BE49-F238E27FC236}">
                <a16:creationId xmlns:a16="http://schemas.microsoft.com/office/drawing/2014/main" id="{1BE34863-D958-2F31-2812-9F0D7D0B7A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20393" y="392752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379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EA77F-434B-A73D-3EF1-890E022A2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Customer Needs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9FBEA6-41AE-A734-5479-FFD33F0B01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6225" y="6205048"/>
            <a:ext cx="4114800" cy="365125"/>
          </a:xfrm>
        </p:spPr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Corey Kelley</a:t>
            </a:r>
            <a:endParaRPr lang="en-US"/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852F3B-D486-9516-3CD0-3C4802F916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993E98B-3250-FD90-2CAC-2B03C9599A54}"/>
              </a:ext>
            </a:extLst>
          </p:cNvPr>
          <p:cNvSpPr/>
          <p:nvPr/>
        </p:nvSpPr>
        <p:spPr>
          <a:xfrm>
            <a:off x="838200" y="1968935"/>
            <a:ext cx="2572603" cy="99695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/>
              <a:t>Concept must be lightweight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4822AD3-2172-6216-D65B-476331E24E22}"/>
              </a:ext>
            </a:extLst>
          </p:cNvPr>
          <p:cNvSpPr/>
          <p:nvPr/>
        </p:nvSpPr>
        <p:spPr>
          <a:xfrm>
            <a:off x="4862583" y="1968935"/>
            <a:ext cx="2572603" cy="99695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/>
              <a:t>Works at extreme temperatures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3BF5A77-9E02-2C1C-B28F-C151376D8D75}"/>
              </a:ext>
            </a:extLst>
          </p:cNvPr>
          <p:cNvSpPr/>
          <p:nvPr/>
        </p:nvSpPr>
        <p:spPr>
          <a:xfrm>
            <a:off x="854124" y="3892115"/>
            <a:ext cx="2572603" cy="99695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Handle high heat transfer rates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073612C-4C15-0CDE-6599-BD14A8807AE3}"/>
              </a:ext>
            </a:extLst>
          </p:cNvPr>
          <p:cNvSpPr/>
          <p:nvPr/>
        </p:nvSpPr>
        <p:spPr>
          <a:xfrm>
            <a:off x="8886965" y="3892115"/>
            <a:ext cx="2572603" cy="99695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Prevents puncture to pouch cells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2254A0E-C852-3602-64A3-A0B6F45F4D41}"/>
              </a:ext>
            </a:extLst>
          </p:cNvPr>
          <p:cNvSpPr/>
          <p:nvPr/>
        </p:nvSpPr>
        <p:spPr>
          <a:xfrm>
            <a:off x="8886965" y="1968935"/>
            <a:ext cx="2572603" cy="9969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/>
              <a:t>Keep pumping power to a minimum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6D5282A-3D6C-7E0D-0958-AE739666274D}"/>
              </a:ext>
            </a:extLst>
          </p:cNvPr>
          <p:cNvSpPr/>
          <p:nvPr/>
        </p:nvSpPr>
        <p:spPr>
          <a:xfrm>
            <a:off x="4938755" y="3892115"/>
            <a:ext cx="2572603" cy="99695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/>
              <a:t>Implement at module level</a:t>
            </a:r>
            <a:endParaRPr lang="en-US">
              <a:cs typeface="Arial"/>
            </a:endParaRPr>
          </a:p>
        </p:txBody>
      </p:sp>
      <p:pic>
        <p:nvPicPr>
          <p:cNvPr id="8" name="Graphic 7" descr="Feather with solid fill">
            <a:extLst>
              <a:ext uri="{FF2B5EF4-FFF2-40B4-BE49-F238E27FC236}">
                <a16:creationId xmlns:a16="http://schemas.microsoft.com/office/drawing/2014/main" id="{C69F685E-AB31-C51D-9D2A-15156CA4A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53026" y="3040612"/>
            <a:ext cx="742950" cy="742950"/>
          </a:xfrm>
          <a:prstGeom prst="rect">
            <a:avLst/>
          </a:prstGeom>
        </p:spPr>
      </p:pic>
      <p:pic>
        <p:nvPicPr>
          <p:cNvPr id="11" name="Graphic 10" descr="Thermometer with solid fill">
            <a:extLst>
              <a:ext uri="{FF2B5EF4-FFF2-40B4-BE49-F238E27FC236}">
                <a16:creationId xmlns:a16="http://schemas.microsoft.com/office/drawing/2014/main" id="{3357103E-3D11-A9D8-7497-FA6DA278DD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77409" y="3040612"/>
            <a:ext cx="742950" cy="742950"/>
          </a:xfrm>
          <a:prstGeom prst="rect">
            <a:avLst/>
          </a:prstGeom>
        </p:spPr>
      </p:pic>
      <p:pic>
        <p:nvPicPr>
          <p:cNvPr id="17" name="Graphic 16" descr="Leaky Tap outline">
            <a:extLst>
              <a:ext uri="{FF2B5EF4-FFF2-40B4-BE49-F238E27FC236}">
                <a16:creationId xmlns:a16="http://schemas.microsoft.com/office/drawing/2014/main" id="{EB9243CD-4763-D8EB-89EF-39D90804F3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02219" y="2971800"/>
            <a:ext cx="914400" cy="914400"/>
          </a:xfrm>
          <a:prstGeom prst="rect">
            <a:avLst/>
          </a:prstGeom>
        </p:spPr>
      </p:pic>
      <p:pic>
        <p:nvPicPr>
          <p:cNvPr id="20" name="Graphic 19" descr="Bonfire with solid fill">
            <a:extLst>
              <a:ext uri="{FF2B5EF4-FFF2-40B4-BE49-F238E27FC236}">
                <a16:creationId xmlns:a16="http://schemas.microsoft.com/office/drawing/2014/main" id="{4FD26584-5903-7B3F-7082-F0C8716E94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67301" y="4900895"/>
            <a:ext cx="914400" cy="914400"/>
          </a:xfrm>
          <a:prstGeom prst="rect">
            <a:avLst/>
          </a:prstGeom>
        </p:spPr>
      </p:pic>
      <p:pic>
        <p:nvPicPr>
          <p:cNvPr id="22" name="Graphic 21" descr="Packing Box Open with solid fill">
            <a:extLst>
              <a:ext uri="{FF2B5EF4-FFF2-40B4-BE49-F238E27FC236}">
                <a16:creationId xmlns:a16="http://schemas.microsoft.com/office/drawing/2014/main" id="{5FE54B6C-7733-8B30-6B4B-03C3741074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90109" y="4900895"/>
            <a:ext cx="914400" cy="914400"/>
          </a:xfrm>
          <a:prstGeom prst="rect">
            <a:avLst/>
          </a:prstGeom>
        </p:spPr>
      </p:pic>
      <p:pic>
        <p:nvPicPr>
          <p:cNvPr id="24" name="Graphic 23" descr="Nails with solid fill">
            <a:extLst>
              <a:ext uri="{FF2B5EF4-FFF2-40B4-BE49-F238E27FC236}">
                <a16:creationId xmlns:a16="http://schemas.microsoft.com/office/drawing/2014/main" id="{673CC874-DE43-6D07-4B0D-D0DC4297CE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802219" y="490089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71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16" grpId="0" animBg="1"/>
      <p:bldP spid="19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ABA1C-FAA3-6353-AD19-1E5CC9E75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Functions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E81E78-B3D8-3D9D-2510-76C1E3D010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endParaRPr lang="en-US"/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CAD79A-ADFF-6A17-DF68-1C923A5948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E225DCE-335B-96D8-69CD-F8D522118C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3830327"/>
              </p:ext>
            </p:extLst>
          </p:nvPr>
        </p:nvGraphicFramePr>
        <p:xfrm>
          <a:off x="1747065" y="-103690"/>
          <a:ext cx="7974615" cy="5747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87" name="Graphic 423" descr="High temperature with solid fill">
            <a:extLst>
              <a:ext uri="{FF2B5EF4-FFF2-40B4-BE49-F238E27FC236}">
                <a16:creationId xmlns:a16="http://schemas.microsoft.com/office/drawing/2014/main" id="{F4D4D143-596B-4460-1C5E-196BCE2F16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00516" y="4395973"/>
            <a:ext cx="914400" cy="914400"/>
          </a:xfrm>
          <a:prstGeom prst="rect">
            <a:avLst/>
          </a:prstGeom>
        </p:spPr>
      </p:pic>
      <p:pic>
        <p:nvPicPr>
          <p:cNvPr id="212" name="Graphic 422" descr="Warning with solid fill">
            <a:extLst>
              <a:ext uri="{FF2B5EF4-FFF2-40B4-BE49-F238E27FC236}">
                <a16:creationId xmlns:a16="http://schemas.microsoft.com/office/drawing/2014/main" id="{10CC1092-FF17-576E-D748-1C20A3DB55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70341" y="4344312"/>
            <a:ext cx="914400" cy="914400"/>
          </a:xfrm>
          <a:prstGeom prst="rect">
            <a:avLst/>
          </a:prstGeom>
        </p:spPr>
      </p:pic>
      <p:pic>
        <p:nvPicPr>
          <p:cNvPr id="213" name="Graphic 424" descr="Leaf with solid fill">
            <a:extLst>
              <a:ext uri="{FF2B5EF4-FFF2-40B4-BE49-F238E27FC236}">
                <a16:creationId xmlns:a16="http://schemas.microsoft.com/office/drawing/2014/main" id="{91668BE0-587B-9AF4-B328-F2C51602C3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207120" y="4344312"/>
            <a:ext cx="914400" cy="914400"/>
          </a:xfrm>
          <a:prstGeom prst="rect">
            <a:avLst/>
          </a:prstGeom>
        </p:spPr>
      </p:pic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121AD2C8-A954-65D8-D9AD-3997A550190F}"/>
              </a:ext>
            </a:extLst>
          </p:cNvPr>
          <p:cNvSpPr txBox="1">
            <a:spLocks/>
          </p:cNvSpPr>
          <p:nvPr/>
        </p:nvSpPr>
        <p:spPr>
          <a:xfrm>
            <a:off x="4086225" y="6205048"/>
            <a:ext cx="4114800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Corey Kelley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02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8BEBE-C393-11B2-CC54-0A94FAE4A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Heat Transfer: Functions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D59194-283F-D7D4-EFB1-EDC4133AB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C99EEC-D56F-1521-3FA7-16069AA748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13</a:t>
            </a:fld>
            <a:endParaRPr lang="en-US"/>
          </a:p>
        </p:txBody>
      </p:sp>
      <p:graphicFrame>
        <p:nvGraphicFramePr>
          <p:cNvPr id="9" name="Diagram 9">
            <a:extLst>
              <a:ext uri="{FF2B5EF4-FFF2-40B4-BE49-F238E27FC236}">
                <a16:creationId xmlns:a16="http://schemas.microsoft.com/office/drawing/2014/main" id="{80B2EB82-5BB4-AB74-E8E6-FE7D2779F7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1686198"/>
              </p:ext>
            </p:extLst>
          </p:nvPr>
        </p:nvGraphicFramePr>
        <p:xfrm>
          <a:off x="3172354" y="1593372"/>
          <a:ext cx="5847288" cy="3652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2" name="Graphic 62" descr="Warning outline">
            <a:extLst>
              <a:ext uri="{FF2B5EF4-FFF2-40B4-BE49-F238E27FC236}">
                <a16:creationId xmlns:a16="http://schemas.microsoft.com/office/drawing/2014/main" id="{CEBC81B6-64A4-A8B3-6995-EF6A2F2546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3628" y="2977055"/>
            <a:ext cx="914400" cy="914400"/>
          </a:xfrm>
          <a:prstGeom prst="rect">
            <a:avLst/>
          </a:prstGeom>
        </p:spPr>
      </p:pic>
      <p:pic>
        <p:nvPicPr>
          <p:cNvPr id="63" name="Graphic 63" descr="Leaf outline">
            <a:extLst>
              <a:ext uri="{FF2B5EF4-FFF2-40B4-BE49-F238E27FC236}">
                <a16:creationId xmlns:a16="http://schemas.microsoft.com/office/drawing/2014/main" id="{4C8E57BC-FEAD-4EDB-BCD7-5085378688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3628" y="4190624"/>
            <a:ext cx="914400" cy="914400"/>
          </a:xfrm>
          <a:prstGeom prst="rect">
            <a:avLst/>
          </a:prstGeom>
        </p:spPr>
      </p:pic>
      <p:pic>
        <p:nvPicPr>
          <p:cNvPr id="66" name="Graphic 66" descr="High temperature with solid fill">
            <a:extLst>
              <a:ext uri="{FF2B5EF4-FFF2-40B4-BE49-F238E27FC236}">
                <a16:creationId xmlns:a16="http://schemas.microsoft.com/office/drawing/2014/main" id="{CE45FF77-EFC4-2017-A12C-CF0A2CABD1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83628" y="1763486"/>
            <a:ext cx="914400" cy="914400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B7EEB44E-C179-6E5E-7CA8-866BFDBA0F6A}"/>
              </a:ext>
            </a:extLst>
          </p:cNvPr>
          <p:cNvSpPr txBox="1">
            <a:spLocks/>
          </p:cNvSpPr>
          <p:nvPr/>
        </p:nvSpPr>
        <p:spPr>
          <a:xfrm>
            <a:off x="4086225" y="6205048"/>
            <a:ext cx="4114800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Corey Kelley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294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B50A1-5896-91EE-618A-238722D50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Safety: Functions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4764F0-FED8-4F87-85C0-64DD66131E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51A0A-019E-625E-75B5-377FE852C5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14</a:t>
            </a:fld>
            <a:endParaRPr lang="en-US"/>
          </a:p>
        </p:txBody>
      </p:sp>
      <p:graphicFrame>
        <p:nvGraphicFramePr>
          <p:cNvPr id="5" name="Diagram 6">
            <a:extLst>
              <a:ext uri="{FF2B5EF4-FFF2-40B4-BE49-F238E27FC236}">
                <a16:creationId xmlns:a16="http://schemas.microsoft.com/office/drawing/2014/main" id="{D71E6C2C-CCB0-6369-22D2-AF8188DA68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7437704"/>
              </p:ext>
            </p:extLst>
          </p:nvPr>
        </p:nvGraphicFramePr>
        <p:xfrm>
          <a:off x="2142916" y="127862"/>
          <a:ext cx="8796683" cy="5847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84" name="Graphic 63" descr="Leaf outline">
            <a:extLst>
              <a:ext uri="{FF2B5EF4-FFF2-40B4-BE49-F238E27FC236}">
                <a16:creationId xmlns:a16="http://schemas.microsoft.com/office/drawing/2014/main" id="{5FB8817D-121B-21C4-B05B-F3169D2FD1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3628" y="4212396"/>
            <a:ext cx="914400" cy="914400"/>
          </a:xfrm>
          <a:prstGeom prst="rect">
            <a:avLst/>
          </a:prstGeom>
        </p:spPr>
      </p:pic>
      <p:pic>
        <p:nvPicPr>
          <p:cNvPr id="587" name="Graphic 587" descr="Warning with solid fill">
            <a:extLst>
              <a:ext uri="{FF2B5EF4-FFF2-40B4-BE49-F238E27FC236}">
                <a16:creationId xmlns:a16="http://schemas.microsoft.com/office/drawing/2014/main" id="{2D6C7332-8F84-B69D-AA77-50EE56C700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3628" y="2966169"/>
            <a:ext cx="914400" cy="914400"/>
          </a:xfrm>
          <a:prstGeom prst="rect">
            <a:avLst/>
          </a:prstGeom>
        </p:spPr>
      </p:pic>
      <p:pic>
        <p:nvPicPr>
          <p:cNvPr id="588" name="Graphic 588" descr="High temperature outline">
            <a:extLst>
              <a:ext uri="{FF2B5EF4-FFF2-40B4-BE49-F238E27FC236}">
                <a16:creationId xmlns:a16="http://schemas.microsoft.com/office/drawing/2014/main" id="{086AF7D1-54CE-AB2C-A137-29ED3B81A1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83628" y="1719942"/>
            <a:ext cx="914400" cy="914400"/>
          </a:xfrm>
          <a:prstGeom prst="rect">
            <a:avLst/>
          </a:prstGeom>
        </p:spPr>
      </p:pic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DE23BEE6-EB51-7C07-8A0C-B4BDB7AE3533}"/>
              </a:ext>
            </a:extLst>
          </p:cNvPr>
          <p:cNvSpPr txBox="1">
            <a:spLocks/>
          </p:cNvSpPr>
          <p:nvPr/>
        </p:nvSpPr>
        <p:spPr>
          <a:xfrm>
            <a:off x="4086225" y="6205048"/>
            <a:ext cx="4114800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Corey Kelley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45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8BEBE-C393-11B2-CC54-0A94FAE4A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Efficiency: Functions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D59194-283F-D7D4-EFB1-EDC4133AB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C99EEC-D56F-1521-3FA7-16069AA748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15</a:t>
            </a:fld>
            <a:endParaRPr lang="en-US"/>
          </a:p>
        </p:txBody>
      </p:sp>
      <p:graphicFrame>
        <p:nvGraphicFramePr>
          <p:cNvPr id="9" name="Diagram 9">
            <a:extLst>
              <a:ext uri="{FF2B5EF4-FFF2-40B4-BE49-F238E27FC236}">
                <a16:creationId xmlns:a16="http://schemas.microsoft.com/office/drawing/2014/main" id="{9F9BE138-8875-4163-39EF-3A8668F055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7125332"/>
              </p:ext>
            </p:extLst>
          </p:nvPr>
        </p:nvGraphicFramePr>
        <p:xfrm>
          <a:off x="3165898" y="1604074"/>
          <a:ext cx="5860204" cy="36513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77" name="Graphic 62" descr="Warning outline">
            <a:extLst>
              <a:ext uri="{FF2B5EF4-FFF2-40B4-BE49-F238E27FC236}">
                <a16:creationId xmlns:a16="http://schemas.microsoft.com/office/drawing/2014/main" id="{8C7BED01-35CD-743F-FA2C-5069F60B88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3628" y="2977055"/>
            <a:ext cx="914400" cy="914400"/>
          </a:xfrm>
          <a:prstGeom prst="rect">
            <a:avLst/>
          </a:prstGeom>
        </p:spPr>
      </p:pic>
      <p:pic>
        <p:nvPicPr>
          <p:cNvPr id="382" name="Graphic 382" descr="High temperature outline">
            <a:extLst>
              <a:ext uri="{FF2B5EF4-FFF2-40B4-BE49-F238E27FC236}">
                <a16:creationId xmlns:a16="http://schemas.microsoft.com/office/drawing/2014/main" id="{D613F58C-E070-ABAD-D308-B8AC89191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3628" y="1807029"/>
            <a:ext cx="914400" cy="914400"/>
          </a:xfrm>
          <a:prstGeom prst="rect">
            <a:avLst/>
          </a:prstGeom>
        </p:spPr>
      </p:pic>
      <p:pic>
        <p:nvPicPr>
          <p:cNvPr id="383" name="Graphic 383" descr="Leaf with solid fill">
            <a:extLst>
              <a:ext uri="{FF2B5EF4-FFF2-40B4-BE49-F238E27FC236}">
                <a16:creationId xmlns:a16="http://schemas.microsoft.com/office/drawing/2014/main" id="{EF377D62-A11D-1062-289A-549E2F587A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83628" y="4147081"/>
            <a:ext cx="914400" cy="914400"/>
          </a:xfrm>
          <a:prstGeom prst="rect">
            <a:avLst/>
          </a:prstGeom>
        </p:spPr>
      </p:pic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6C72EB5B-AD77-58F8-A517-60CEDCA580BD}"/>
              </a:ext>
            </a:extLst>
          </p:cNvPr>
          <p:cNvSpPr txBox="1">
            <a:spLocks/>
          </p:cNvSpPr>
          <p:nvPr/>
        </p:nvSpPr>
        <p:spPr>
          <a:xfrm>
            <a:off x="4086225" y="6205048"/>
            <a:ext cx="4114800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Corey Kelley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183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C80C7-7F4C-0399-5F0D-87AA3D332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015" y="176407"/>
            <a:ext cx="10515600" cy="996950"/>
          </a:xfrm>
        </p:spPr>
        <p:txBody>
          <a:bodyPr/>
          <a:lstStyle/>
          <a:p>
            <a:r>
              <a:rPr lang="en-US">
                <a:cs typeface="Arial"/>
              </a:rPr>
              <a:t>Critical Targets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A2C193-A520-49E6-CF89-F92A2D9246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Chris Carley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5543B2-AA64-8114-EAAF-4A007CADBA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3" name="Graphic 13" descr="Thermometer with solid fill">
            <a:extLst>
              <a:ext uri="{FF2B5EF4-FFF2-40B4-BE49-F238E27FC236}">
                <a16:creationId xmlns:a16="http://schemas.microsoft.com/office/drawing/2014/main" id="{674FDA69-E3BF-0F37-2510-923C59374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29962" y="3740759"/>
            <a:ext cx="914400" cy="914400"/>
          </a:xfrm>
          <a:prstGeom prst="rect">
            <a:avLst/>
          </a:prstGeom>
        </p:spPr>
      </p:pic>
      <p:pic>
        <p:nvPicPr>
          <p:cNvPr id="14" name="Graphic 14" descr="Alterations &amp; Tailoring with solid fill">
            <a:extLst>
              <a:ext uri="{FF2B5EF4-FFF2-40B4-BE49-F238E27FC236}">
                <a16:creationId xmlns:a16="http://schemas.microsoft.com/office/drawing/2014/main" id="{671D3BB6-0C3B-0184-0B97-E50BEF5389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82109" y="3730743"/>
            <a:ext cx="914400" cy="914400"/>
          </a:xfrm>
          <a:prstGeom prst="rect">
            <a:avLst/>
          </a:prstGeom>
        </p:spPr>
      </p:pic>
      <p:pic>
        <p:nvPicPr>
          <p:cNvPr id="15" name="Graphic 15" descr="Nails with solid fill">
            <a:extLst>
              <a:ext uri="{FF2B5EF4-FFF2-40B4-BE49-F238E27FC236}">
                <a16:creationId xmlns:a16="http://schemas.microsoft.com/office/drawing/2014/main" id="{0630BBBD-9800-3EAB-C980-F0C4A942E3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97561" y="3738994"/>
            <a:ext cx="914400" cy="91440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313B257-5C67-CE8A-FC9A-FC06D16EEA4A}"/>
              </a:ext>
            </a:extLst>
          </p:cNvPr>
          <p:cNvSpPr/>
          <p:nvPr/>
        </p:nvSpPr>
        <p:spPr>
          <a:xfrm>
            <a:off x="1259452" y="1972040"/>
            <a:ext cx="2572603" cy="99695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cs typeface="Arial"/>
              </a:rPr>
              <a:t>Temperature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1FC185-49F2-1E8B-F1C4-B20A08EE0CD0}"/>
              </a:ext>
            </a:extLst>
          </p:cNvPr>
          <p:cNvSpPr txBox="1"/>
          <p:nvPr/>
        </p:nvSpPr>
        <p:spPr>
          <a:xfrm>
            <a:off x="1517902" y="3205821"/>
            <a:ext cx="214610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/>
              <a:t>Under 40</a:t>
            </a:r>
            <a:r>
              <a:rPr lang="en-US" b="1">
                <a:latin typeface="Arial Black" panose="020B0A04020102020204"/>
              </a:rPr>
              <a:t>° </a:t>
            </a:r>
            <a:r>
              <a:rPr lang="en-US" b="1"/>
              <a:t>Celsius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CBE4414-8487-A52C-8CC3-DD85857DCC81}"/>
              </a:ext>
            </a:extLst>
          </p:cNvPr>
          <p:cNvSpPr/>
          <p:nvPr/>
        </p:nvSpPr>
        <p:spPr>
          <a:xfrm>
            <a:off x="4703529" y="1962024"/>
            <a:ext cx="2572603" cy="99695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cs typeface="Arial"/>
              </a:rPr>
              <a:t>Size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0C351A-1B3E-564E-0F0C-878D3CB7C445}"/>
              </a:ext>
            </a:extLst>
          </p:cNvPr>
          <p:cNvSpPr txBox="1"/>
          <p:nvPr/>
        </p:nvSpPr>
        <p:spPr>
          <a:xfrm>
            <a:off x="4703529" y="3252585"/>
            <a:ext cx="272736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/>
              <a:t>&lt; 30% Volume Increase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4436FB1-F3A8-4099-2F8D-066B6ACEE5FF}"/>
              </a:ext>
            </a:extLst>
          </p:cNvPr>
          <p:cNvSpPr/>
          <p:nvPr/>
        </p:nvSpPr>
        <p:spPr>
          <a:xfrm>
            <a:off x="8143031" y="1970275"/>
            <a:ext cx="2572603" cy="99695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cs typeface="Arial"/>
              </a:rPr>
              <a:t>Puncture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374248-7AB8-8FC5-4ED9-30BFF5E8B6AA}"/>
              </a:ext>
            </a:extLst>
          </p:cNvPr>
          <p:cNvSpPr txBox="1"/>
          <p:nvPr/>
        </p:nvSpPr>
        <p:spPr>
          <a:xfrm>
            <a:off x="9012640" y="3252585"/>
            <a:ext cx="114881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/>
              <a:t>110 MPa</a:t>
            </a:r>
          </a:p>
        </p:txBody>
      </p:sp>
    </p:spTree>
    <p:extLst>
      <p:ext uri="{BB962C8B-B14F-4D97-AF65-F5344CB8AC3E}">
        <p14:creationId xmlns:p14="http://schemas.microsoft.com/office/powerpoint/2010/main" val="110838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C80C7-7F4C-0399-5F0D-87AA3D332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015" y="176407"/>
            <a:ext cx="10515600" cy="996950"/>
          </a:xfrm>
        </p:spPr>
        <p:txBody>
          <a:bodyPr/>
          <a:lstStyle/>
          <a:p>
            <a:r>
              <a:rPr lang="en-US">
                <a:cs typeface="Arial"/>
              </a:rPr>
              <a:t>Critical Targets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A2C193-A520-49E6-CF89-F92A2D9246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Chris Carley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5543B2-AA64-8114-EAAF-4A007CADBA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313B257-5C67-CE8A-FC9A-FC06D16EEA4A}"/>
              </a:ext>
            </a:extLst>
          </p:cNvPr>
          <p:cNvSpPr/>
          <p:nvPr/>
        </p:nvSpPr>
        <p:spPr>
          <a:xfrm>
            <a:off x="1259452" y="1972040"/>
            <a:ext cx="2572603" cy="99695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cs typeface="Arial"/>
              </a:rPr>
              <a:t>Long Lasting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1FC185-49F2-1E8B-F1C4-B20A08EE0CD0}"/>
              </a:ext>
            </a:extLst>
          </p:cNvPr>
          <p:cNvSpPr txBox="1"/>
          <p:nvPr/>
        </p:nvSpPr>
        <p:spPr>
          <a:xfrm>
            <a:off x="1973809" y="3241474"/>
            <a:ext cx="114099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/>
              <a:t>10 years</a:t>
            </a:r>
            <a:endParaRPr lang="en-US" b="1">
              <a:cs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CBE4414-8487-A52C-8CC3-DD85857DCC81}"/>
              </a:ext>
            </a:extLst>
          </p:cNvPr>
          <p:cNvSpPr/>
          <p:nvPr/>
        </p:nvSpPr>
        <p:spPr>
          <a:xfrm>
            <a:off x="4703529" y="1962024"/>
            <a:ext cx="2572603" cy="99695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cs typeface="Arial"/>
              </a:rPr>
              <a:t>Weight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0C351A-1B3E-564E-0F0C-878D3CB7C445}"/>
              </a:ext>
            </a:extLst>
          </p:cNvPr>
          <p:cNvSpPr txBox="1"/>
          <p:nvPr/>
        </p:nvSpPr>
        <p:spPr>
          <a:xfrm>
            <a:off x="4887314" y="3241474"/>
            <a:ext cx="241737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/>
              <a:t>20% module weight</a:t>
            </a:r>
            <a:r>
              <a:rPr lang="en-US"/>
              <a:t> 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4436FB1-F3A8-4099-2F8D-066B6ACEE5FF}"/>
              </a:ext>
            </a:extLst>
          </p:cNvPr>
          <p:cNvSpPr/>
          <p:nvPr/>
        </p:nvSpPr>
        <p:spPr>
          <a:xfrm>
            <a:off x="8143031" y="1970275"/>
            <a:ext cx="2572603" cy="99695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cs typeface="Arial"/>
              </a:rPr>
              <a:t>Pressure Loss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374248-7AB8-8FC5-4ED9-30BFF5E8B6AA}"/>
              </a:ext>
            </a:extLst>
          </p:cNvPr>
          <p:cNvSpPr txBox="1"/>
          <p:nvPr/>
        </p:nvSpPr>
        <p:spPr>
          <a:xfrm>
            <a:off x="9029669" y="3241474"/>
            <a:ext cx="79932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/>
              <a:t>1 kPa</a:t>
            </a:r>
            <a:endParaRPr lang="en-US" b="1">
              <a:cs typeface="Arial"/>
            </a:endParaRPr>
          </a:p>
        </p:txBody>
      </p:sp>
      <p:pic>
        <p:nvPicPr>
          <p:cNvPr id="7" name="Graphic 6" descr="Scale with solid fill">
            <a:extLst>
              <a:ext uri="{FF2B5EF4-FFF2-40B4-BE49-F238E27FC236}">
                <a16:creationId xmlns:a16="http://schemas.microsoft.com/office/drawing/2014/main" id="{F95F0436-6348-727B-4492-2B8A4CF7B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32630" y="3729597"/>
            <a:ext cx="914400" cy="914400"/>
          </a:xfrm>
          <a:prstGeom prst="rect">
            <a:avLst/>
          </a:prstGeom>
        </p:spPr>
      </p:pic>
      <p:pic>
        <p:nvPicPr>
          <p:cNvPr id="6" name="Graphic 11" descr="Hourglass 30% with solid fill">
            <a:extLst>
              <a:ext uri="{FF2B5EF4-FFF2-40B4-BE49-F238E27FC236}">
                <a16:creationId xmlns:a16="http://schemas.microsoft.com/office/drawing/2014/main" id="{EE839825-0A66-3006-B371-CBC8C7CD55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87105" y="3740258"/>
            <a:ext cx="914400" cy="914400"/>
          </a:xfrm>
          <a:prstGeom prst="rect">
            <a:avLst/>
          </a:prstGeom>
        </p:spPr>
      </p:pic>
      <p:pic>
        <p:nvPicPr>
          <p:cNvPr id="13" name="Graphic 12" descr="Leaky Tap outline">
            <a:extLst>
              <a:ext uri="{FF2B5EF4-FFF2-40B4-BE49-F238E27FC236}">
                <a16:creationId xmlns:a16="http://schemas.microsoft.com/office/drawing/2014/main" id="{5531E8B6-1822-6550-D277-E9586AF9FC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78155" y="374025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93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6945E-24D4-5F79-483E-3690E8D85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50" y="838741"/>
            <a:ext cx="10515600" cy="996950"/>
          </a:xfrm>
        </p:spPr>
        <p:txBody>
          <a:bodyPr>
            <a:normAutofit fontScale="90000"/>
          </a:bodyPr>
          <a:lstStyle/>
          <a:p>
            <a:r>
              <a:rPr lang="en-US">
                <a:cs typeface="Arial"/>
              </a:rPr>
              <a:t>Initial Design: Cooling Pipes around Inner wall of Module </a:t>
            </a:r>
            <a:br>
              <a:rPr lang="en-US"/>
            </a:br>
            <a:endParaRPr lang="en-US"/>
          </a:p>
        </p:txBody>
      </p:sp>
      <p:pic>
        <p:nvPicPr>
          <p:cNvPr id="6" name="Picture 6" descr="Icon&#10;&#10;Description automatically generated">
            <a:extLst>
              <a:ext uri="{FF2B5EF4-FFF2-40B4-BE49-F238E27FC236}">
                <a16:creationId xmlns:a16="http://schemas.microsoft.com/office/drawing/2014/main" id="{4AD4E409-7214-E608-700A-784F7E3FDB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6871" y="1712788"/>
            <a:ext cx="3326939" cy="209056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9299A-6281-EE93-73C9-D963F65B70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Chris Carley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34FA79-1CDE-EAC1-24D1-22DCA3DDEA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192F60EA-409C-A46B-58CC-05D30D056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369" y="1711925"/>
            <a:ext cx="3326940" cy="209456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90048F23-2324-0E73-B3C9-6EEBE878F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868" y="1711925"/>
            <a:ext cx="3326939" cy="20953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0" name="Arrow: Left 29">
            <a:extLst>
              <a:ext uri="{FF2B5EF4-FFF2-40B4-BE49-F238E27FC236}">
                <a16:creationId xmlns:a16="http://schemas.microsoft.com/office/drawing/2014/main" id="{F6C0E2A7-A1AB-C865-1DFD-FD60E1B7DF48}"/>
              </a:ext>
            </a:extLst>
          </p:cNvPr>
          <p:cNvSpPr/>
          <p:nvPr/>
        </p:nvSpPr>
        <p:spPr>
          <a:xfrm rot="5400000">
            <a:off x="1571051" y="4048821"/>
            <a:ext cx="1573696" cy="365125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Arrow: Up 30">
            <a:extLst>
              <a:ext uri="{FF2B5EF4-FFF2-40B4-BE49-F238E27FC236}">
                <a16:creationId xmlns:a16="http://schemas.microsoft.com/office/drawing/2014/main" id="{38EACC4D-D6B3-9274-FA11-B28DDA8AA761}"/>
              </a:ext>
            </a:extLst>
          </p:cNvPr>
          <p:cNvSpPr/>
          <p:nvPr/>
        </p:nvSpPr>
        <p:spPr>
          <a:xfrm rot="796470">
            <a:off x="5027493" y="3667310"/>
            <a:ext cx="365126" cy="1363930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Arrow: Up 31">
            <a:extLst>
              <a:ext uri="{FF2B5EF4-FFF2-40B4-BE49-F238E27FC236}">
                <a16:creationId xmlns:a16="http://schemas.microsoft.com/office/drawing/2014/main" id="{6FC310F6-260B-28F0-E294-B35E5FA28F1A}"/>
              </a:ext>
            </a:extLst>
          </p:cNvPr>
          <p:cNvSpPr/>
          <p:nvPr/>
        </p:nvSpPr>
        <p:spPr>
          <a:xfrm rot="20969936">
            <a:off x="4695308" y="2858880"/>
            <a:ext cx="365126" cy="2114292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F35E907-0991-6614-2257-5B043D715976}"/>
              </a:ext>
            </a:extLst>
          </p:cNvPr>
          <p:cNvSpPr txBox="1"/>
          <p:nvPr/>
        </p:nvSpPr>
        <p:spPr>
          <a:xfrm>
            <a:off x="1183692" y="5018232"/>
            <a:ext cx="198165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Coolant Channel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DEF96D2-4CC7-EF39-1657-902CB2C255C9}"/>
              </a:ext>
            </a:extLst>
          </p:cNvPr>
          <p:cNvSpPr txBox="1"/>
          <p:nvPr/>
        </p:nvSpPr>
        <p:spPr>
          <a:xfrm>
            <a:off x="4777615" y="5056978"/>
            <a:ext cx="257436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Coolant inlet and outlet</a:t>
            </a:r>
          </a:p>
        </p:txBody>
      </p:sp>
      <p:sp>
        <p:nvSpPr>
          <p:cNvPr id="37" name="Arrow: Up 36">
            <a:extLst>
              <a:ext uri="{FF2B5EF4-FFF2-40B4-BE49-F238E27FC236}">
                <a16:creationId xmlns:a16="http://schemas.microsoft.com/office/drawing/2014/main" id="{8E6B0D71-6A51-A08A-A3B6-BCEF5D61905D}"/>
              </a:ext>
            </a:extLst>
          </p:cNvPr>
          <p:cNvSpPr/>
          <p:nvPr/>
        </p:nvSpPr>
        <p:spPr>
          <a:xfrm>
            <a:off x="9796614" y="3224444"/>
            <a:ext cx="478356" cy="1699019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9B23BD7-1E19-4E83-6040-5D2B5AFCA9F1}"/>
              </a:ext>
            </a:extLst>
          </p:cNvPr>
          <p:cNvSpPr txBox="1"/>
          <p:nvPr/>
        </p:nvSpPr>
        <p:spPr>
          <a:xfrm>
            <a:off x="8464635" y="4918841"/>
            <a:ext cx="3139175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Coolant channels fit within module walls</a:t>
            </a:r>
          </a:p>
        </p:txBody>
      </p:sp>
    </p:spTree>
    <p:extLst>
      <p:ext uri="{BB962C8B-B14F-4D97-AF65-F5344CB8AC3E}">
        <p14:creationId xmlns:p14="http://schemas.microsoft.com/office/powerpoint/2010/main" val="362959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4367B68-FFBE-0117-55B3-59667DA40C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95704" y="223154"/>
            <a:ext cx="3052602" cy="823912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accent5"/>
                </a:solidFill>
                <a:latin typeface="Arial"/>
                <a:cs typeface="Arial"/>
              </a:rPr>
              <a:t>Initial Design</a:t>
            </a:r>
            <a:endParaRPr lang="en-US" sz="3600">
              <a:solidFill>
                <a:schemeClr val="accent5"/>
              </a:solidFill>
            </a:endParaRPr>
          </a:p>
        </p:txBody>
      </p:sp>
      <p:pic>
        <p:nvPicPr>
          <p:cNvPr id="21" name="Picture 21" descr="A picture containing icon&#10;&#10;Description automatically generated">
            <a:extLst>
              <a:ext uri="{FF2B5EF4-FFF2-40B4-BE49-F238E27FC236}">
                <a16:creationId xmlns:a16="http://schemas.microsoft.com/office/drawing/2014/main" id="{BBD9E00E-0644-38FC-A20C-07B5B73F18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476" t="3980" r="2325" b="4947"/>
          <a:stretch/>
        </p:blipFill>
        <p:spPr>
          <a:xfrm>
            <a:off x="864584" y="1390056"/>
            <a:ext cx="5031366" cy="2842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A736EB-5C44-76F1-46EB-0D03CF333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69873" y="210238"/>
            <a:ext cx="3607528" cy="823912"/>
          </a:xfrm>
        </p:spPr>
        <p:txBody>
          <a:bodyPr>
            <a:noAutofit/>
          </a:bodyPr>
          <a:lstStyle/>
          <a:p>
            <a:r>
              <a:rPr lang="en-US" sz="3600">
                <a:solidFill>
                  <a:schemeClr val="accent5"/>
                </a:solidFill>
                <a:latin typeface="Arial"/>
                <a:cs typeface="Arial"/>
              </a:rPr>
              <a:t>Revised Design</a:t>
            </a:r>
            <a:endParaRPr lang="en-US" sz="3600">
              <a:solidFill>
                <a:schemeClr val="accent5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20B1DD-6430-7812-BEBA-21BBE70D83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Chris Carley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046E17-64A9-AB01-F4D4-09E8A5F26D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19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9126CCC-41CE-7E72-A42C-56B16B8549CA}"/>
                  </a:ext>
                </a:extLst>
              </p14:cNvPr>
              <p14:cNvContentPartPr/>
              <p14:nvPr/>
            </p14:nvContentPartPr>
            <p14:xfrm>
              <a:off x="3942597" y="621654"/>
              <a:ext cx="9071" cy="9071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9126CCC-41CE-7E72-A42C-56B16B8549C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15822" y="394879"/>
                <a:ext cx="453550" cy="4535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61B4A25-547A-7B1D-BFB7-589EC1F6262E}"/>
                  </a:ext>
                </a:extLst>
              </p14:cNvPr>
              <p14:cNvContentPartPr/>
              <p14:nvPr/>
            </p14:nvContentPartPr>
            <p14:xfrm>
              <a:off x="6119739" y="919196"/>
              <a:ext cx="9071" cy="9071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61B4A25-547A-7B1D-BFB7-589EC1F6262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92964" y="692421"/>
                <a:ext cx="453550" cy="4535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0747EA9-1E77-FB4F-028C-716A80401F26}"/>
                  </a:ext>
                </a:extLst>
              </p14:cNvPr>
              <p14:cNvContentPartPr/>
              <p14:nvPr/>
            </p14:nvContentPartPr>
            <p14:xfrm>
              <a:off x="859971" y="402771"/>
              <a:ext cx="9071" cy="9071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0747EA9-1E77-FB4F-028C-716A80401F2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3196" y="175996"/>
                <a:ext cx="453550" cy="4535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4106CEF-56F2-DA81-7E0A-326475BDC588}"/>
                  </a:ext>
                </a:extLst>
              </p14:cNvPr>
              <p14:cNvContentPartPr/>
              <p14:nvPr/>
            </p14:nvContentPartPr>
            <p14:xfrm>
              <a:off x="1206653" y="157196"/>
              <a:ext cx="9071" cy="9071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4106CEF-56F2-DA81-7E0A-326475BDC58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79878" y="-69579"/>
                <a:ext cx="453550" cy="4535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EA3D30B-B3CB-D731-432C-2560CCDF4206}"/>
                  </a:ext>
                </a:extLst>
              </p14:cNvPr>
              <p14:cNvContentPartPr/>
              <p14:nvPr/>
            </p14:nvContentPartPr>
            <p14:xfrm>
              <a:off x="1765454" y="266053"/>
              <a:ext cx="9071" cy="9071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EA3D30B-B3CB-D731-432C-2560CCDF420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38679" y="39278"/>
                <a:ext cx="453550" cy="45355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E4C1DBD3-0EC8-F413-1529-0DB4E9B1D4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3105" y="1392161"/>
            <a:ext cx="5031365" cy="2842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F6A94C-9F16-7D2E-2EFF-C0A33DC952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7117" y="1429273"/>
            <a:ext cx="4946299" cy="276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3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431CFCC-EBD1-B46D-41A1-8909FB808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23826"/>
            <a:ext cx="10515600" cy="996950"/>
          </a:xfrm>
        </p:spPr>
        <p:txBody>
          <a:bodyPr/>
          <a:lstStyle/>
          <a:p>
            <a:r>
              <a:rPr lang="en-US">
                <a:cs typeface="Arial"/>
              </a:rPr>
              <a:t>TEAM 507</a:t>
            </a:r>
            <a:endParaRPr lang="en-US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A72F545E-BD85-C2A0-217A-D167807B20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 lIns="91440" tIns="45720" rIns="91440" bIns="45720" anchor="t"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F1FABC0-072B-4F22-8F9B-95A9D10B0206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7B7EEC7-4896-A979-6A4B-DD5B4A5B8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2513" y="1495434"/>
            <a:ext cx="1735949" cy="232306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D9B93F2-5916-833E-9873-91FF61A984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33" r="20286" b="171"/>
          <a:stretch/>
        </p:blipFill>
        <p:spPr>
          <a:xfrm>
            <a:off x="7424222" y="1522404"/>
            <a:ext cx="1814372" cy="22740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942DDC-054F-8567-016B-91188004CB50}"/>
              </a:ext>
            </a:extLst>
          </p:cNvPr>
          <p:cNvSpPr txBox="1"/>
          <p:nvPr/>
        </p:nvSpPr>
        <p:spPr>
          <a:xfrm>
            <a:off x="4948862" y="4260202"/>
            <a:ext cx="194291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accent1">
                    <a:lumMod val="75000"/>
                  </a:schemeClr>
                </a:solidFill>
                <a:cs typeface="Arial"/>
              </a:rPr>
              <a:t>Chris Carley</a:t>
            </a: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  <a:cs typeface="Arial"/>
              </a:rPr>
              <a:t>Manufacturing Engineer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698F45-77E6-8B5F-2658-D5EE86A7E65E}"/>
              </a:ext>
            </a:extLst>
          </p:cNvPr>
          <p:cNvSpPr txBox="1"/>
          <p:nvPr/>
        </p:nvSpPr>
        <p:spPr>
          <a:xfrm>
            <a:off x="520700" y="4260203"/>
            <a:ext cx="200025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  <a:cs typeface="Arial"/>
              </a:rPr>
              <a:t>Corey Kelley</a:t>
            </a:r>
          </a:p>
          <a:p>
            <a:r>
              <a:rPr lang="en-US" b="1">
                <a:solidFill>
                  <a:schemeClr val="accent1">
                    <a:lumMod val="75000"/>
                  </a:schemeClr>
                </a:solidFill>
                <a:cs typeface="Arial"/>
              </a:rPr>
              <a:t>Systems </a:t>
            </a:r>
          </a:p>
          <a:p>
            <a:r>
              <a:rPr lang="en-US" b="1">
                <a:solidFill>
                  <a:schemeClr val="accent1">
                    <a:lumMod val="75000"/>
                  </a:schemeClr>
                </a:solidFill>
                <a:cs typeface="Arial"/>
              </a:rPr>
              <a:t>Engineer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3E1BA9-CDD5-CF72-9BB3-BDC96F310AE2}"/>
              </a:ext>
            </a:extLst>
          </p:cNvPr>
          <p:cNvSpPr txBox="1"/>
          <p:nvPr/>
        </p:nvSpPr>
        <p:spPr>
          <a:xfrm>
            <a:off x="2776101" y="4260203"/>
            <a:ext cx="201956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  <a:cs typeface="Arial"/>
              </a:rPr>
              <a:t>Clayton Carlson</a:t>
            </a:r>
          </a:p>
          <a:p>
            <a:r>
              <a:rPr lang="en-US" b="1">
                <a:solidFill>
                  <a:schemeClr val="accent1">
                    <a:lumMod val="75000"/>
                  </a:schemeClr>
                </a:solidFill>
                <a:cs typeface="Arial"/>
              </a:rPr>
              <a:t>Thermal Fluid Engineer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605879-0388-3885-27E0-D0A0EE30B35A}"/>
              </a:ext>
            </a:extLst>
          </p:cNvPr>
          <p:cNvSpPr txBox="1"/>
          <p:nvPr/>
        </p:nvSpPr>
        <p:spPr>
          <a:xfrm>
            <a:off x="7424173" y="4260203"/>
            <a:ext cx="2000250" cy="12926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accent1">
                    <a:lumMod val="75000"/>
                  </a:schemeClr>
                </a:solidFill>
                <a:cs typeface="Arial"/>
              </a:rPr>
              <a:t>Anthony Vicary</a:t>
            </a: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  <a:cs typeface="Arial"/>
              </a:rPr>
              <a:t>Heat Transfer</a:t>
            </a: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  <a:cs typeface="Arial"/>
              </a:rPr>
              <a:t>Engineer</a:t>
            </a:r>
          </a:p>
          <a:p>
            <a:endParaRPr lang="en-US" b="1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ECCCA0-5DE3-6F4B-95B2-BEF8FDA4F065}"/>
              </a:ext>
            </a:extLst>
          </p:cNvPr>
          <p:cNvSpPr txBox="1"/>
          <p:nvPr/>
        </p:nvSpPr>
        <p:spPr>
          <a:xfrm>
            <a:off x="9827647" y="4260203"/>
            <a:ext cx="173355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accent1">
                    <a:lumMod val="75000"/>
                  </a:schemeClr>
                </a:solidFill>
                <a:cs typeface="Arial"/>
              </a:rPr>
              <a:t>Jacob Owens</a:t>
            </a: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  <a:cs typeface="Arial"/>
              </a:rPr>
              <a:t>Design Engineer</a:t>
            </a:r>
            <a:endParaRPr lang="en-US" sz="2000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3F31EB8-FB80-41B9-9467-F8D6D492C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6217" y="1496526"/>
            <a:ext cx="1547253" cy="232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C6CB3E72-809E-11B6-79E8-467BE4EC43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0342" y="1494293"/>
            <a:ext cx="1515181" cy="2313124"/>
          </a:xfrm>
          <a:prstGeom prst="rect">
            <a:avLst/>
          </a:prstGeom>
        </p:spPr>
      </p:pic>
      <p:pic>
        <p:nvPicPr>
          <p:cNvPr id="4" name="Picture 15">
            <a:extLst>
              <a:ext uri="{FF2B5EF4-FFF2-40B4-BE49-F238E27FC236}">
                <a16:creationId xmlns:a16="http://schemas.microsoft.com/office/drawing/2014/main" id="{D06DCBFC-AB1B-0F28-1DAC-4FB6850C1E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0063" y="1523112"/>
            <a:ext cx="1589618" cy="232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011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54FD8-57B5-7718-279D-E537ED355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340" y="0"/>
            <a:ext cx="10515600" cy="996950"/>
          </a:xfrm>
        </p:spPr>
        <p:txBody>
          <a:bodyPr/>
          <a:lstStyle/>
          <a:p>
            <a:r>
              <a:rPr lang="en-US">
                <a:cs typeface="Arial"/>
              </a:rPr>
              <a:t>Pressure Loss 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E880E8-022B-0C05-F288-E4E439037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Clayton Carlson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FECC0-6871-4849-142F-9405308278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4BB148-D4C7-57C2-D94D-D197138B9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768" y="1509911"/>
            <a:ext cx="3001384" cy="4114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DE7A4E-A5C3-0FA1-C9DA-47650C09FD3B}"/>
              </a:ext>
            </a:extLst>
          </p:cNvPr>
          <p:cNvSpPr txBox="1"/>
          <p:nvPr/>
        </p:nvSpPr>
        <p:spPr>
          <a:xfrm>
            <a:off x="382316" y="100572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>
                <a:effectLst/>
                <a:latin typeface="+mj-lt"/>
              </a:rPr>
              <a:t>Universiteit Brussel Research </a:t>
            </a:r>
            <a:endParaRPr lang="en-US"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7C69D9-0757-D0FA-D3E3-7BE89CDCE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945" y="1702147"/>
            <a:ext cx="3050742" cy="1723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28D0018-B2B4-836E-4EF7-3FF293A06BF1}"/>
              </a:ext>
            </a:extLst>
          </p:cNvPr>
          <p:cNvSpPr txBox="1"/>
          <p:nvPr/>
        </p:nvSpPr>
        <p:spPr>
          <a:xfrm>
            <a:off x="5246370" y="996950"/>
            <a:ext cx="2423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>
                <a:latin typeface="+mj-lt"/>
              </a:rPr>
              <a:t>Initial Coolant Channel</a:t>
            </a:r>
            <a:endParaRPr lang="en-US"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5ED53E-6F06-D976-B025-7D82036DF402}"/>
              </a:ext>
            </a:extLst>
          </p:cNvPr>
          <p:cNvSpPr txBox="1"/>
          <p:nvPr/>
        </p:nvSpPr>
        <p:spPr>
          <a:xfrm>
            <a:off x="5338477" y="3753034"/>
            <a:ext cx="22796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/>
              <a:t>Flow Rate: 0.2 m/s</a:t>
            </a:r>
          </a:p>
          <a:p>
            <a:r>
              <a:rPr lang="en-US" sz="1600" b="1"/>
              <a:t>Channel Length: 1 m</a:t>
            </a:r>
          </a:p>
          <a:p>
            <a:r>
              <a:rPr lang="en-US" sz="1600" b="1"/>
              <a:t>Pressure loss: 475 pa</a:t>
            </a:r>
            <a:endParaRPr lang="en-US" sz="16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266634-8B8D-7205-51E3-C8D57FA16A1A}"/>
              </a:ext>
            </a:extLst>
          </p:cNvPr>
          <p:cNvSpPr txBox="1"/>
          <p:nvPr/>
        </p:nvSpPr>
        <p:spPr>
          <a:xfrm>
            <a:off x="9104234" y="996950"/>
            <a:ext cx="2523852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b="1">
                <a:latin typeface="+mj-lt"/>
              </a:rPr>
              <a:t>Optimized Coolant Channel</a:t>
            </a:r>
            <a:endParaRPr lang="en-US"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8CF65F-6DD2-EFA7-E69E-3E9AD183CDA6}"/>
              </a:ext>
            </a:extLst>
          </p:cNvPr>
          <p:cNvSpPr txBox="1"/>
          <p:nvPr/>
        </p:nvSpPr>
        <p:spPr>
          <a:xfrm>
            <a:off x="9124760" y="3776848"/>
            <a:ext cx="24936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/>
              <a:t>Flow Rate: 0.2 m/s</a:t>
            </a:r>
          </a:p>
          <a:p>
            <a:r>
              <a:rPr lang="en-US" sz="1600" b="1"/>
              <a:t>Channel Length: 0.75 m</a:t>
            </a:r>
          </a:p>
          <a:p>
            <a:r>
              <a:rPr lang="en-US" sz="1600" b="1"/>
              <a:t>Pressure loss: 350 pa</a:t>
            </a:r>
            <a:endParaRPr lang="en-US" sz="16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EF14E7-141D-5C15-845D-1639F9588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6232" y="1705526"/>
            <a:ext cx="3050742" cy="1719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11D5CC8A-F330-B9A3-4F73-A967EFD193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088" y="1763943"/>
            <a:ext cx="292903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3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5C053-B8F4-6A95-7A69-D1DA4C413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2651"/>
            <a:ext cx="10515600" cy="996950"/>
          </a:xfrm>
        </p:spPr>
        <p:txBody>
          <a:bodyPr/>
          <a:lstStyle/>
          <a:p>
            <a:r>
              <a:rPr lang="en-US"/>
              <a:t>Module Assembly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9C85DA-A52E-36DC-5F52-B9BEFB4E0C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Clayton Carlson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B6CB1A-3F00-EA01-4C25-AAF0A1A62D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5" descr="A close-up of a pen&#10;&#10;Description automatically generated with medium confidence">
            <a:extLst>
              <a:ext uri="{FF2B5EF4-FFF2-40B4-BE49-F238E27FC236}">
                <a16:creationId xmlns:a16="http://schemas.microsoft.com/office/drawing/2014/main" id="{0CAD3186-E1BD-EDA4-DEF2-1CD549745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288" y="1523902"/>
            <a:ext cx="8255424" cy="3810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A close-up of a pen&#10;&#10;Description automatically generated with medium confidence">
            <a:extLst>
              <a:ext uri="{FF2B5EF4-FFF2-40B4-BE49-F238E27FC236}">
                <a16:creationId xmlns:a16="http://schemas.microsoft.com/office/drawing/2014/main" id="{92A5FE21-4252-94DB-AC08-301599C83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288" y="1522051"/>
            <a:ext cx="8255424" cy="3810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A picture containing text, envelope&#10;&#10;Description automatically generated">
            <a:extLst>
              <a:ext uri="{FF2B5EF4-FFF2-40B4-BE49-F238E27FC236}">
                <a16:creationId xmlns:a16="http://schemas.microsoft.com/office/drawing/2014/main" id="{8276FA08-A65C-2FD3-4D94-F0C29C7E7E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288" y="1522051"/>
            <a:ext cx="8255424" cy="3810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A picture containing text, saw, businesscard&#10;&#10;Description automatically generated">
            <a:extLst>
              <a:ext uri="{FF2B5EF4-FFF2-40B4-BE49-F238E27FC236}">
                <a16:creationId xmlns:a16="http://schemas.microsoft.com/office/drawing/2014/main" id="{989E5FC4-A838-632D-9D31-6E2BE45698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288" y="1522051"/>
            <a:ext cx="8255424" cy="3810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BEC49C52-B403-9F77-D859-5404BFF5CC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320" y="1520200"/>
            <a:ext cx="6985359" cy="3810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6649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5C053-B8F4-6A95-7A69-D1DA4C413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96950"/>
          </a:xfrm>
        </p:spPr>
        <p:txBody>
          <a:bodyPr/>
          <a:lstStyle/>
          <a:p>
            <a:r>
              <a:rPr lang="en-US">
                <a:cs typeface="Arial"/>
              </a:rPr>
              <a:t>Module Assembly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9C85DA-A52E-36DC-5F52-B9BEFB4E0C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rial"/>
                <a:cs typeface="Arial"/>
              </a:rPr>
              <a:t>Clayton Carlson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B6CB1A-3F00-EA01-4C25-AAF0A1A62D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7" descr="Diagram, engineering drawing&#10;&#10;Description automatically generated">
            <a:extLst>
              <a:ext uri="{FF2B5EF4-FFF2-40B4-BE49-F238E27FC236}">
                <a16:creationId xmlns:a16="http://schemas.microsoft.com/office/drawing/2014/main" id="{B0A4F08C-780F-BBC3-C86E-E27168782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619" y="1293108"/>
            <a:ext cx="8010812" cy="4269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C1CDF95-C84A-BE83-3776-BF4799C24620}"/>
              </a:ext>
            </a:extLst>
          </p:cNvPr>
          <p:cNvCxnSpPr>
            <a:cxnSpLocks/>
          </p:cNvCxnSpPr>
          <p:nvPr/>
        </p:nvCxnSpPr>
        <p:spPr>
          <a:xfrm>
            <a:off x="1644650" y="3041650"/>
            <a:ext cx="1079500" cy="8255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DAA10FC-67DC-473C-1AC2-EFD970B84441}"/>
              </a:ext>
            </a:extLst>
          </p:cNvPr>
          <p:cNvCxnSpPr>
            <a:cxnSpLocks/>
          </p:cNvCxnSpPr>
          <p:nvPr/>
        </p:nvCxnSpPr>
        <p:spPr>
          <a:xfrm>
            <a:off x="1675602" y="2540000"/>
            <a:ext cx="1670848" cy="11912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CD0546E-A3F6-BEB7-716B-E1D81E69C4A9}"/>
              </a:ext>
            </a:extLst>
          </p:cNvPr>
          <p:cNvCxnSpPr>
            <a:cxnSpLocks/>
          </p:cNvCxnSpPr>
          <p:nvPr/>
        </p:nvCxnSpPr>
        <p:spPr>
          <a:xfrm flipH="1">
            <a:off x="9048750" y="1841500"/>
            <a:ext cx="1486650" cy="6540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7C8BC45-031D-302E-C2A7-97A635936629}"/>
              </a:ext>
            </a:extLst>
          </p:cNvPr>
          <p:cNvCxnSpPr>
            <a:cxnSpLocks/>
          </p:cNvCxnSpPr>
          <p:nvPr/>
        </p:nvCxnSpPr>
        <p:spPr>
          <a:xfrm flipH="1">
            <a:off x="9474200" y="1841500"/>
            <a:ext cx="1061200" cy="12001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564C062-1A53-91B7-3EF1-FBC9C4114694}"/>
              </a:ext>
            </a:extLst>
          </p:cNvPr>
          <p:cNvCxnSpPr>
            <a:cxnSpLocks/>
          </p:cNvCxnSpPr>
          <p:nvPr/>
        </p:nvCxnSpPr>
        <p:spPr>
          <a:xfrm>
            <a:off x="10535400" y="1841500"/>
            <a:ext cx="132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F1544E5-A168-9749-495C-109CF242DCFA}"/>
              </a:ext>
            </a:extLst>
          </p:cNvPr>
          <p:cNvSpPr txBox="1"/>
          <p:nvPr/>
        </p:nvSpPr>
        <p:spPr>
          <a:xfrm>
            <a:off x="10601700" y="1656834"/>
            <a:ext cx="1301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Inlet/Outlet Push to Connect Fittings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56D3E7-700B-7CC9-F56C-1480D773BEBE}"/>
              </a:ext>
            </a:extLst>
          </p:cNvPr>
          <p:cNvSpPr txBox="1"/>
          <p:nvPr/>
        </p:nvSpPr>
        <p:spPr>
          <a:xfrm>
            <a:off x="305984" y="2857163"/>
            <a:ext cx="1301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Pouch Cell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C86FFF5-E47C-DBDD-EF8E-6D542081A598}"/>
              </a:ext>
            </a:extLst>
          </p:cNvPr>
          <p:cNvCxnSpPr>
            <a:cxnSpLocks/>
          </p:cNvCxnSpPr>
          <p:nvPr/>
        </p:nvCxnSpPr>
        <p:spPr>
          <a:xfrm>
            <a:off x="1512050" y="3041650"/>
            <a:ext cx="132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2F6D73-4929-81FE-5154-FE26CE875BBE}"/>
              </a:ext>
            </a:extLst>
          </p:cNvPr>
          <p:cNvCxnSpPr>
            <a:cxnSpLocks/>
          </p:cNvCxnSpPr>
          <p:nvPr/>
        </p:nvCxnSpPr>
        <p:spPr>
          <a:xfrm>
            <a:off x="1543002" y="2540000"/>
            <a:ext cx="132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BF16A3C-1476-A6FC-FB08-E20DFF506260}"/>
              </a:ext>
            </a:extLst>
          </p:cNvPr>
          <p:cNvSpPr txBox="1"/>
          <p:nvPr/>
        </p:nvSpPr>
        <p:spPr>
          <a:xfrm>
            <a:off x="319434" y="2314656"/>
            <a:ext cx="1301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Cold Plate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7129623-2961-BF7B-5BC5-A002484191E6}"/>
              </a:ext>
            </a:extLst>
          </p:cNvPr>
          <p:cNvCxnSpPr>
            <a:cxnSpLocks/>
          </p:cNvCxnSpPr>
          <p:nvPr/>
        </p:nvCxnSpPr>
        <p:spPr>
          <a:xfrm flipH="1" flipV="1">
            <a:off x="8756650" y="3816351"/>
            <a:ext cx="1631950" cy="92709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45F870F-8664-558C-368C-1F1A2F8BA4B9}"/>
              </a:ext>
            </a:extLst>
          </p:cNvPr>
          <p:cNvCxnSpPr>
            <a:cxnSpLocks/>
          </p:cNvCxnSpPr>
          <p:nvPr/>
        </p:nvCxnSpPr>
        <p:spPr>
          <a:xfrm>
            <a:off x="10388600" y="4743450"/>
            <a:ext cx="132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2A04B1F-FAAA-A00B-7B87-5698304C7ABF}"/>
              </a:ext>
            </a:extLst>
          </p:cNvPr>
          <p:cNvSpPr txBox="1"/>
          <p:nvPr/>
        </p:nvSpPr>
        <p:spPr>
          <a:xfrm>
            <a:off x="10454900" y="4558784"/>
            <a:ext cx="13015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Aluminum Module Housing</a:t>
            </a:r>
          </a:p>
        </p:txBody>
      </p:sp>
    </p:spTree>
    <p:extLst>
      <p:ext uri="{BB962C8B-B14F-4D97-AF65-F5344CB8AC3E}">
        <p14:creationId xmlns:p14="http://schemas.microsoft.com/office/powerpoint/2010/main" val="27126274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5C053-B8F4-6A95-7A69-D1DA4C413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0" y="-70744"/>
            <a:ext cx="10515600" cy="996950"/>
          </a:xfrm>
        </p:spPr>
        <p:txBody>
          <a:bodyPr/>
          <a:lstStyle/>
          <a:p>
            <a:r>
              <a:rPr lang="en-US">
                <a:cs typeface="Arial"/>
              </a:rPr>
              <a:t>Design Parameters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9C85DA-A52E-36DC-5F52-B9BEFB4E0C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Clayton Carlson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B6CB1A-3F00-EA01-4C25-AAF0A1A62D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78B711-4864-92E6-4369-6430BDCA2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358" y="1807832"/>
            <a:ext cx="3050742" cy="1719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656E3A15-025E-1FB3-29D2-83C5468AF0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214" y="1866249"/>
            <a:ext cx="2929030" cy="1600200"/>
          </a:xfrm>
          <a:prstGeom prst="rect">
            <a:avLst/>
          </a:prstGeom>
        </p:spPr>
      </p:pic>
      <p:pic>
        <p:nvPicPr>
          <p:cNvPr id="8" name="Picture 7" descr="A picture containing text, saw, businesscard&#10;&#10;Description automatically generated">
            <a:extLst>
              <a:ext uri="{FF2B5EF4-FFF2-40B4-BE49-F238E27FC236}">
                <a16:creationId xmlns:a16="http://schemas.microsoft.com/office/drawing/2014/main" id="{6FB9DE6E-3CC7-8D5D-8392-81BDF4FA7B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510" y="1816651"/>
            <a:ext cx="3725852" cy="1719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27CBD6-C826-5886-A380-13FFB49D4749}"/>
              </a:ext>
            </a:extLst>
          </p:cNvPr>
          <p:cNvSpPr txBox="1"/>
          <p:nvPr/>
        </p:nvSpPr>
        <p:spPr>
          <a:xfrm>
            <a:off x="2727372" y="3931920"/>
            <a:ext cx="1819614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/>
              <a:t>Dimension: 255x212x5 mm</a:t>
            </a:r>
          </a:p>
          <a:p>
            <a:endParaRPr lang="en-US" b="1"/>
          </a:p>
          <a:p>
            <a:r>
              <a:rPr lang="en-US" b="1"/>
              <a:t>Weight: </a:t>
            </a:r>
          </a:p>
          <a:p>
            <a:r>
              <a:rPr lang="en-US" b="1"/>
              <a:t>0.30 kg</a:t>
            </a:r>
          </a:p>
        </p:txBody>
      </p:sp>
      <p:pic>
        <p:nvPicPr>
          <p:cNvPr id="10" name="Graphic 14" descr="Alterations &amp; Tailoring with solid fill">
            <a:extLst>
              <a:ext uri="{FF2B5EF4-FFF2-40B4-BE49-F238E27FC236}">
                <a16:creationId xmlns:a16="http://schemas.microsoft.com/office/drawing/2014/main" id="{0A8BD5B5-21C8-4FDF-6B33-D902A6E69B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03120" y="4011320"/>
            <a:ext cx="542834" cy="542834"/>
          </a:xfrm>
          <a:prstGeom prst="rect">
            <a:avLst/>
          </a:prstGeom>
        </p:spPr>
      </p:pic>
      <p:pic>
        <p:nvPicPr>
          <p:cNvPr id="11" name="Graphic 10" descr="Scale with solid fill">
            <a:extLst>
              <a:ext uri="{FF2B5EF4-FFF2-40B4-BE49-F238E27FC236}">
                <a16:creationId xmlns:a16="http://schemas.microsoft.com/office/drawing/2014/main" id="{F1F27624-A2CC-B798-D277-80257CDBEF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03120" y="4807120"/>
            <a:ext cx="542834" cy="5428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78C6BE6-0BBD-61A8-2BC8-47914F9376DA}"/>
              </a:ext>
            </a:extLst>
          </p:cNvPr>
          <p:cNvSpPr txBox="1"/>
          <p:nvPr/>
        </p:nvSpPr>
        <p:spPr>
          <a:xfrm>
            <a:off x="7644384" y="3931920"/>
            <a:ext cx="2003121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/>
              <a:t>Dimension: 290x216x50 mm</a:t>
            </a:r>
          </a:p>
          <a:p>
            <a:endParaRPr lang="en-US" b="1"/>
          </a:p>
          <a:p>
            <a:r>
              <a:rPr lang="en-US" b="1"/>
              <a:t>Weight: </a:t>
            </a:r>
          </a:p>
          <a:p>
            <a:r>
              <a:rPr lang="en-US" b="1"/>
              <a:t>4.72 kg</a:t>
            </a:r>
          </a:p>
        </p:txBody>
      </p:sp>
      <p:pic>
        <p:nvPicPr>
          <p:cNvPr id="13" name="Graphic 14" descr="Alterations &amp; Tailoring with solid fill">
            <a:extLst>
              <a:ext uri="{FF2B5EF4-FFF2-40B4-BE49-F238E27FC236}">
                <a16:creationId xmlns:a16="http://schemas.microsoft.com/office/drawing/2014/main" id="{D6D0B085-CE5B-0ECE-DA18-E31240DA84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20647" y="4011320"/>
            <a:ext cx="542834" cy="542834"/>
          </a:xfrm>
          <a:prstGeom prst="rect">
            <a:avLst/>
          </a:prstGeom>
        </p:spPr>
      </p:pic>
      <p:pic>
        <p:nvPicPr>
          <p:cNvPr id="14" name="Graphic 13" descr="Scale with solid fill">
            <a:extLst>
              <a:ext uri="{FF2B5EF4-FFF2-40B4-BE49-F238E27FC236}">
                <a16:creationId xmlns:a16="http://schemas.microsoft.com/office/drawing/2014/main" id="{43FAD827-2F4B-6D4E-2C0D-D657A6DAE1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20647" y="4807120"/>
            <a:ext cx="542834" cy="5428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D8A71C6-C7FB-4B62-6D6A-2996DEB59D93}"/>
              </a:ext>
            </a:extLst>
          </p:cNvPr>
          <p:cNvSpPr txBox="1"/>
          <p:nvPr/>
        </p:nvSpPr>
        <p:spPr>
          <a:xfrm>
            <a:off x="2687945" y="1366544"/>
            <a:ext cx="1301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Cold Plate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5096AA-66CD-DAD0-D52E-D8198C1E2658}"/>
              </a:ext>
            </a:extLst>
          </p:cNvPr>
          <p:cNvSpPr txBox="1"/>
          <p:nvPr/>
        </p:nvSpPr>
        <p:spPr>
          <a:xfrm>
            <a:off x="7566544" y="1366544"/>
            <a:ext cx="1031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Module</a:t>
            </a:r>
          </a:p>
        </p:txBody>
      </p:sp>
    </p:spTree>
    <p:extLst>
      <p:ext uri="{BB962C8B-B14F-4D97-AF65-F5344CB8AC3E}">
        <p14:creationId xmlns:p14="http://schemas.microsoft.com/office/powerpoint/2010/main" val="73437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5E082-3E23-1368-1EAD-D15CFA5BB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20" y="0"/>
            <a:ext cx="10515600" cy="996950"/>
          </a:xfrm>
        </p:spPr>
        <p:txBody>
          <a:bodyPr/>
          <a:lstStyle/>
          <a:p>
            <a:r>
              <a:rPr lang="en-US"/>
              <a:t>Physical Prototype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DA37F3-9FFE-409F-3B52-24DB92C33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/>
              <a:t>Clayton Carlson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B1A0E0-69FE-1E90-CFAE-2E43C677B3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9B600A-0E8E-356E-900D-D14C4B003D9C}"/>
              </a:ext>
            </a:extLst>
          </p:cNvPr>
          <p:cNvSpPr txBox="1"/>
          <p:nvPr/>
        </p:nvSpPr>
        <p:spPr>
          <a:xfrm>
            <a:off x="2667609" y="1185616"/>
            <a:ext cx="1203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Top Plate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E56B1B-80E3-06D8-7267-CA11768215EA}"/>
              </a:ext>
            </a:extLst>
          </p:cNvPr>
          <p:cNvSpPr txBox="1"/>
          <p:nvPr/>
        </p:nvSpPr>
        <p:spPr>
          <a:xfrm>
            <a:off x="8178746" y="1185616"/>
            <a:ext cx="1619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Bottom Plate</a:t>
            </a:r>
          </a:p>
        </p:txBody>
      </p:sp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89A47029-FA38-840F-029B-1B9FD412DA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068" y="1554948"/>
            <a:ext cx="4114800" cy="4114800"/>
          </a:xfrm>
          <a:prstGeom prst="rect">
            <a:avLst/>
          </a:prstGeom>
        </p:spPr>
      </p:pic>
      <p:pic>
        <p:nvPicPr>
          <p:cNvPr id="23" name="Picture 22" descr="Diagram&#10;&#10;Description automatically generated">
            <a:extLst>
              <a:ext uri="{FF2B5EF4-FFF2-40B4-BE49-F238E27FC236}">
                <a16:creationId xmlns:a16="http://schemas.microsoft.com/office/drawing/2014/main" id="{71D06EC7-65C6-E019-F292-3055428D90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219" y="1554948"/>
            <a:ext cx="41187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394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5E082-3E23-1368-1EAD-D15CFA5BB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20" y="0"/>
            <a:ext cx="10515600" cy="996950"/>
          </a:xfrm>
        </p:spPr>
        <p:txBody>
          <a:bodyPr/>
          <a:lstStyle/>
          <a:p>
            <a:r>
              <a:rPr lang="en-US"/>
              <a:t>Physical Prototype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DA37F3-9FFE-409F-3B52-24DB92C33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/>
              <a:t>Clayton Carlson</a:t>
            </a:r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B1A0E0-69FE-1E90-CFAE-2E43C677B3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7" name="Picture 6" descr="A picture containing text, hinge, metalware&#10;&#10;Description automatically generated">
            <a:extLst>
              <a:ext uri="{FF2B5EF4-FFF2-40B4-BE49-F238E27FC236}">
                <a16:creationId xmlns:a16="http://schemas.microsoft.com/office/drawing/2014/main" id="{F4512608-5E05-E1B6-C0A0-A6013A8689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70" y="1600200"/>
            <a:ext cx="5248550" cy="3657600"/>
          </a:xfrm>
          <a:prstGeom prst="rect">
            <a:avLst/>
          </a:prstGeom>
        </p:spPr>
      </p:pic>
      <p:pic>
        <p:nvPicPr>
          <p:cNvPr id="10" name="Picture 9" descr="Engineering drawing&#10;&#10;Description automatically generated with medium confidence">
            <a:extLst>
              <a:ext uri="{FF2B5EF4-FFF2-40B4-BE49-F238E27FC236}">
                <a16:creationId xmlns:a16="http://schemas.microsoft.com/office/drawing/2014/main" id="{95DD7C3F-A759-7FDB-0614-01BBC8E11D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377" y="1600200"/>
            <a:ext cx="4632423" cy="36576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38BC049-0C10-66C4-E19E-635D63D80A63}"/>
              </a:ext>
            </a:extLst>
          </p:cNvPr>
          <p:cNvCxnSpPr>
            <a:cxnSpLocks/>
          </p:cNvCxnSpPr>
          <p:nvPr/>
        </p:nvCxnSpPr>
        <p:spPr>
          <a:xfrm flipV="1">
            <a:off x="838200" y="4216400"/>
            <a:ext cx="950686" cy="1273629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D51E8E1-A4C8-96DB-8031-C9281BB7C61E}"/>
              </a:ext>
            </a:extLst>
          </p:cNvPr>
          <p:cNvSpPr txBox="1"/>
          <p:nvPr/>
        </p:nvSpPr>
        <p:spPr>
          <a:xfrm>
            <a:off x="972458" y="5302995"/>
            <a:ext cx="1751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Inlet Connector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9FE7A57-E42C-27C5-D496-B9BD955C85CB}"/>
              </a:ext>
            </a:extLst>
          </p:cNvPr>
          <p:cNvCxnSpPr>
            <a:cxnSpLocks/>
            <a:stCxn id="11" idx="1"/>
            <a:endCxn id="11" idx="1"/>
          </p:cNvCxnSpPr>
          <p:nvPr/>
        </p:nvCxnSpPr>
        <p:spPr>
          <a:xfrm>
            <a:off x="972458" y="548766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BE55C28-84EA-4E56-E9A5-25E0F94AE7FA}"/>
              </a:ext>
            </a:extLst>
          </p:cNvPr>
          <p:cNvCxnSpPr>
            <a:cxnSpLocks/>
          </p:cNvCxnSpPr>
          <p:nvPr/>
        </p:nvCxnSpPr>
        <p:spPr>
          <a:xfrm>
            <a:off x="836606" y="5487661"/>
            <a:ext cx="204794" cy="236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38D92A4-8536-1EB3-2069-BE9C266DE16A}"/>
              </a:ext>
            </a:extLst>
          </p:cNvPr>
          <p:cNvCxnSpPr>
            <a:cxnSpLocks/>
          </p:cNvCxnSpPr>
          <p:nvPr/>
        </p:nvCxnSpPr>
        <p:spPr>
          <a:xfrm flipH="1" flipV="1">
            <a:off x="2626659" y="4433047"/>
            <a:ext cx="402151" cy="1056982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A1E7943B-8A3B-CCDB-4290-61DAA8298CFC}"/>
              </a:ext>
            </a:extLst>
          </p:cNvPr>
          <p:cNvSpPr txBox="1"/>
          <p:nvPr/>
        </p:nvSpPr>
        <p:spPr>
          <a:xfrm>
            <a:off x="3142414" y="5302995"/>
            <a:ext cx="1932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Outlet Connector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947AD2E-B3EC-7C22-497C-82A17F5BF7E0}"/>
              </a:ext>
            </a:extLst>
          </p:cNvPr>
          <p:cNvCxnSpPr>
            <a:cxnSpLocks/>
          </p:cNvCxnSpPr>
          <p:nvPr/>
        </p:nvCxnSpPr>
        <p:spPr>
          <a:xfrm>
            <a:off x="3028810" y="5487661"/>
            <a:ext cx="16312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6A23D84-A84C-7574-2F26-BFA1A50B9974}"/>
              </a:ext>
            </a:extLst>
          </p:cNvPr>
          <p:cNvCxnSpPr>
            <a:cxnSpLocks/>
          </p:cNvCxnSpPr>
          <p:nvPr/>
        </p:nvCxnSpPr>
        <p:spPr>
          <a:xfrm flipH="1">
            <a:off x="2069941" y="3069705"/>
            <a:ext cx="938215" cy="888213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D746A65F-731B-0E4F-E476-E109D6D87765}"/>
              </a:ext>
            </a:extLst>
          </p:cNvPr>
          <p:cNvSpPr txBox="1"/>
          <p:nvPr/>
        </p:nvSpPr>
        <p:spPr>
          <a:xfrm>
            <a:off x="3142414" y="2882671"/>
            <a:ext cx="1751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Thermocouple Connection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9CC72D2-4A6F-25DC-7B64-D23A36EF4E21}"/>
              </a:ext>
            </a:extLst>
          </p:cNvPr>
          <p:cNvCxnSpPr>
            <a:cxnSpLocks/>
          </p:cNvCxnSpPr>
          <p:nvPr/>
        </p:nvCxnSpPr>
        <p:spPr>
          <a:xfrm>
            <a:off x="3006562" y="3067337"/>
            <a:ext cx="204794" cy="236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A63C68B5-80DD-880C-9020-29E361F19C75}"/>
              </a:ext>
            </a:extLst>
          </p:cNvPr>
          <p:cNvCxnSpPr>
            <a:cxnSpLocks/>
          </p:cNvCxnSpPr>
          <p:nvPr/>
        </p:nvCxnSpPr>
        <p:spPr>
          <a:xfrm flipH="1">
            <a:off x="2765612" y="3072073"/>
            <a:ext cx="234715" cy="1078586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B8D80A9A-6B49-5E77-222E-6F3F57D6CE5C}"/>
              </a:ext>
            </a:extLst>
          </p:cNvPr>
          <p:cNvCxnSpPr>
            <a:cxnSpLocks/>
          </p:cNvCxnSpPr>
          <p:nvPr/>
        </p:nvCxnSpPr>
        <p:spPr>
          <a:xfrm flipH="1" flipV="1">
            <a:off x="9300509" y="4433047"/>
            <a:ext cx="402151" cy="1056982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84090882-B9E8-4A24-22E2-9D2728BDBC6B}"/>
              </a:ext>
            </a:extLst>
          </p:cNvPr>
          <p:cNvSpPr txBox="1"/>
          <p:nvPr/>
        </p:nvSpPr>
        <p:spPr>
          <a:xfrm>
            <a:off x="9816264" y="5302995"/>
            <a:ext cx="2051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RTV Gasket Glue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8CEA828-7EAA-96F5-F8C8-89A5BE1D0DD0}"/>
              </a:ext>
            </a:extLst>
          </p:cNvPr>
          <p:cNvCxnSpPr>
            <a:cxnSpLocks/>
          </p:cNvCxnSpPr>
          <p:nvPr/>
        </p:nvCxnSpPr>
        <p:spPr>
          <a:xfrm>
            <a:off x="9702660" y="5487661"/>
            <a:ext cx="16312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56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7" grpId="0"/>
      <p:bldP spid="52" grpId="0"/>
      <p:bldP spid="5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5E6A2-0796-CC6E-C19E-86EE9579B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75" y="-97740"/>
            <a:ext cx="10515600" cy="996950"/>
          </a:xfrm>
        </p:spPr>
        <p:txBody>
          <a:bodyPr/>
          <a:lstStyle/>
          <a:p>
            <a:r>
              <a:rPr lang="en-US">
                <a:cs typeface="Arial"/>
              </a:rPr>
              <a:t>Physical Prototype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B45D10-233A-84B7-9C6C-7F7AB162EE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Clayton Carlson</a:t>
            </a:r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F5CE22-F39F-4AC4-6C4F-1AF00E93B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226543DD-8238-015A-19B6-C6EA2B199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108583"/>
            <a:ext cx="3703692" cy="26408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3EF4E4-1610-6CEB-4D5F-F981FA8528EE}"/>
              </a:ext>
            </a:extLst>
          </p:cNvPr>
          <p:cNvSpPr txBox="1"/>
          <p:nvPr/>
        </p:nvSpPr>
        <p:spPr>
          <a:xfrm>
            <a:off x="1836443" y="1665369"/>
            <a:ext cx="2506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Assemble Cold Plate </a:t>
            </a:r>
          </a:p>
        </p:txBody>
      </p:sp>
      <p:pic>
        <p:nvPicPr>
          <p:cNvPr id="2056" name="Picture 8" descr="Image preview">
            <a:extLst>
              <a:ext uri="{FF2B5EF4-FFF2-40B4-BE49-F238E27FC236}">
                <a16:creationId xmlns:a16="http://schemas.microsoft.com/office/drawing/2014/main" id="{FD5AA854-BA4A-1421-6849-9EB7CB1F9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556" y="2102518"/>
            <a:ext cx="2554028" cy="264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preview">
            <a:extLst>
              <a:ext uri="{FF2B5EF4-FFF2-40B4-BE49-F238E27FC236}">
                <a16:creationId xmlns:a16="http://schemas.microsoft.com/office/drawing/2014/main" id="{4D2A1119-14B3-2E85-203E-EC7425443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338" y="2108583"/>
            <a:ext cx="2691572" cy="264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CA473A-2AFB-A2F0-3208-0AD1BB1652C8}"/>
              </a:ext>
            </a:extLst>
          </p:cNvPr>
          <p:cNvSpPr txBox="1"/>
          <p:nvPr/>
        </p:nvSpPr>
        <p:spPr>
          <a:xfrm>
            <a:off x="5799238" y="1665369"/>
            <a:ext cx="1619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Bottom Plate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5134F-0D6A-D454-E8EF-600B88D700F8}"/>
              </a:ext>
            </a:extLst>
          </p:cNvPr>
          <p:cNvSpPr txBox="1"/>
          <p:nvPr/>
        </p:nvSpPr>
        <p:spPr>
          <a:xfrm>
            <a:off x="9048629" y="1665369"/>
            <a:ext cx="1199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Top Plate</a:t>
            </a:r>
          </a:p>
        </p:txBody>
      </p:sp>
    </p:spTree>
    <p:extLst>
      <p:ext uri="{BB962C8B-B14F-4D97-AF65-F5344CB8AC3E}">
        <p14:creationId xmlns:p14="http://schemas.microsoft.com/office/powerpoint/2010/main" val="400062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9F57C08-95C5-D5BD-C210-166A0105C1A2}"/>
              </a:ext>
            </a:extLst>
          </p:cNvPr>
          <p:cNvSpPr/>
          <p:nvPr/>
        </p:nvSpPr>
        <p:spPr>
          <a:xfrm>
            <a:off x="919311" y="3907461"/>
            <a:ext cx="1752369" cy="121481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8486F42-9EFB-DF67-C236-259E87247ED3}"/>
              </a:ext>
            </a:extLst>
          </p:cNvPr>
          <p:cNvSpPr/>
          <p:nvPr/>
        </p:nvSpPr>
        <p:spPr>
          <a:xfrm>
            <a:off x="6623328" y="3965953"/>
            <a:ext cx="1874254" cy="99771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2BB543E-0372-9FC8-10C4-0AD4A00BC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943" y="90823"/>
            <a:ext cx="10515600" cy="996950"/>
          </a:xfrm>
        </p:spPr>
        <p:txBody>
          <a:bodyPr/>
          <a:lstStyle/>
          <a:p>
            <a:r>
              <a:rPr lang="en-US">
                <a:cs typeface="Arial"/>
              </a:rPr>
              <a:t>Materials Selection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081302-4C63-7D5D-3B86-54180F59A9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91440" tIns="45720" rIns="91440" bIns="45720" anchor="t"/>
          <a:lstStyle/>
          <a:p>
            <a:r>
              <a:rPr lang="en-US"/>
              <a:t>Chris Carley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E391AA-563B-518D-9449-02D622A4C4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A749F6-563A-AFCA-36AE-8AFF132AB9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2829" y="3970105"/>
            <a:ext cx="1828800" cy="1089529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 b="0" i="0">
                <a:solidFill>
                  <a:schemeClr val="bg1"/>
                </a:solidFill>
                <a:effectLst/>
              </a:rPr>
              <a:t>12V 2 GPM </a:t>
            </a:r>
            <a:r>
              <a:rPr lang="en-US" b="0" i="0" err="1">
                <a:solidFill>
                  <a:schemeClr val="bg1"/>
                </a:solidFill>
                <a:effectLst/>
              </a:rPr>
              <a:t>PowerFLO</a:t>
            </a:r>
            <a:r>
              <a:rPr lang="en-US" b="0" i="0">
                <a:solidFill>
                  <a:schemeClr val="bg1"/>
                </a:solidFill>
                <a:effectLst/>
              </a:rPr>
              <a:t> Diaphragm Pump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25F56A3-6808-9FB4-4098-544F4FFFC10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643248" y="4023058"/>
            <a:ext cx="1828800" cy="840230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cs typeface="Arial"/>
              </a:rPr>
              <a:t>½" Thick 12" x 12" Aluminum Plate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245210E-1921-B44A-962B-44C9D926F89C}"/>
              </a:ext>
            </a:extLst>
          </p:cNvPr>
          <p:cNvSpPr/>
          <p:nvPr/>
        </p:nvSpPr>
        <p:spPr>
          <a:xfrm>
            <a:off x="3774306" y="3949406"/>
            <a:ext cx="1874254" cy="997714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D63480D7-1096-47BA-7957-AF7754F94FC0}"/>
              </a:ext>
            </a:extLst>
          </p:cNvPr>
          <p:cNvSpPr txBox="1">
            <a:spLocks/>
          </p:cNvSpPr>
          <p:nvPr/>
        </p:nvSpPr>
        <p:spPr>
          <a:xfrm>
            <a:off x="3820054" y="4056156"/>
            <a:ext cx="1828800" cy="84023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80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chemeClr val="bg1"/>
                </a:solidFill>
                <a:cs typeface="Arial"/>
              </a:rPr>
              <a:t>     MAX6675       K-Type Thermocouple</a:t>
            </a:r>
          </a:p>
        </p:txBody>
      </p:sp>
      <p:pic>
        <p:nvPicPr>
          <p:cNvPr id="25" name="Picture 25">
            <a:extLst>
              <a:ext uri="{FF2B5EF4-FFF2-40B4-BE49-F238E27FC236}">
                <a16:creationId xmlns:a16="http://schemas.microsoft.com/office/drawing/2014/main" id="{19365284-209B-1242-6366-9418A37E1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307" y="1504985"/>
            <a:ext cx="2421732" cy="1919216"/>
          </a:xfrm>
          <a:prstGeom prst="rect">
            <a:avLst/>
          </a:prstGeom>
        </p:spPr>
      </p:pic>
      <p:pic>
        <p:nvPicPr>
          <p:cNvPr id="29" name="Picture 29">
            <a:extLst>
              <a:ext uri="{FF2B5EF4-FFF2-40B4-BE49-F238E27FC236}">
                <a16:creationId xmlns:a16="http://schemas.microsoft.com/office/drawing/2014/main" id="{FF3DFA86-E99E-F5CB-BFB4-9FC9F7F35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181" y="1620894"/>
            <a:ext cx="2743200" cy="2139836"/>
          </a:xfrm>
          <a:prstGeom prst="rect">
            <a:avLst/>
          </a:prstGeom>
        </p:spPr>
      </p:pic>
      <p:pic>
        <p:nvPicPr>
          <p:cNvPr id="30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id="{9D7016AC-8E65-6110-A4E5-0413FDAAAB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861" y="1815851"/>
            <a:ext cx="2743200" cy="175373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FDBC724-EE9D-263E-A180-E467AA54F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3938" y="1383506"/>
            <a:ext cx="1298500" cy="237648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9BC947C-158F-0111-E157-E038B242DACE}"/>
              </a:ext>
            </a:extLst>
          </p:cNvPr>
          <p:cNvSpPr/>
          <p:nvPr/>
        </p:nvSpPr>
        <p:spPr>
          <a:xfrm>
            <a:off x="9273585" y="4119846"/>
            <a:ext cx="2000352" cy="64807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cs typeface="Arial"/>
              </a:rPr>
              <a:t>Gasket Glue</a:t>
            </a:r>
          </a:p>
        </p:txBody>
      </p:sp>
    </p:spTree>
    <p:extLst>
      <p:ext uri="{BB962C8B-B14F-4D97-AF65-F5344CB8AC3E}">
        <p14:creationId xmlns:p14="http://schemas.microsoft.com/office/powerpoint/2010/main" val="251382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1" grpId="0" animBg="1"/>
      <p:bldP spid="9" grpId="0" build="p"/>
      <p:bldP spid="17" grpId="0" build="p"/>
      <p:bldP spid="18" grpId="0" animBg="1"/>
      <p:bldP spid="21" grpId="0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A192E0F-0162-D31E-E3D9-49C9233E346B}"/>
              </a:ext>
            </a:extLst>
          </p:cNvPr>
          <p:cNvSpPr/>
          <p:nvPr/>
        </p:nvSpPr>
        <p:spPr>
          <a:xfrm>
            <a:off x="1482861" y="4616278"/>
            <a:ext cx="2000352" cy="421859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cs typeface="Arial"/>
              </a:rPr>
              <a:t>Vinyl Tubing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2BB543E-0372-9FC8-10C4-0AD4A00BC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754" y="21338"/>
            <a:ext cx="10515600" cy="996950"/>
          </a:xfrm>
        </p:spPr>
        <p:txBody>
          <a:bodyPr/>
          <a:lstStyle/>
          <a:p>
            <a:r>
              <a:rPr lang="en-US">
                <a:cs typeface="Arial"/>
              </a:rPr>
              <a:t>Materials Selection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081302-4C63-7D5D-3B86-54180F59A9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Chris Carley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E391AA-563B-518D-9449-02D622A4C4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672612D-97A0-880F-2278-C4E9393FA24D}"/>
              </a:ext>
            </a:extLst>
          </p:cNvPr>
          <p:cNvSpPr/>
          <p:nvPr/>
        </p:nvSpPr>
        <p:spPr>
          <a:xfrm>
            <a:off x="4589991" y="4246174"/>
            <a:ext cx="2076949" cy="1171672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rgbClr val="FFFFFF"/>
                </a:solidFill>
                <a:latin typeface="Arial"/>
              </a:rPr>
              <a:t>3D Printer Silicone Heated Pad 120V 150W</a:t>
            </a:r>
            <a:endParaRPr lang="en-US"/>
          </a:p>
        </p:txBody>
      </p:sp>
      <p:pic>
        <p:nvPicPr>
          <p:cNvPr id="3" name="Picture 10" descr="A picture containing scissors&#10;&#10;Description automatically generated">
            <a:extLst>
              <a:ext uri="{FF2B5EF4-FFF2-40B4-BE49-F238E27FC236}">
                <a16:creationId xmlns:a16="http://schemas.microsoft.com/office/drawing/2014/main" id="{C6569883-AC52-CAA6-4905-AE9D6DBBC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0057" y="1458007"/>
            <a:ext cx="2743200" cy="2560860"/>
          </a:xfrm>
          <a:prstGeom prst="rect">
            <a:avLst/>
          </a:prstGeom>
        </p:spPr>
      </p:pic>
      <p:pic>
        <p:nvPicPr>
          <p:cNvPr id="7" name="Picture 8" descr="A picture containing tableware&#10;&#10;Description automatically generated">
            <a:extLst>
              <a:ext uri="{FF2B5EF4-FFF2-40B4-BE49-F238E27FC236}">
                <a16:creationId xmlns:a16="http://schemas.microsoft.com/office/drawing/2014/main" id="{2C0C7154-0494-EFA3-B7C1-C83A58351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275" y="1773292"/>
            <a:ext cx="2100264" cy="2477979"/>
          </a:xfrm>
          <a:prstGeom prst="rect">
            <a:avLst/>
          </a:prstGeom>
        </p:spPr>
      </p:pic>
      <p:pic>
        <p:nvPicPr>
          <p:cNvPr id="13" name="Picture 11" descr="A picture containing projector, light&#10;&#10;Description automatically generated">
            <a:extLst>
              <a:ext uri="{FF2B5EF4-FFF2-40B4-BE49-F238E27FC236}">
                <a16:creationId xmlns:a16="http://schemas.microsoft.com/office/drawing/2014/main" id="{EC98F707-4DEA-EB61-B72C-0EC4D8C2E5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6181" y="1611866"/>
            <a:ext cx="2743200" cy="2253142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4F9FCAA-4F70-95C3-7976-61E6854F4372}"/>
              </a:ext>
            </a:extLst>
          </p:cNvPr>
          <p:cNvSpPr/>
          <p:nvPr/>
        </p:nvSpPr>
        <p:spPr>
          <a:xfrm>
            <a:off x="7916273" y="4512752"/>
            <a:ext cx="2000352" cy="64807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ea typeface="+mn-lt"/>
                <a:cs typeface="+mn-lt"/>
              </a:rPr>
              <a:t>3/8” OD Push to Connect Fittings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9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8700F-3C46-F45F-D994-E897F9C62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2" y="48702"/>
            <a:ext cx="10515600" cy="996950"/>
          </a:xfrm>
        </p:spPr>
        <p:txBody>
          <a:bodyPr/>
          <a:lstStyle/>
          <a:p>
            <a:r>
              <a:rPr lang="en-US">
                <a:cs typeface="Arial"/>
              </a:rPr>
              <a:t>Testing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77FA49-F2AF-6648-7ACB-EF60B53F59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Anthony Vicary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B0C92B-FD01-9164-A91A-9F4482D0D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29</a:t>
            </a:fld>
            <a:endParaRPr lang="en-US"/>
          </a:p>
        </p:txBody>
      </p:sp>
      <p:graphicFrame>
        <p:nvGraphicFramePr>
          <p:cNvPr id="427" name="Diagram 426">
            <a:extLst>
              <a:ext uri="{FF2B5EF4-FFF2-40B4-BE49-F238E27FC236}">
                <a16:creationId xmlns:a16="http://schemas.microsoft.com/office/drawing/2014/main" id="{724E76A6-513E-0F05-5015-97B0859DDD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254678"/>
              </p:ext>
            </p:extLst>
          </p:nvPr>
        </p:nvGraphicFramePr>
        <p:xfrm>
          <a:off x="833612" y="1297240"/>
          <a:ext cx="9879781" cy="4448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52877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89874-3740-B3DE-10F8-AB8203CAA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10912"/>
            <a:ext cx="6248400" cy="996950"/>
          </a:xfrm>
        </p:spPr>
        <p:txBody>
          <a:bodyPr/>
          <a:lstStyle/>
          <a:p>
            <a:r>
              <a:rPr lang="en-US">
                <a:cs typeface="Arial"/>
              </a:rPr>
              <a:t>Sponsor and Advisor  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09A6DB-5D51-6246-C3FD-CCCADA5D00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Corey Kelley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A09FAB-F1FC-B80C-A3DF-153126B66D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5" descr="Icon&#10;&#10;Description automatically generated">
            <a:extLst>
              <a:ext uri="{FF2B5EF4-FFF2-40B4-BE49-F238E27FC236}">
                <a16:creationId xmlns:a16="http://schemas.microsoft.com/office/drawing/2014/main" id="{7C4925E4-9F3F-C96E-218D-44B2DE023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2178304"/>
            <a:ext cx="2743200" cy="1536192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F1ABF80A-6417-5171-8A8F-20E2528CC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1522413"/>
            <a:ext cx="2590800" cy="2847975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93F0760-C03D-4BE4-8B41-E49935CC8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1520825"/>
            <a:ext cx="2108200" cy="28511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7AD13A-E5B7-BD78-F57A-9C54F6D63944}"/>
              </a:ext>
            </a:extLst>
          </p:cNvPr>
          <p:cNvSpPr txBox="1"/>
          <p:nvPr/>
        </p:nvSpPr>
        <p:spPr>
          <a:xfrm>
            <a:off x="2921000" y="4667250"/>
            <a:ext cx="23622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accent1">
                    <a:lumMod val="75000"/>
                  </a:schemeClr>
                </a:solidFill>
                <a:cs typeface="Arial"/>
              </a:rPr>
              <a:t>Dr. Michael Hayes</a:t>
            </a: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  <a:cs typeface="Arial"/>
              </a:rPr>
              <a:t>Cummins, Inc</a:t>
            </a: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  <a:cs typeface="Arial"/>
              </a:rPr>
              <a:t>Material Engineer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ECC603-03D2-7359-CDBD-6AB5311C9639}"/>
              </a:ext>
            </a:extLst>
          </p:cNvPr>
          <p:cNvSpPr txBox="1"/>
          <p:nvPr/>
        </p:nvSpPr>
        <p:spPr>
          <a:xfrm>
            <a:off x="6489700" y="4654549"/>
            <a:ext cx="25527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accent1">
                    <a:lumMod val="75000"/>
                  </a:schemeClr>
                </a:solidFill>
                <a:cs typeface="Arial"/>
              </a:rPr>
              <a:t>Dr. Juan Ordonez</a:t>
            </a:r>
          </a:p>
          <a:p>
            <a:r>
              <a:rPr lang="en-US" sz="2000" b="1">
                <a:solidFill>
                  <a:schemeClr val="accent1">
                    <a:lumMod val="75000"/>
                  </a:schemeClr>
                </a:solidFill>
                <a:cs typeface="Arial"/>
              </a:rPr>
              <a:t>FAMU-FSU College of Engineering </a:t>
            </a:r>
          </a:p>
        </p:txBody>
      </p:sp>
      <p:pic>
        <p:nvPicPr>
          <p:cNvPr id="11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3AF9B35B-A9CE-D4A6-8564-7B8639AD49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9413" y="1833563"/>
            <a:ext cx="2085975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30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8700F-3C46-F45F-D994-E897F9C62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2" y="48702"/>
            <a:ext cx="10515600" cy="996950"/>
          </a:xfrm>
        </p:spPr>
        <p:txBody>
          <a:bodyPr/>
          <a:lstStyle/>
          <a:p>
            <a:r>
              <a:rPr lang="en-US">
                <a:cs typeface="Arial"/>
              </a:rPr>
              <a:t>Testing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F3633-6B37-6712-7FC1-43AE171D2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>
              <a:latin typeface="Arial"/>
              <a:cs typeface="Arial"/>
            </a:endParaRPr>
          </a:p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77FA49-F2AF-6648-7ACB-EF60B53F59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Anthony Vicary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B0C92B-FD01-9164-A91A-9F4482D0D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F6718CB-8929-DC83-3841-7B393E04123C}"/>
              </a:ext>
            </a:extLst>
          </p:cNvPr>
          <p:cNvSpPr/>
          <p:nvPr/>
        </p:nvSpPr>
        <p:spPr>
          <a:xfrm>
            <a:off x="2614127" y="2411963"/>
            <a:ext cx="2345093" cy="181635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cs typeface="Arial"/>
              </a:rPr>
              <a:t>Aluminum</a:t>
            </a:r>
            <a:endParaRPr lang="en-US" b="1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4BC4CB6-AF26-CD07-8A16-A047074CC53B}"/>
              </a:ext>
            </a:extLst>
          </p:cNvPr>
          <p:cNvSpPr/>
          <p:nvPr/>
        </p:nvSpPr>
        <p:spPr>
          <a:xfrm>
            <a:off x="6983963" y="2411963"/>
            <a:ext cx="2345093" cy="181635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cs typeface="Arial"/>
              </a:rPr>
              <a:t>Wood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849C439-F72A-7677-101D-2B3B2E78A008}"/>
              </a:ext>
            </a:extLst>
          </p:cNvPr>
          <p:cNvSpPr/>
          <p:nvPr/>
        </p:nvSpPr>
        <p:spPr>
          <a:xfrm>
            <a:off x="2614127" y="2411963"/>
            <a:ext cx="2345093" cy="181635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cs typeface="Arial"/>
              </a:rPr>
              <a:t>Aluminum</a:t>
            </a:r>
            <a:endParaRPr lang="en-US" b="1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6F5D3B4-83F7-C344-4321-5E5EDF497993}"/>
              </a:ext>
            </a:extLst>
          </p:cNvPr>
          <p:cNvSpPr/>
          <p:nvPr/>
        </p:nvSpPr>
        <p:spPr>
          <a:xfrm>
            <a:off x="6983963" y="2411963"/>
            <a:ext cx="2345093" cy="181635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b="1">
                <a:cs typeface="Arial"/>
              </a:rPr>
              <a:t>Wood</a:t>
            </a:r>
          </a:p>
        </p:txBody>
      </p:sp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3E14470A-8DCE-9ECB-4AE0-12C0DA488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56706" y="4446589"/>
            <a:ext cx="914400" cy="9144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B1DC754-9400-730C-4FBB-788A536BF604}"/>
              </a:ext>
            </a:extLst>
          </p:cNvPr>
          <p:cNvSpPr txBox="1"/>
          <p:nvPr/>
        </p:nvSpPr>
        <p:spPr>
          <a:xfrm>
            <a:off x="3576734" y="1500674"/>
            <a:ext cx="503853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cs typeface="Arial"/>
              </a:rPr>
              <a:t>Module Housing Material</a:t>
            </a:r>
          </a:p>
        </p:txBody>
      </p:sp>
      <p:pic>
        <p:nvPicPr>
          <p:cNvPr id="8" name="Graphic 7" descr="Checkbox Crossed with solid fill">
            <a:extLst>
              <a:ext uri="{FF2B5EF4-FFF2-40B4-BE49-F238E27FC236}">
                <a16:creationId xmlns:a16="http://schemas.microsoft.com/office/drawing/2014/main" id="{27F4387D-0F32-2404-FB7D-EC55B460EE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74434" y="4240371"/>
            <a:ext cx="1326835" cy="132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56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699EC8CD-4E32-F915-EF69-2E653A6C6777}"/>
              </a:ext>
            </a:extLst>
          </p:cNvPr>
          <p:cNvSpPr/>
          <p:nvPr/>
        </p:nvSpPr>
        <p:spPr>
          <a:xfrm>
            <a:off x="5409955" y="3478003"/>
            <a:ext cx="1872682" cy="1880682"/>
          </a:xfrm>
          <a:prstGeom prst="ellipse">
            <a:avLst/>
          </a:prstGeom>
          <a:solidFill>
            <a:schemeClr val="bg1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AE1334-03D4-3A84-57B4-3BD132BD5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042" y="-66408"/>
            <a:ext cx="10515600" cy="996950"/>
          </a:xfrm>
        </p:spPr>
        <p:txBody>
          <a:bodyPr/>
          <a:lstStyle/>
          <a:p>
            <a:r>
              <a:rPr lang="en-US">
                <a:cs typeface="Arial"/>
              </a:rPr>
              <a:t>Testing Setup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38AE48-B358-36BD-9EEA-B906C38454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2C1BF1-CE69-5583-FB3F-42040D3E8F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dirty="0" smtClean="0"/>
              <a:pPr/>
              <a:t>31</a:t>
            </a:fld>
            <a:endParaRPr lang="en-US"/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4E05ACB0-CE04-1728-004E-EA645DA56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" t="-713" r="8421" b="64491"/>
          <a:stretch/>
        </p:blipFill>
        <p:spPr bwMode="auto">
          <a:xfrm rot="10977831">
            <a:off x="5340168" y="3503349"/>
            <a:ext cx="2012256" cy="1810740"/>
          </a:xfrm>
          <a:prstGeom prst="ellipse">
            <a:avLst/>
          </a:prstGeom>
          <a:ln>
            <a:solidFill>
              <a:srgbClr val="996633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preview">
            <a:extLst>
              <a:ext uri="{FF2B5EF4-FFF2-40B4-BE49-F238E27FC236}">
                <a16:creationId xmlns:a16="http://schemas.microsoft.com/office/drawing/2014/main" id="{4775939A-B128-45FC-316F-61FFEBCBC6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6" r="26956" b="4628"/>
          <a:stretch/>
        </p:blipFill>
        <p:spPr bwMode="auto">
          <a:xfrm>
            <a:off x="8096305" y="890648"/>
            <a:ext cx="2074463" cy="469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AFB92334-F714-EF3E-F200-7BA6A33E792C}"/>
              </a:ext>
            </a:extLst>
          </p:cNvPr>
          <p:cNvSpPr/>
          <p:nvPr/>
        </p:nvSpPr>
        <p:spPr>
          <a:xfrm rot="10561997">
            <a:off x="10006415" y="931386"/>
            <a:ext cx="1188720" cy="31600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9633E2B8-CD96-613F-8C0F-4BB6ECDE8892}"/>
              </a:ext>
            </a:extLst>
          </p:cNvPr>
          <p:cNvSpPr/>
          <p:nvPr/>
        </p:nvSpPr>
        <p:spPr>
          <a:xfrm rot="11145344">
            <a:off x="9576410" y="1872452"/>
            <a:ext cx="1188720" cy="32004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8489CC60-CD5D-A547-FB00-834DBB241B65}"/>
              </a:ext>
            </a:extLst>
          </p:cNvPr>
          <p:cNvSpPr/>
          <p:nvPr/>
        </p:nvSpPr>
        <p:spPr>
          <a:xfrm rot="8842180">
            <a:off x="9408883" y="4503279"/>
            <a:ext cx="1459097" cy="317323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908C2CE0-F75A-79C5-1075-2997997E936A}"/>
              </a:ext>
            </a:extLst>
          </p:cNvPr>
          <p:cNvSpPr/>
          <p:nvPr/>
        </p:nvSpPr>
        <p:spPr>
          <a:xfrm rot="714833">
            <a:off x="7240927" y="4541365"/>
            <a:ext cx="1188720" cy="320040"/>
          </a:xfrm>
          <a:prstGeom prst="rightArrow">
            <a:avLst/>
          </a:pr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72DBF48E-92B0-F664-8027-1699C2D58271}"/>
              </a:ext>
            </a:extLst>
          </p:cNvPr>
          <p:cNvSpPr/>
          <p:nvPr/>
        </p:nvSpPr>
        <p:spPr>
          <a:xfrm rot="956121">
            <a:off x="6971527" y="3059069"/>
            <a:ext cx="1188720" cy="320040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1B153B8F-ABC1-DADD-CF57-355E55338359}"/>
              </a:ext>
            </a:extLst>
          </p:cNvPr>
          <p:cNvSpPr/>
          <p:nvPr/>
        </p:nvSpPr>
        <p:spPr>
          <a:xfrm rot="11560871">
            <a:off x="9248396" y="4053158"/>
            <a:ext cx="1370805" cy="317323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37071EE5-8EAF-9D5A-F9AF-A83E2A5C4729}"/>
              </a:ext>
            </a:extLst>
          </p:cNvPr>
          <p:cNvSpPr/>
          <p:nvPr/>
        </p:nvSpPr>
        <p:spPr>
          <a:xfrm>
            <a:off x="11083047" y="714396"/>
            <a:ext cx="622570" cy="606363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802ED81D-D638-937B-D247-8F59CA3D7F75}"/>
              </a:ext>
            </a:extLst>
          </p:cNvPr>
          <p:cNvSpPr/>
          <p:nvPr/>
        </p:nvSpPr>
        <p:spPr>
          <a:xfrm>
            <a:off x="10704122" y="1799497"/>
            <a:ext cx="622570" cy="606363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31" name="Flowchart: Connector 30">
            <a:extLst>
              <a:ext uri="{FF2B5EF4-FFF2-40B4-BE49-F238E27FC236}">
                <a16:creationId xmlns:a16="http://schemas.microsoft.com/office/drawing/2014/main" id="{1354077E-512F-E24C-A080-83C08B202208}"/>
              </a:ext>
            </a:extLst>
          </p:cNvPr>
          <p:cNvSpPr/>
          <p:nvPr/>
        </p:nvSpPr>
        <p:spPr>
          <a:xfrm>
            <a:off x="10466897" y="4095022"/>
            <a:ext cx="622570" cy="606363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3"/>
                </a:solidFill>
              </a:rPr>
              <a:t>3</a:t>
            </a:r>
          </a:p>
        </p:txBody>
      </p:sp>
      <p:sp>
        <p:nvSpPr>
          <p:cNvPr id="32" name="Flowchart: Connector 31">
            <a:extLst>
              <a:ext uri="{FF2B5EF4-FFF2-40B4-BE49-F238E27FC236}">
                <a16:creationId xmlns:a16="http://schemas.microsoft.com/office/drawing/2014/main" id="{206AE202-A6F4-E7AD-8E0D-F08D6ADE6491}"/>
              </a:ext>
            </a:extLst>
          </p:cNvPr>
          <p:cNvSpPr/>
          <p:nvPr/>
        </p:nvSpPr>
        <p:spPr>
          <a:xfrm>
            <a:off x="6407697" y="2664716"/>
            <a:ext cx="622570" cy="606363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61C250-EDBA-E5A2-424A-0DB6D4C826C8}"/>
              </a:ext>
            </a:extLst>
          </p:cNvPr>
          <p:cNvSpPr txBox="1"/>
          <p:nvPr/>
        </p:nvSpPr>
        <p:spPr>
          <a:xfrm>
            <a:off x="547760" y="1199643"/>
            <a:ext cx="280237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accent1"/>
                </a:solidFill>
              </a:rPr>
              <a:t>1. Power Supply</a:t>
            </a:r>
          </a:p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F3E7DC-AA97-1F63-9354-971BFC8F9426}"/>
              </a:ext>
            </a:extLst>
          </p:cNvPr>
          <p:cNvSpPr txBox="1"/>
          <p:nvPr/>
        </p:nvSpPr>
        <p:spPr>
          <a:xfrm>
            <a:off x="547760" y="1701805"/>
            <a:ext cx="1523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B0F0"/>
                </a:solidFill>
              </a:rPr>
              <a:t>2. Pump</a:t>
            </a:r>
            <a:endParaRPr lang="en-US">
              <a:solidFill>
                <a:srgbClr val="00B0F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2DF995-30EB-AF6B-269D-3AF5B5274AD7}"/>
              </a:ext>
            </a:extLst>
          </p:cNvPr>
          <p:cNvSpPr txBox="1"/>
          <p:nvPr/>
        </p:nvSpPr>
        <p:spPr>
          <a:xfrm>
            <a:off x="547760" y="2182236"/>
            <a:ext cx="5159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3. Thermocouple using Arduino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51A2B29-0D3A-263F-9172-0E22A473E64D}"/>
              </a:ext>
            </a:extLst>
          </p:cNvPr>
          <p:cNvSpPr txBox="1"/>
          <p:nvPr/>
        </p:nvSpPr>
        <p:spPr>
          <a:xfrm>
            <a:off x="547760" y="2670812"/>
            <a:ext cx="3203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chemeClr val="accent5"/>
                </a:solidFill>
              </a:rPr>
              <a:t>4. Pressure Gauge</a:t>
            </a:r>
            <a:endParaRPr lang="en-US">
              <a:solidFill>
                <a:schemeClr val="accent5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3E4E01E-5C8D-A3B3-4EBE-CFF2B95FF922}"/>
              </a:ext>
            </a:extLst>
          </p:cNvPr>
          <p:cNvSpPr txBox="1"/>
          <p:nvPr/>
        </p:nvSpPr>
        <p:spPr>
          <a:xfrm>
            <a:off x="534537" y="3114242"/>
            <a:ext cx="5025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996633"/>
                </a:solidFill>
              </a:rPr>
              <a:t>5. Heating pads inside module</a:t>
            </a:r>
            <a:endParaRPr lang="en-US">
              <a:solidFill>
                <a:srgbClr val="9966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45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7" grpId="0" animBg="1"/>
      <p:bldP spid="30" grpId="0" animBg="1"/>
      <p:bldP spid="31" grpId="0" animBg="1"/>
      <p:bldP spid="32" grpId="0" animBg="1"/>
      <p:bldP spid="10" grpId="0"/>
      <p:bldP spid="11" grpId="0"/>
      <p:bldP spid="23" grpId="0"/>
      <p:bldP spid="29" grpId="0"/>
      <p:bldP spid="3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5E624-29BC-DCC2-A392-E676A181A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BF5C39-62C0-AD08-F26D-6167ACE8F3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Anthony Vicary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A5342F-AA44-5CA0-11F0-DDAF51E2EC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204" name="Content Placeholder 203">
            <a:extLst>
              <a:ext uri="{FF2B5EF4-FFF2-40B4-BE49-F238E27FC236}">
                <a16:creationId xmlns:a16="http://schemas.microsoft.com/office/drawing/2014/main" id="{8D135954-BA1E-4845-855D-69CA2B4C8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206" name="Diagram 28">
            <a:extLst>
              <a:ext uri="{FF2B5EF4-FFF2-40B4-BE49-F238E27FC236}">
                <a16:creationId xmlns:a16="http://schemas.microsoft.com/office/drawing/2014/main" id="{0A18230B-5EEF-A516-8D64-6E02BA406B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5359572"/>
              </p:ext>
            </p:extLst>
          </p:nvPr>
        </p:nvGraphicFramePr>
        <p:xfrm>
          <a:off x="477866" y="321591"/>
          <a:ext cx="11236267" cy="53107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591188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4ED19-19B9-2245-853E-FA0EE8146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579" y="-81564"/>
            <a:ext cx="10515600" cy="996950"/>
          </a:xfrm>
        </p:spPr>
        <p:txBody>
          <a:bodyPr/>
          <a:lstStyle/>
          <a:p>
            <a:r>
              <a:rPr lang="en-US">
                <a:cs typeface="Arial"/>
              </a:rPr>
              <a:t>COMSOL Prototype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38BB04-B273-4355-C17C-071C116EEE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Jacob Owens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56F371-E560-4E6F-875D-EAB8422B7D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F533A51-0F5C-E522-27A9-E07E14474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3372" y="2206151"/>
            <a:ext cx="4066014" cy="24108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AD87AF7-FBDA-789A-760F-D7ECA3E04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4664" y="2297885"/>
            <a:ext cx="4327336" cy="226223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862AE0-EC64-0C1A-04B0-A92E9E04C1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79191">
            <a:off x="68272" y="2383722"/>
            <a:ext cx="3289059" cy="223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26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4ED19-19B9-2245-853E-FA0EE8146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579" y="-81564"/>
            <a:ext cx="10515600" cy="996950"/>
          </a:xfrm>
        </p:spPr>
        <p:txBody>
          <a:bodyPr/>
          <a:lstStyle/>
          <a:p>
            <a:r>
              <a:rPr lang="en-US">
                <a:cs typeface="Arial"/>
              </a:rPr>
              <a:t>COMSOL Prototype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38BB04-B273-4355-C17C-071C116EEE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Jacob Owens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56F371-E560-4E6F-875D-EAB8422B7D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399F9E2-D0F4-DE03-C2F0-C2528F821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403" y="2062536"/>
            <a:ext cx="9525193" cy="33211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309C8D-E0DF-42AC-CA44-D7C48D5F59C9}"/>
              </a:ext>
            </a:extLst>
          </p:cNvPr>
          <p:cNvSpPr txBox="1"/>
          <p:nvPr/>
        </p:nvSpPr>
        <p:spPr>
          <a:xfrm>
            <a:off x="4847961" y="1693204"/>
            <a:ext cx="24960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>
                <a:solidFill>
                  <a:srgbClr val="000000"/>
                </a:solidFill>
                <a:effectLst/>
              </a:rPr>
              <a:t> Transient</a:t>
            </a:r>
            <a:r>
              <a:rPr lang="en-US" b="1">
                <a:solidFill>
                  <a:srgbClr val="000000"/>
                </a:solidFill>
              </a:rPr>
              <a:t> Simulation</a:t>
            </a:r>
            <a:endParaRPr lang="en-US" b="1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32FD129A-E66D-FB67-FFD5-3F43B554DD26}"/>
              </a:ext>
            </a:extLst>
          </p:cNvPr>
          <p:cNvSpPr/>
          <p:nvPr/>
        </p:nvSpPr>
        <p:spPr>
          <a:xfrm rot="7493309">
            <a:off x="1365175" y="4250898"/>
            <a:ext cx="1944902" cy="12837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1E28F8-E354-3E26-7AF1-A66356EE2FFE}"/>
              </a:ext>
            </a:extLst>
          </p:cNvPr>
          <p:cNvSpPr txBox="1"/>
          <p:nvPr/>
        </p:nvSpPr>
        <p:spPr>
          <a:xfrm>
            <a:off x="2224610" y="3007966"/>
            <a:ext cx="168840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0">
                <a:solidFill>
                  <a:srgbClr val="000000"/>
                </a:solidFill>
                <a:effectLst/>
              </a:rPr>
              <a:t>Inlet Temperature </a:t>
            </a:r>
          </a:p>
          <a:p>
            <a:r>
              <a:rPr lang="en-US" sz="1400">
                <a:solidFill>
                  <a:srgbClr val="000000"/>
                </a:solidFill>
              </a:rPr>
              <a:t>293</a:t>
            </a:r>
            <a:r>
              <a:rPr lang="en-US" sz="1400" i="0">
                <a:solidFill>
                  <a:srgbClr val="000000"/>
                </a:solidFill>
                <a:effectLst/>
              </a:rPr>
              <a:t> K (20</a:t>
            </a:r>
            <a:r>
              <a:rPr lang="en-US" sz="1400"/>
              <a:t>°C)</a:t>
            </a:r>
            <a:endParaRPr lang="en-US" sz="1400">
              <a:latin typeface="MS Shell Dlg 2" panose="020B0604030504040204" pitchFamily="34" charset="0"/>
            </a:endParaRPr>
          </a:p>
          <a:p>
            <a:endParaRPr lang="en-US" sz="140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9BBD213F-D521-C881-1336-D7A6FEA8FF6B}"/>
              </a:ext>
            </a:extLst>
          </p:cNvPr>
          <p:cNvSpPr/>
          <p:nvPr/>
        </p:nvSpPr>
        <p:spPr>
          <a:xfrm rot="17831403">
            <a:off x="9289450" y="3053028"/>
            <a:ext cx="1944902" cy="12837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3CED27-8AFA-052D-73A1-DF5C6D4FDC0C}"/>
              </a:ext>
            </a:extLst>
          </p:cNvPr>
          <p:cNvSpPr txBox="1"/>
          <p:nvPr/>
        </p:nvSpPr>
        <p:spPr>
          <a:xfrm>
            <a:off x="8880775" y="4011539"/>
            <a:ext cx="17593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0">
                <a:solidFill>
                  <a:srgbClr val="000000"/>
                </a:solidFill>
                <a:effectLst/>
              </a:rPr>
              <a:t>Outlet Temperature </a:t>
            </a:r>
          </a:p>
          <a:p>
            <a:r>
              <a:rPr lang="en-US" sz="1400">
                <a:solidFill>
                  <a:srgbClr val="000000"/>
                </a:solidFill>
              </a:rPr>
              <a:t>294.7</a:t>
            </a:r>
            <a:r>
              <a:rPr lang="en-US" sz="1400" i="0">
                <a:solidFill>
                  <a:srgbClr val="000000"/>
                </a:solidFill>
                <a:effectLst/>
              </a:rPr>
              <a:t> K (</a:t>
            </a:r>
            <a:r>
              <a:rPr lang="en-US" sz="1400">
                <a:solidFill>
                  <a:srgbClr val="000000"/>
                </a:solidFill>
              </a:rPr>
              <a:t>66.8</a:t>
            </a:r>
            <a:r>
              <a:rPr lang="en-US" sz="1400"/>
              <a:t>°C)</a:t>
            </a:r>
            <a:endParaRPr lang="en-US" sz="1400">
              <a:latin typeface="MS Shell Dlg 2" panose="020B0604030504040204" pitchFamily="34" charset="0"/>
            </a:endParaRPr>
          </a:p>
          <a:p>
            <a:endParaRPr lang="en-US" sz="1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DC2F3E-F10D-7EEC-D3D6-43B1EE5EB692}"/>
              </a:ext>
            </a:extLst>
          </p:cNvPr>
          <p:cNvSpPr txBox="1"/>
          <p:nvPr/>
        </p:nvSpPr>
        <p:spPr>
          <a:xfrm>
            <a:off x="5473801" y="4273149"/>
            <a:ext cx="175934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0">
                <a:solidFill>
                  <a:srgbClr val="000000"/>
                </a:solidFill>
                <a:effectLst/>
              </a:rPr>
              <a:t> </a:t>
            </a:r>
            <a:r>
              <a:rPr lang="en-US" sz="1400">
                <a:solidFill>
                  <a:srgbClr val="000000"/>
                </a:solidFill>
              </a:rPr>
              <a:t>1.7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˚C Temperature Increase</a:t>
            </a:r>
          </a:p>
          <a:p>
            <a:endParaRPr lang="en-US" sz="1400">
              <a:latin typeface="MS Shell Dlg 2" panose="020B0604030504040204" pitchFamily="34" charset="0"/>
            </a:endParaRPr>
          </a:p>
          <a:p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3626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31050-5ECB-192B-D90F-4997BC0B3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7" y="-80228"/>
            <a:ext cx="10515600" cy="996950"/>
          </a:xfrm>
        </p:spPr>
        <p:txBody>
          <a:bodyPr/>
          <a:lstStyle/>
          <a:p>
            <a:r>
              <a:rPr lang="en-US">
                <a:cs typeface="Arial"/>
              </a:rPr>
              <a:t>COMSOL Results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6E23F4-A742-CB1E-F9CB-0C3CA28439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Jacob Owens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CF0301-E07B-1B4C-E559-0EA089DD4D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AE364BCD-0A64-BED4-608D-013E47AD1A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422" r="252"/>
          <a:stretch/>
        </p:blipFill>
        <p:spPr>
          <a:xfrm>
            <a:off x="649625" y="2537355"/>
            <a:ext cx="2889094" cy="2235892"/>
          </a:xfrm>
        </p:spPr>
      </p:pic>
      <p:pic>
        <p:nvPicPr>
          <p:cNvPr id="9" name="Picture 9" descr="Diagram&#10;&#10;Description automatically generated">
            <a:extLst>
              <a:ext uri="{FF2B5EF4-FFF2-40B4-BE49-F238E27FC236}">
                <a16:creationId xmlns:a16="http://schemas.microsoft.com/office/drawing/2014/main" id="{A38EF62E-3172-0A00-D3A2-209AE6FF4D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90" r="478" b="-565"/>
          <a:stretch/>
        </p:blipFill>
        <p:spPr>
          <a:xfrm>
            <a:off x="6198966" y="2534208"/>
            <a:ext cx="2730076" cy="223403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EF0C7A6-5C43-DD5F-1789-7F85F8BDB2AD}"/>
              </a:ext>
            </a:extLst>
          </p:cNvPr>
          <p:cNvSpPr/>
          <p:nvPr/>
        </p:nvSpPr>
        <p:spPr>
          <a:xfrm>
            <a:off x="3786386" y="1146789"/>
            <a:ext cx="3831840" cy="58366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b="1">
                <a:cs typeface="Arial"/>
              </a:rPr>
              <a:t>Simulation Parameters: 5 C-Rate</a:t>
            </a:r>
            <a:endParaRPr lang="en-US">
              <a:cs typeface="Arial" panose="020B0604020202020204"/>
            </a:endParaRPr>
          </a:p>
          <a:p>
            <a:r>
              <a:rPr lang="en-US" b="1">
                <a:cs typeface="Arial"/>
              </a:rPr>
              <a:t>                                         60 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2A17DE-27F0-B582-4E34-20E4F9C8A50D}"/>
              </a:ext>
            </a:extLst>
          </p:cNvPr>
          <p:cNvSpPr txBox="1"/>
          <p:nvPr/>
        </p:nvSpPr>
        <p:spPr>
          <a:xfrm>
            <a:off x="1366792" y="2169508"/>
            <a:ext cx="14638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cs typeface="Arial"/>
              </a:rPr>
              <a:t>Our Design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6F0795-38B7-328E-7724-500B2D8BB069}"/>
              </a:ext>
            </a:extLst>
          </p:cNvPr>
          <p:cNvSpPr txBox="1"/>
          <p:nvPr/>
        </p:nvSpPr>
        <p:spPr>
          <a:xfrm>
            <a:off x="6804113" y="2163049"/>
            <a:ext cx="14638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cs typeface="Arial"/>
              </a:rPr>
              <a:t>Air Cooled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7BD27C-05DF-3B85-DD1D-7DD8675DFCFA}"/>
              </a:ext>
            </a:extLst>
          </p:cNvPr>
          <p:cNvSpPr txBox="1"/>
          <p:nvPr/>
        </p:nvSpPr>
        <p:spPr>
          <a:xfrm>
            <a:off x="3504266" y="3428746"/>
            <a:ext cx="254229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cs typeface="Arial"/>
              </a:rPr>
              <a:t>Max Cell Temperature:</a:t>
            </a:r>
          </a:p>
          <a:p>
            <a:pPr algn="ctr"/>
            <a:r>
              <a:rPr lang="en-US">
                <a:cs typeface="Arial"/>
              </a:rPr>
              <a:t>35.8</a:t>
            </a:r>
            <a:r>
              <a:rPr lang="en-US">
                <a:ea typeface="+mn-lt"/>
                <a:cs typeface="+mn-lt"/>
              </a:rPr>
              <a:t>°C (309 K)</a:t>
            </a:r>
            <a:endParaRPr lang="en-US"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5C381D-C6FF-75F1-A9E9-7907F32882B4}"/>
              </a:ext>
            </a:extLst>
          </p:cNvPr>
          <p:cNvSpPr txBox="1"/>
          <p:nvPr/>
        </p:nvSpPr>
        <p:spPr>
          <a:xfrm>
            <a:off x="8870554" y="3428744"/>
            <a:ext cx="254229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cs typeface="Arial"/>
              </a:rPr>
              <a:t>Max Cell Temperature:</a:t>
            </a:r>
          </a:p>
          <a:p>
            <a:pPr algn="ctr"/>
            <a:r>
              <a:rPr lang="en-US">
                <a:ea typeface="+mn-lt"/>
                <a:cs typeface="+mn-lt"/>
              </a:rPr>
              <a:t>41.9°C (315 K)</a:t>
            </a:r>
            <a:endParaRPr lang="en-US">
              <a:cs typeface="Arial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804F1AE-7FA9-807C-6757-114C7890D145}"/>
              </a:ext>
            </a:extLst>
          </p:cNvPr>
          <p:cNvSpPr/>
          <p:nvPr/>
        </p:nvSpPr>
        <p:spPr>
          <a:xfrm>
            <a:off x="4357886" y="5179289"/>
            <a:ext cx="2688841" cy="48034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b="1">
                <a:cs typeface="Arial"/>
              </a:rPr>
              <a:t>Cooling Increase: 17%</a:t>
            </a:r>
          </a:p>
        </p:txBody>
      </p:sp>
    </p:spTree>
    <p:extLst>
      <p:ext uri="{BB962C8B-B14F-4D97-AF65-F5344CB8AC3E}">
        <p14:creationId xmlns:p14="http://schemas.microsoft.com/office/powerpoint/2010/main" val="210440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/>
      <p:bldP spid="12" grpId="0"/>
      <p:bldP spid="13" grpId="0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4ED19-19B9-2245-853E-FA0EE8146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579" y="-81564"/>
            <a:ext cx="10515600" cy="996950"/>
          </a:xfrm>
        </p:spPr>
        <p:txBody>
          <a:bodyPr/>
          <a:lstStyle/>
          <a:p>
            <a:r>
              <a:rPr lang="en-US">
                <a:cs typeface="Arial"/>
              </a:rPr>
              <a:t>COMSOL Results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38BB04-B273-4355-C17C-071C116EEE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Jacob Owens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56F371-E560-4E6F-875D-EAB8422B7D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8" name="Picture 8" descr="Chart&#10;&#10;Description automatically generated">
            <a:extLst>
              <a:ext uri="{FF2B5EF4-FFF2-40B4-BE49-F238E27FC236}">
                <a16:creationId xmlns:a16="http://schemas.microsoft.com/office/drawing/2014/main" id="{4CA68607-A917-7BA2-669F-5749B24B12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7695" y="1444459"/>
            <a:ext cx="5419851" cy="4294190"/>
          </a:xfrm>
        </p:spPr>
      </p:pic>
      <p:pic>
        <p:nvPicPr>
          <p:cNvPr id="9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8CB59EC0-F9D4-2B68-4C60-763943FD3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538" y="1555754"/>
            <a:ext cx="5278821" cy="418004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05C3661-E26F-2E41-9BC2-B53D404DDF4F}"/>
              </a:ext>
            </a:extLst>
          </p:cNvPr>
          <p:cNvSpPr/>
          <p:nvPr/>
        </p:nvSpPr>
        <p:spPr>
          <a:xfrm>
            <a:off x="4604425" y="4926961"/>
            <a:ext cx="1121924" cy="287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73915A91-0350-F553-83CB-D2AF40E74B44}"/>
              </a:ext>
            </a:extLst>
          </p:cNvPr>
          <p:cNvSpPr/>
          <p:nvPr/>
        </p:nvSpPr>
        <p:spPr>
          <a:xfrm rot="17831403">
            <a:off x="3092914" y="3654698"/>
            <a:ext cx="978408" cy="13706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B4C729-2875-68CC-B2B1-F0DBC5128299}"/>
              </a:ext>
            </a:extLst>
          </p:cNvPr>
          <p:cNvSpPr txBox="1"/>
          <p:nvPr/>
        </p:nvSpPr>
        <p:spPr>
          <a:xfrm>
            <a:off x="2048390" y="1050904"/>
            <a:ext cx="3067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>
                <a:solidFill>
                  <a:srgbClr val="000000"/>
                </a:solidFill>
                <a:effectLst/>
              </a:rPr>
              <a:t> </a:t>
            </a:r>
            <a:r>
              <a:rPr lang="en-US" b="1">
                <a:solidFill>
                  <a:srgbClr val="000000"/>
                </a:solidFill>
              </a:rPr>
              <a:t>Steady State Temperature</a:t>
            </a:r>
            <a:endParaRPr lang="en-US" b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E9E3EA-9422-D30A-BBA0-EC3244715C4B}"/>
              </a:ext>
            </a:extLst>
          </p:cNvPr>
          <p:cNvSpPr txBox="1"/>
          <p:nvPr/>
        </p:nvSpPr>
        <p:spPr>
          <a:xfrm>
            <a:off x="7543488" y="1075127"/>
            <a:ext cx="2714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>
                <a:solidFill>
                  <a:srgbClr val="000000"/>
                </a:solidFill>
                <a:effectLst/>
              </a:rPr>
              <a:t> Transient</a:t>
            </a:r>
            <a:r>
              <a:rPr lang="en-US" b="1">
                <a:solidFill>
                  <a:srgbClr val="000000"/>
                </a:solidFill>
              </a:rPr>
              <a:t> Temperature</a:t>
            </a:r>
            <a:endParaRPr lang="en-US" b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7EC381-AB49-807A-55F2-F27CA93E0D9A}"/>
              </a:ext>
            </a:extLst>
          </p:cNvPr>
          <p:cNvSpPr txBox="1"/>
          <p:nvPr/>
        </p:nvSpPr>
        <p:spPr>
          <a:xfrm>
            <a:off x="2674203" y="4161281"/>
            <a:ext cx="14448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0">
                <a:solidFill>
                  <a:srgbClr val="000000"/>
                </a:solidFill>
                <a:effectLst/>
              </a:rPr>
              <a:t> 317 K (43.8</a:t>
            </a:r>
            <a:r>
              <a:rPr lang="en-US" sz="1400"/>
              <a:t>°C)</a:t>
            </a:r>
            <a:endParaRPr lang="en-US" sz="1400">
              <a:latin typeface="MS Shell Dlg 2" panose="020B0604030504040204" pitchFamily="34" charset="0"/>
            </a:endParaRPr>
          </a:p>
          <a:p>
            <a:endParaRPr lang="en-US" sz="140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E14DEB8-2459-3941-34E0-5B4ADCEA0C17}"/>
              </a:ext>
            </a:extLst>
          </p:cNvPr>
          <p:cNvSpPr/>
          <p:nvPr/>
        </p:nvSpPr>
        <p:spPr>
          <a:xfrm>
            <a:off x="10139463" y="4926961"/>
            <a:ext cx="1121924" cy="287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BACF9148-5EB1-C5C4-A4B8-E9858256ADA9}"/>
              </a:ext>
            </a:extLst>
          </p:cNvPr>
          <p:cNvSpPr/>
          <p:nvPr/>
        </p:nvSpPr>
        <p:spPr>
          <a:xfrm rot="17831403">
            <a:off x="9936508" y="3159888"/>
            <a:ext cx="978408" cy="13706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5E31E4-78D6-2260-AC9B-80A42AE667C1}"/>
              </a:ext>
            </a:extLst>
          </p:cNvPr>
          <p:cNvSpPr txBox="1"/>
          <p:nvPr/>
        </p:nvSpPr>
        <p:spPr>
          <a:xfrm>
            <a:off x="9517797" y="3666471"/>
            <a:ext cx="1586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0">
                <a:solidFill>
                  <a:srgbClr val="000000"/>
                </a:solidFill>
                <a:effectLst/>
              </a:rPr>
              <a:t> 306.5 K (33.4</a:t>
            </a:r>
            <a:r>
              <a:rPr lang="en-US" sz="1400"/>
              <a:t>°C)</a:t>
            </a:r>
            <a:endParaRPr lang="en-US" sz="1400">
              <a:latin typeface="MS Shell Dlg 2" panose="020B0604030504040204" pitchFamily="34" charset="0"/>
            </a:endParaRPr>
          </a:p>
          <a:p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370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/>
      <p:bldP spid="14" grpId="0" animBg="1"/>
      <p:bldP spid="15" grpId="0" animBg="1"/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4ED19-19B9-2245-853E-FA0EE8146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579" y="-81564"/>
            <a:ext cx="10515600" cy="996950"/>
          </a:xfrm>
        </p:spPr>
        <p:txBody>
          <a:bodyPr/>
          <a:lstStyle/>
          <a:p>
            <a:r>
              <a:rPr lang="en-US">
                <a:cs typeface="Arial"/>
              </a:rPr>
              <a:t>COMSOL Results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38BB04-B273-4355-C17C-071C116EEE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Jacob Owens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56F371-E560-4E6F-875D-EAB8422B7D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8" name="Picture 8" descr="Chart&#10;&#10;Description automatically generated">
            <a:extLst>
              <a:ext uri="{FF2B5EF4-FFF2-40B4-BE49-F238E27FC236}">
                <a16:creationId xmlns:a16="http://schemas.microsoft.com/office/drawing/2014/main" id="{4CA68607-A917-7BA2-669F-5749B24B12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7695" y="1444459"/>
            <a:ext cx="5419851" cy="4294190"/>
          </a:xfrm>
        </p:spPr>
      </p:pic>
      <p:pic>
        <p:nvPicPr>
          <p:cNvPr id="9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8CB59EC0-F9D4-2B68-4C60-763943FD3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538" y="1555754"/>
            <a:ext cx="5278821" cy="418004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05C3661-E26F-2E41-9BC2-B53D404DDF4F}"/>
              </a:ext>
            </a:extLst>
          </p:cNvPr>
          <p:cNvSpPr/>
          <p:nvPr/>
        </p:nvSpPr>
        <p:spPr>
          <a:xfrm>
            <a:off x="4604425" y="4258232"/>
            <a:ext cx="1121924" cy="287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73915A91-0350-F553-83CB-D2AF40E74B44}"/>
              </a:ext>
            </a:extLst>
          </p:cNvPr>
          <p:cNvSpPr/>
          <p:nvPr/>
        </p:nvSpPr>
        <p:spPr>
          <a:xfrm rot="17831403">
            <a:off x="3338298" y="2562902"/>
            <a:ext cx="1944902" cy="12837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B4C729-2875-68CC-B2B1-F0DBC5128299}"/>
              </a:ext>
            </a:extLst>
          </p:cNvPr>
          <p:cNvSpPr txBox="1"/>
          <p:nvPr/>
        </p:nvSpPr>
        <p:spPr>
          <a:xfrm>
            <a:off x="2048390" y="1050904"/>
            <a:ext cx="3067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>
                <a:solidFill>
                  <a:srgbClr val="000000"/>
                </a:solidFill>
                <a:effectLst/>
              </a:rPr>
              <a:t> </a:t>
            </a:r>
            <a:r>
              <a:rPr lang="en-US" b="1">
                <a:solidFill>
                  <a:srgbClr val="000000"/>
                </a:solidFill>
              </a:rPr>
              <a:t>Steady State Temperature</a:t>
            </a:r>
            <a:endParaRPr lang="en-US" b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E9E3EA-9422-D30A-BBA0-EC3244715C4B}"/>
              </a:ext>
            </a:extLst>
          </p:cNvPr>
          <p:cNvSpPr txBox="1"/>
          <p:nvPr/>
        </p:nvSpPr>
        <p:spPr>
          <a:xfrm>
            <a:off x="7543488" y="1075127"/>
            <a:ext cx="27149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>
                <a:solidFill>
                  <a:srgbClr val="000000"/>
                </a:solidFill>
                <a:effectLst/>
              </a:rPr>
              <a:t> Transient</a:t>
            </a:r>
            <a:r>
              <a:rPr lang="en-US" b="1">
                <a:solidFill>
                  <a:srgbClr val="000000"/>
                </a:solidFill>
              </a:rPr>
              <a:t> Temperature</a:t>
            </a:r>
            <a:endParaRPr lang="en-US" b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7EC381-AB49-807A-55F2-F27CA93E0D9A}"/>
              </a:ext>
            </a:extLst>
          </p:cNvPr>
          <p:cNvSpPr txBox="1"/>
          <p:nvPr/>
        </p:nvSpPr>
        <p:spPr>
          <a:xfrm>
            <a:off x="3159558" y="3493003"/>
            <a:ext cx="14448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0">
                <a:solidFill>
                  <a:srgbClr val="000000"/>
                </a:solidFill>
                <a:effectLst/>
              </a:rPr>
              <a:t> 340 K (</a:t>
            </a:r>
            <a:r>
              <a:rPr lang="en-US" sz="1400">
                <a:solidFill>
                  <a:srgbClr val="000000"/>
                </a:solidFill>
              </a:rPr>
              <a:t>66.8</a:t>
            </a:r>
            <a:r>
              <a:rPr lang="en-US" sz="1400"/>
              <a:t>°C)</a:t>
            </a:r>
            <a:endParaRPr lang="en-US" sz="1400">
              <a:latin typeface="MS Shell Dlg 2" panose="020B0604030504040204" pitchFamily="34" charset="0"/>
            </a:endParaRPr>
          </a:p>
          <a:p>
            <a:endParaRPr lang="en-US" sz="1400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79D8E40D-3891-4235-882F-CF00095D1200}"/>
              </a:ext>
            </a:extLst>
          </p:cNvPr>
          <p:cNvSpPr/>
          <p:nvPr/>
        </p:nvSpPr>
        <p:spPr>
          <a:xfrm rot="17831403">
            <a:off x="9579129" y="3008341"/>
            <a:ext cx="1505370" cy="12050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86A870-221D-EA06-8557-6B071087B2D8}"/>
              </a:ext>
            </a:extLst>
          </p:cNvPr>
          <p:cNvSpPr txBox="1"/>
          <p:nvPr/>
        </p:nvSpPr>
        <p:spPr>
          <a:xfrm>
            <a:off x="9284478" y="3735012"/>
            <a:ext cx="15651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0">
                <a:solidFill>
                  <a:srgbClr val="000000"/>
                </a:solidFill>
                <a:effectLst/>
              </a:rPr>
              <a:t> 308.5 K (35.5</a:t>
            </a:r>
            <a:r>
              <a:rPr lang="en-US" sz="1400"/>
              <a:t>°C)</a:t>
            </a:r>
            <a:endParaRPr lang="en-US" sz="1400">
              <a:latin typeface="MS Shell Dlg 2" panose="020B0604030504040204" pitchFamily="34" charset="0"/>
            </a:endParaRPr>
          </a:p>
          <a:p>
            <a:endParaRPr lang="en-US" sz="140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D94115B-82F6-133C-4584-5EB6F308304C}"/>
              </a:ext>
            </a:extLst>
          </p:cNvPr>
          <p:cNvSpPr/>
          <p:nvPr/>
        </p:nvSpPr>
        <p:spPr>
          <a:xfrm>
            <a:off x="10113523" y="4290366"/>
            <a:ext cx="1121924" cy="287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3191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9A1DBDF-16ED-E077-AB5C-904F5485F3F3}"/>
              </a:ext>
            </a:extLst>
          </p:cNvPr>
          <p:cNvSpPr/>
          <p:nvPr/>
        </p:nvSpPr>
        <p:spPr>
          <a:xfrm>
            <a:off x="7280013" y="1009280"/>
            <a:ext cx="2383704" cy="36933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5E4E611-1401-7D46-16FE-C1A7039EE07E}"/>
              </a:ext>
            </a:extLst>
          </p:cNvPr>
          <p:cNvSpPr/>
          <p:nvPr/>
        </p:nvSpPr>
        <p:spPr>
          <a:xfrm>
            <a:off x="787093" y="1477571"/>
            <a:ext cx="10740487" cy="62761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2EE41C0-AE11-0E57-EC09-1501879D2A76}"/>
              </a:ext>
            </a:extLst>
          </p:cNvPr>
          <p:cNvSpPr/>
          <p:nvPr/>
        </p:nvSpPr>
        <p:spPr>
          <a:xfrm>
            <a:off x="787093" y="1009280"/>
            <a:ext cx="2383704" cy="369332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32209D-9C22-6F81-A997-048ED81CF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353" y="35787"/>
            <a:ext cx="10515600" cy="996950"/>
          </a:xfrm>
        </p:spPr>
        <p:txBody>
          <a:bodyPr/>
          <a:lstStyle/>
          <a:p>
            <a:r>
              <a:rPr lang="en-US">
                <a:cs typeface="Arial"/>
              </a:rPr>
              <a:t>Validation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66705-58F7-7FB8-341D-66EBE1B83F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06988" y="1281905"/>
            <a:ext cx="10515600" cy="42941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Initial transient tests match with transient </a:t>
            </a:r>
            <a:r>
              <a:rPr lang="en-US" err="1">
                <a:latin typeface="Arial"/>
                <a:cs typeface="Arial"/>
              </a:rPr>
              <a:t>comsol</a:t>
            </a:r>
            <a:r>
              <a:rPr lang="en-US">
                <a:latin typeface="Arial"/>
                <a:cs typeface="Arial"/>
              </a:rPr>
              <a:t> simulations. Simulations show temperature target is reached.</a:t>
            </a:r>
          </a:p>
          <a:p>
            <a:r>
              <a:rPr lang="en-US">
                <a:latin typeface="Arial"/>
                <a:cs typeface="Arial"/>
              </a:rPr>
              <a:t>Calculations show pressure loss is within 5% of 1 </a:t>
            </a:r>
            <a:r>
              <a:rPr lang="en-US" err="1">
                <a:latin typeface="Arial"/>
                <a:cs typeface="Arial"/>
              </a:rPr>
              <a:t>kpa</a:t>
            </a:r>
            <a:r>
              <a:rPr lang="en-US">
                <a:latin typeface="Arial"/>
                <a:cs typeface="Arial"/>
              </a:rPr>
              <a:t> limit.</a:t>
            </a:r>
          </a:p>
          <a:p>
            <a:r>
              <a:rPr lang="en-US">
                <a:latin typeface="Arial"/>
                <a:cs typeface="Arial"/>
              </a:rPr>
              <a:t>Calculations show that cooling method is within the 20% of module weight target.</a:t>
            </a:r>
          </a:p>
          <a:p>
            <a:r>
              <a:rPr lang="en-US">
                <a:latin typeface="Arial"/>
                <a:cs typeface="Arial"/>
              </a:rPr>
              <a:t>Size target was not met. An increase of 15mm in module height results in a 42% increase in module volume.</a:t>
            </a:r>
            <a:endParaRPr lang="en-US"/>
          </a:p>
          <a:p>
            <a:r>
              <a:rPr lang="en-US">
                <a:latin typeface="Arial"/>
                <a:cs typeface="Arial"/>
              </a:rPr>
              <a:t>Aluminum will not corrode with right coolant, so long lasting target is inconclusive but strong indications that it would be met.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2FE35A-47A1-E355-6A0C-34B0C971BC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Jacob Owens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FAC767-1BB6-318E-1E12-DAE99ADA0C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98D7C1-3500-1D3E-04E8-38ADBD148966}"/>
              </a:ext>
            </a:extLst>
          </p:cNvPr>
          <p:cNvSpPr txBox="1"/>
          <p:nvPr/>
        </p:nvSpPr>
        <p:spPr>
          <a:xfrm>
            <a:off x="1196266" y="1009280"/>
            <a:ext cx="1795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Critical Target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AC10C7-9364-A695-15C4-692E186B8BFD}"/>
              </a:ext>
            </a:extLst>
          </p:cNvPr>
          <p:cNvSpPr txBox="1"/>
          <p:nvPr/>
        </p:nvSpPr>
        <p:spPr>
          <a:xfrm>
            <a:off x="1182103" y="1647648"/>
            <a:ext cx="9084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Temperature</a:t>
            </a:r>
            <a:r>
              <a:rPr lang="en-US"/>
              <a:t>				</a:t>
            </a:r>
          </a:p>
        </p:txBody>
      </p:sp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35B761EA-501A-D480-84CB-6A2170F33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27352" y="1566283"/>
            <a:ext cx="455505" cy="4555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BE997B-BE02-7D0F-C229-D8EBDD6D6B63}"/>
              </a:ext>
            </a:extLst>
          </p:cNvPr>
          <p:cNvSpPr txBox="1"/>
          <p:nvPr/>
        </p:nvSpPr>
        <p:spPr>
          <a:xfrm>
            <a:off x="5445317" y="1604619"/>
            <a:ext cx="6068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Transient tests prove that temperature target is reached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07D382-129C-C317-8670-3A2AA4469CBD}"/>
              </a:ext>
            </a:extLst>
          </p:cNvPr>
          <p:cNvSpPr txBox="1"/>
          <p:nvPr/>
        </p:nvSpPr>
        <p:spPr>
          <a:xfrm>
            <a:off x="7690284" y="1009280"/>
            <a:ext cx="1795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Result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6D8731A-D7D4-3A34-0418-6B9CA7CF92D9}"/>
              </a:ext>
            </a:extLst>
          </p:cNvPr>
          <p:cNvSpPr/>
          <p:nvPr/>
        </p:nvSpPr>
        <p:spPr>
          <a:xfrm>
            <a:off x="787093" y="2275265"/>
            <a:ext cx="10740487" cy="74155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171F7B-853F-E026-944A-C3642C0E9703}"/>
              </a:ext>
            </a:extLst>
          </p:cNvPr>
          <p:cNvSpPr txBox="1"/>
          <p:nvPr/>
        </p:nvSpPr>
        <p:spPr>
          <a:xfrm>
            <a:off x="1182103" y="2404409"/>
            <a:ext cx="240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Pressure</a:t>
            </a:r>
          </a:p>
        </p:txBody>
      </p:sp>
      <p:pic>
        <p:nvPicPr>
          <p:cNvPr id="20" name="Graphic 19" descr="Checkmark with solid fill">
            <a:extLst>
              <a:ext uri="{FF2B5EF4-FFF2-40B4-BE49-F238E27FC236}">
                <a16:creationId xmlns:a16="http://schemas.microsoft.com/office/drawing/2014/main" id="{50120382-997E-6520-3CFB-987820D4F9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27352" y="2361322"/>
            <a:ext cx="455505" cy="45550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CA13D42-5AA4-E15E-CAF1-4A22E8A7A308}"/>
              </a:ext>
            </a:extLst>
          </p:cNvPr>
          <p:cNvSpPr txBox="1"/>
          <p:nvPr/>
        </p:nvSpPr>
        <p:spPr>
          <a:xfrm>
            <a:off x="5458924" y="2404409"/>
            <a:ext cx="6068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>
                <a:solidFill>
                  <a:schemeClr val="bg1"/>
                </a:solidFill>
              </a:rPr>
              <a:t>Calculations show pressure loss is within 5% of the 1 kPa target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DB7C78E-27EB-C2FB-8CD2-9837667C3F48}"/>
              </a:ext>
            </a:extLst>
          </p:cNvPr>
          <p:cNvSpPr/>
          <p:nvPr/>
        </p:nvSpPr>
        <p:spPr>
          <a:xfrm>
            <a:off x="787093" y="3140113"/>
            <a:ext cx="10740487" cy="62761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20C9D9-D505-B2E8-5D99-6EC1A3EDF833}"/>
              </a:ext>
            </a:extLst>
          </p:cNvPr>
          <p:cNvSpPr txBox="1"/>
          <p:nvPr/>
        </p:nvSpPr>
        <p:spPr>
          <a:xfrm>
            <a:off x="1182103" y="3269256"/>
            <a:ext cx="2802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Weight</a:t>
            </a:r>
          </a:p>
        </p:txBody>
      </p:sp>
      <p:pic>
        <p:nvPicPr>
          <p:cNvPr id="24" name="Graphic 23" descr="Checkmark with solid fill">
            <a:extLst>
              <a:ext uri="{FF2B5EF4-FFF2-40B4-BE49-F238E27FC236}">
                <a16:creationId xmlns:a16="http://schemas.microsoft.com/office/drawing/2014/main" id="{587A1D73-6425-92B3-8B85-09F0C5A89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24013" y="3177778"/>
            <a:ext cx="455505" cy="45550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C03768B-3D19-2450-FC81-5D97076B77CE}"/>
              </a:ext>
            </a:extLst>
          </p:cNvPr>
          <p:cNvSpPr txBox="1"/>
          <p:nvPr/>
        </p:nvSpPr>
        <p:spPr>
          <a:xfrm>
            <a:off x="5063916" y="3238549"/>
            <a:ext cx="6364501" cy="370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Cooling design weighed 0.9 kg, under 20% of module 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83DF305-4F7C-724F-D20E-082B082C9BCA}"/>
              </a:ext>
            </a:extLst>
          </p:cNvPr>
          <p:cNvSpPr/>
          <p:nvPr/>
        </p:nvSpPr>
        <p:spPr>
          <a:xfrm>
            <a:off x="787093" y="3854182"/>
            <a:ext cx="10740487" cy="81171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78F25A-0C6E-1210-0214-A95546A85003}"/>
              </a:ext>
            </a:extLst>
          </p:cNvPr>
          <p:cNvSpPr txBox="1"/>
          <p:nvPr/>
        </p:nvSpPr>
        <p:spPr>
          <a:xfrm>
            <a:off x="1182103" y="4075375"/>
            <a:ext cx="1447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Size</a:t>
            </a:r>
          </a:p>
        </p:txBody>
      </p:sp>
      <p:pic>
        <p:nvPicPr>
          <p:cNvPr id="29" name="Graphic 28" descr="Close with solid fill">
            <a:extLst>
              <a:ext uri="{FF2B5EF4-FFF2-40B4-BE49-F238E27FC236}">
                <a16:creationId xmlns:a16="http://schemas.microsoft.com/office/drawing/2014/main" id="{AC96922B-3F3C-28D3-BAC3-4E522F76D1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22318" y="4033661"/>
            <a:ext cx="457200" cy="4572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9A7A3D7-B127-2EE2-2D2F-BB4BD4347BA4}"/>
              </a:ext>
            </a:extLst>
          </p:cNvPr>
          <p:cNvSpPr txBox="1"/>
          <p:nvPr/>
        </p:nvSpPr>
        <p:spPr>
          <a:xfrm>
            <a:off x="5458925" y="3943555"/>
            <a:ext cx="5842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Increased module height 15 mm resulting in a volume increase of 42% 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81C5D3F-05FB-9DDB-B2C9-A4936B07D443}"/>
              </a:ext>
            </a:extLst>
          </p:cNvPr>
          <p:cNvSpPr/>
          <p:nvPr/>
        </p:nvSpPr>
        <p:spPr>
          <a:xfrm>
            <a:off x="787093" y="4834576"/>
            <a:ext cx="10740487" cy="72018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123D3F1-58C5-CE05-FC6D-BC684EB7EA9C}"/>
              </a:ext>
            </a:extLst>
          </p:cNvPr>
          <p:cNvSpPr txBox="1"/>
          <p:nvPr/>
        </p:nvSpPr>
        <p:spPr>
          <a:xfrm>
            <a:off x="1196266" y="4963720"/>
            <a:ext cx="2670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Long Lasting</a:t>
            </a:r>
          </a:p>
        </p:txBody>
      </p:sp>
      <p:pic>
        <p:nvPicPr>
          <p:cNvPr id="34" name="Graphic 33" descr="Question Mark with solid fill">
            <a:extLst>
              <a:ext uri="{FF2B5EF4-FFF2-40B4-BE49-F238E27FC236}">
                <a16:creationId xmlns:a16="http://schemas.microsoft.com/office/drawing/2014/main" id="{C76D04BA-3726-8B11-EE2B-C85EA3FE68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22318" y="4908429"/>
            <a:ext cx="457200" cy="4572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6C25CA5-8A86-273D-C30E-FD4417144724}"/>
              </a:ext>
            </a:extLst>
          </p:cNvPr>
          <p:cNvSpPr txBox="1"/>
          <p:nvPr/>
        </p:nvSpPr>
        <p:spPr>
          <a:xfrm>
            <a:off x="5458923" y="4908429"/>
            <a:ext cx="59694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Aluminum will not corrode with coolant but</a:t>
            </a:r>
            <a:r>
              <a:rPr lang="en-US" b="0" i="0">
                <a:solidFill>
                  <a:schemeClr val="bg1"/>
                </a:solidFill>
                <a:effectLst/>
              </a:rPr>
              <a:t> external factors can impact its quality, leading to inconclusive results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4687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B4267-DA3A-F473-1C83-EC4D47EC8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What it all means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A44AD-DE1D-B49C-67A2-5D67C4D863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We are within 5% of most of our targets using a Nissan Leaf battery for a class 8 vehicle. Most importantly the temperature target is reached.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E6803A-5C4B-7FAC-EF5D-FF2F2D3C50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Anthony Vicary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667C04-E56B-4C5F-0F94-7E66B0026B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6434B1-EF09-90C2-4E26-856B131E7DF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8964" y="3497697"/>
            <a:ext cx="2794939" cy="186329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D6342240-C239-2244-FE9F-85A89BB5339D}"/>
              </a:ext>
            </a:extLst>
          </p:cNvPr>
          <p:cNvSpPr/>
          <p:nvPr/>
        </p:nvSpPr>
        <p:spPr>
          <a:xfrm>
            <a:off x="5208895" y="4060853"/>
            <a:ext cx="1774209" cy="736979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C0173F-6BF9-11A8-1885-F2539A3BB1AF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8096" y="3497697"/>
            <a:ext cx="2794939" cy="186329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1935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954EC-5722-2E86-C5E1-88DC3537B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Project Objective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CDD9C0-592A-FD81-535C-7B952772F8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Corey Kelley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7D9BC6-DDA1-BD67-260B-9729CC643E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EB2128-E481-0210-2271-C8A964432379}"/>
              </a:ext>
            </a:extLst>
          </p:cNvPr>
          <p:cNvSpPr/>
          <p:nvPr/>
        </p:nvSpPr>
        <p:spPr>
          <a:xfrm>
            <a:off x="1591536" y="1873305"/>
            <a:ext cx="9002794" cy="3109777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>
                <a:latin typeface="Arial Black"/>
                <a:cs typeface="Arial"/>
              </a:rPr>
              <a:t>The objective of this project is to design a cooling method for a hybrid vehicle battery pack that is at least 5% more effective than current industry standards. </a:t>
            </a:r>
            <a:endParaRPr lang="en-US"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5824735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8700F-3C46-F45F-D994-E897F9C62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417" y="100083"/>
            <a:ext cx="10515600" cy="996950"/>
          </a:xfrm>
        </p:spPr>
        <p:txBody>
          <a:bodyPr/>
          <a:lstStyle/>
          <a:p>
            <a:r>
              <a:rPr lang="en-US">
                <a:cs typeface="Arial"/>
              </a:rPr>
              <a:t>Budget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77FA49-F2AF-6648-7ACB-EF60B53F59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Chris Carley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B0C92B-FD01-9164-A91A-9F4482D0D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40</a:t>
            </a:fld>
            <a:endParaRPr 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F82383D-C1B7-48ED-A74B-432DB5FD5305}"/>
              </a:ext>
              <a:ext uri="{147F2762-F138-4A5C-976F-8EAC2B608ADB}">
                <a16:predDERef xmlns:a16="http://schemas.microsoft.com/office/drawing/2014/main" pred="{FF0FB970-C16B-D1D2-A310-D0B5744950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6984482"/>
              </p:ext>
            </p:extLst>
          </p:nvPr>
        </p:nvGraphicFramePr>
        <p:xfrm>
          <a:off x="4921338" y="1100524"/>
          <a:ext cx="7592195" cy="4812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7E6FAF9-C6E7-4AD8-4A3A-B0A9F04548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8640300"/>
              </p:ext>
            </p:extLst>
          </p:nvPr>
        </p:nvGraphicFramePr>
        <p:xfrm>
          <a:off x="-277255" y="1100524"/>
          <a:ext cx="6878593" cy="4812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522714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5452278-0503-9BAA-4FD6-F76ACB3C44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Anthony Vicary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87F593-58F1-3DAC-7BE9-A91CA835C8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F1FABC0-072B-4F22-8F9B-95A9D10B0206}" type="slidenum">
              <a:rPr lang="en-US" smtClean="0"/>
              <a:pPr>
                <a:spcAft>
                  <a:spcPts val="600"/>
                </a:spcAft>
              </a:pPr>
              <a:t>41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C3A247-E6FA-04F7-09B7-44808ACCA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</p:spPr>
        <p:txBody>
          <a:bodyPr anchor="b">
            <a:normAutofit/>
          </a:bodyPr>
          <a:lstStyle/>
          <a:p>
            <a:r>
              <a:rPr lang="en-US"/>
              <a:t>Conclusion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5924E713-BFC9-3A88-2282-69D423A077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7288817"/>
              </p:ext>
            </p:extLst>
          </p:nvPr>
        </p:nvGraphicFramePr>
        <p:xfrm>
          <a:off x="1341407" y="1716596"/>
          <a:ext cx="9509186" cy="3866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718061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A43714F-F60C-9738-968F-C38FC2B0B2A4}"/>
              </a:ext>
            </a:extLst>
          </p:cNvPr>
          <p:cNvSpPr/>
          <p:nvPr/>
        </p:nvSpPr>
        <p:spPr>
          <a:xfrm>
            <a:off x="2670062" y="4007615"/>
            <a:ext cx="6511807" cy="110254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87971D6-0B71-87CB-EC9F-EC098966C39F}"/>
              </a:ext>
            </a:extLst>
          </p:cNvPr>
          <p:cNvSpPr/>
          <p:nvPr/>
        </p:nvSpPr>
        <p:spPr>
          <a:xfrm>
            <a:off x="2066747" y="2667903"/>
            <a:ext cx="6511807" cy="11025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/>
              <a:t>          </a:t>
            </a:r>
            <a:r>
              <a:rPr lang="en-US" sz="2400"/>
              <a:t>Finish COMSOL Simulations of Prototype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7F22CF8-84DD-B416-DED6-688518C9AA20}"/>
              </a:ext>
            </a:extLst>
          </p:cNvPr>
          <p:cNvSpPr/>
          <p:nvPr/>
        </p:nvSpPr>
        <p:spPr>
          <a:xfrm>
            <a:off x="2670062" y="1390371"/>
            <a:ext cx="6511807" cy="110254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33CEF5-9EE6-963D-F8DD-4C1F43B8F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930" y="-67360"/>
            <a:ext cx="10515600" cy="996950"/>
          </a:xfrm>
        </p:spPr>
        <p:txBody>
          <a:bodyPr/>
          <a:lstStyle/>
          <a:p>
            <a:r>
              <a:rPr lang="en-US">
                <a:cs typeface="Arial"/>
              </a:rPr>
              <a:t>Future Work</a:t>
            </a:r>
            <a:endParaRPr lang="en-US"/>
          </a:p>
        </p:txBody>
      </p:sp>
      <p:pic>
        <p:nvPicPr>
          <p:cNvPr id="6" name="Graphic 6" descr="Speedometer Low outline">
            <a:extLst>
              <a:ext uri="{FF2B5EF4-FFF2-40B4-BE49-F238E27FC236}">
                <a16:creationId xmlns:a16="http://schemas.microsoft.com/office/drawing/2014/main" id="{52058D8D-AE1D-FE1B-1DE2-1F2A899D8E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90276" y="2667903"/>
            <a:ext cx="1093140" cy="109314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B7863D-221C-87EB-E702-7E631C4C44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/>
              <a:t>Anthony Vicary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D1ADD9-FEF6-42E3-407A-62D84F51C4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8" name="Graphic 8" descr="Robot Hand outline">
            <a:extLst>
              <a:ext uri="{FF2B5EF4-FFF2-40B4-BE49-F238E27FC236}">
                <a16:creationId xmlns:a16="http://schemas.microsoft.com/office/drawing/2014/main" id="{01722ACA-D3C4-975C-52C6-EBBE732D09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19640" y="1378096"/>
            <a:ext cx="1083733" cy="10837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2941E7-9228-8F96-1E50-26A53A7DA370}"/>
              </a:ext>
            </a:extLst>
          </p:cNvPr>
          <p:cNvSpPr txBox="1"/>
          <p:nvPr/>
        </p:nvSpPr>
        <p:spPr>
          <a:xfrm>
            <a:off x="3931215" y="1668430"/>
            <a:ext cx="688622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  <a:cs typeface="Arial"/>
              </a:rPr>
              <a:t>Complete Testing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0D02B0-07BA-E1F6-7D00-3D257CA89847}"/>
              </a:ext>
            </a:extLst>
          </p:cNvPr>
          <p:cNvSpPr txBox="1"/>
          <p:nvPr/>
        </p:nvSpPr>
        <p:spPr>
          <a:xfrm>
            <a:off x="3793750" y="4200142"/>
            <a:ext cx="525778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  <a:cs typeface="Arial"/>
              </a:rPr>
              <a:t>Compare COMSOL to Test Results to Validate Simulations</a:t>
            </a:r>
          </a:p>
        </p:txBody>
      </p:sp>
      <p:pic>
        <p:nvPicPr>
          <p:cNvPr id="15" name="Graphic 15" descr="Upward trend outline">
            <a:extLst>
              <a:ext uri="{FF2B5EF4-FFF2-40B4-BE49-F238E27FC236}">
                <a16:creationId xmlns:a16="http://schemas.microsoft.com/office/drawing/2014/main" id="{9C6A999E-C087-2879-FBB3-555CC88EF2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10017" y="4043620"/>
            <a:ext cx="1083733" cy="10837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ADF11FD-4A4E-FA07-4ED0-60D218F52E79}"/>
              </a:ext>
            </a:extLst>
          </p:cNvPr>
          <p:cNvSpPr txBox="1"/>
          <p:nvPr/>
        </p:nvSpPr>
        <p:spPr>
          <a:xfrm>
            <a:off x="9755863" y="2482994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66479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>
            <a:extLst>
              <a:ext uri="{FF2B5EF4-FFF2-40B4-BE49-F238E27FC236}">
                <a16:creationId xmlns:a16="http://schemas.microsoft.com/office/drawing/2014/main" id="{240E7C69-843E-6DF3-3C6D-5799D0198C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Subtitle 25">
            <a:extLst>
              <a:ext uri="{FF2B5EF4-FFF2-40B4-BE49-F238E27FC236}">
                <a16:creationId xmlns:a16="http://schemas.microsoft.com/office/drawing/2014/main" id="{75737D78-BC3B-8D61-404D-607583236F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1" name="Slide Number Placeholder 40">
            <a:extLst>
              <a:ext uri="{FF2B5EF4-FFF2-40B4-BE49-F238E27FC236}">
                <a16:creationId xmlns:a16="http://schemas.microsoft.com/office/drawing/2014/main" id="{EA8C3F95-66B5-452D-8153-3216AE0562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04101C-439A-4B4A-8615-B63CB065D830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374790-2055-45CC-90F4-A0DF3D8E1BEC}"/>
              </a:ext>
            </a:extLst>
          </p:cNvPr>
          <p:cNvSpPr/>
          <p:nvPr/>
        </p:nvSpPr>
        <p:spPr>
          <a:xfrm>
            <a:off x="1" y="0"/>
            <a:ext cx="12192000" cy="1168400"/>
          </a:xfrm>
          <a:prstGeom prst="rect">
            <a:avLst/>
          </a:prstGeom>
          <a:solidFill>
            <a:schemeClr val="accent1">
              <a:alpha val="83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</a:rPr>
              <a:t>Thanks for listening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A289DC-ACE6-4717-BDA4-DB1992DB3EF5}"/>
              </a:ext>
            </a:extLst>
          </p:cNvPr>
          <p:cNvSpPr/>
          <p:nvPr/>
        </p:nvSpPr>
        <p:spPr>
          <a:xfrm>
            <a:off x="-2" y="5993111"/>
            <a:ext cx="12192000" cy="895879"/>
          </a:xfrm>
          <a:prstGeom prst="rect">
            <a:avLst/>
          </a:prstGeom>
          <a:solidFill>
            <a:schemeClr val="accent1">
              <a:alpha val="83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Anthony Vicary | Chris Carley | Clayton Carlson | Corey Kelley | Jacob Owens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257E26D-0FAE-4840-AE63-79C3A8BDF4C4}"/>
              </a:ext>
            </a:extLst>
          </p:cNvPr>
          <p:cNvGrpSpPr/>
          <p:nvPr/>
        </p:nvGrpSpPr>
        <p:grpSpPr>
          <a:xfrm>
            <a:off x="440286" y="1350037"/>
            <a:ext cx="3427356" cy="1973525"/>
            <a:chOff x="440286" y="1350037"/>
            <a:chExt cx="3427356" cy="197352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DCC876B-1489-45D5-96C5-A6BF3E271356}"/>
                </a:ext>
              </a:extLst>
            </p:cNvPr>
            <p:cNvSpPr/>
            <p:nvPr/>
          </p:nvSpPr>
          <p:spPr>
            <a:xfrm>
              <a:off x="440286" y="1350037"/>
              <a:ext cx="3427356" cy="1973525"/>
            </a:xfrm>
            <a:prstGeom prst="roundRect">
              <a:avLst/>
            </a:prstGeom>
            <a:grpFill/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FD9A1C4-3836-4AA9-ADDB-273593C4712C}"/>
                </a:ext>
              </a:extLst>
            </p:cNvPr>
            <p:cNvSpPr txBox="1"/>
            <p:nvPr/>
          </p:nvSpPr>
          <p:spPr>
            <a:xfrm>
              <a:off x="2153964" y="1798189"/>
              <a:ext cx="1713678" cy="107721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Anthony Vicary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D8800E7-1D06-4AA8-AC1E-61FA456B824A}"/>
              </a:ext>
            </a:extLst>
          </p:cNvPr>
          <p:cNvGrpSpPr/>
          <p:nvPr/>
        </p:nvGrpSpPr>
        <p:grpSpPr>
          <a:xfrm>
            <a:off x="440286" y="3668506"/>
            <a:ext cx="3427356" cy="1973525"/>
            <a:chOff x="440286" y="3668506"/>
            <a:chExt cx="3427356" cy="197352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2C125F9-079C-4A41-A929-EC002132DDEF}"/>
                </a:ext>
              </a:extLst>
            </p:cNvPr>
            <p:cNvSpPr/>
            <p:nvPr/>
          </p:nvSpPr>
          <p:spPr>
            <a:xfrm>
              <a:off x="440286" y="3668506"/>
              <a:ext cx="3427356" cy="1973525"/>
            </a:xfrm>
            <a:prstGeom prst="roundRect">
              <a:avLst/>
            </a:prstGeom>
            <a:grpFill/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BC3B898-3900-4C03-B1C1-FFB03ED6E37C}"/>
                </a:ext>
              </a:extLst>
            </p:cNvPr>
            <p:cNvSpPr txBox="1"/>
            <p:nvPr/>
          </p:nvSpPr>
          <p:spPr>
            <a:xfrm>
              <a:off x="2153964" y="4116658"/>
              <a:ext cx="1542082" cy="107721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Chris Carley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E50E203-BACA-40C2-839E-223B8AD74F0F}"/>
              </a:ext>
            </a:extLst>
          </p:cNvPr>
          <p:cNvGrpSpPr/>
          <p:nvPr/>
        </p:nvGrpSpPr>
        <p:grpSpPr>
          <a:xfrm>
            <a:off x="8324358" y="1350035"/>
            <a:ext cx="3427356" cy="1973525"/>
            <a:chOff x="8324358" y="1350035"/>
            <a:chExt cx="3427356" cy="197352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5E98E8D-D3FB-4264-826B-153CEFC1B9F5}"/>
                </a:ext>
              </a:extLst>
            </p:cNvPr>
            <p:cNvSpPr/>
            <p:nvPr/>
          </p:nvSpPr>
          <p:spPr>
            <a:xfrm>
              <a:off x="8324358" y="1350035"/>
              <a:ext cx="3427356" cy="1973525"/>
            </a:xfrm>
            <a:prstGeom prst="roundRect">
              <a:avLst/>
            </a:prstGeom>
            <a:grpFill/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6B62808-8B55-4A65-928C-E2B6D77C26E6}"/>
                </a:ext>
              </a:extLst>
            </p:cNvPr>
            <p:cNvSpPr txBox="1"/>
            <p:nvPr/>
          </p:nvSpPr>
          <p:spPr>
            <a:xfrm>
              <a:off x="10038036" y="1798187"/>
              <a:ext cx="1542082" cy="107721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Corey Kelley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92E8180-659B-475B-9476-0D2EB221B63A}"/>
              </a:ext>
            </a:extLst>
          </p:cNvPr>
          <p:cNvGrpSpPr/>
          <p:nvPr/>
        </p:nvGrpSpPr>
        <p:grpSpPr>
          <a:xfrm>
            <a:off x="8345571" y="3641628"/>
            <a:ext cx="3427356" cy="1973525"/>
            <a:chOff x="8345571" y="3641628"/>
            <a:chExt cx="3427356" cy="197352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E52CB451-D608-428B-92DD-127F2107DB38}"/>
                </a:ext>
              </a:extLst>
            </p:cNvPr>
            <p:cNvSpPr/>
            <p:nvPr/>
          </p:nvSpPr>
          <p:spPr>
            <a:xfrm>
              <a:off x="8345571" y="3641628"/>
              <a:ext cx="3427356" cy="1973525"/>
            </a:xfrm>
            <a:prstGeom prst="roundRect">
              <a:avLst/>
            </a:prstGeom>
            <a:grpFill/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15CF62B-6414-4E5C-A1EE-A0E6206FBD56}"/>
                </a:ext>
              </a:extLst>
            </p:cNvPr>
            <p:cNvSpPr txBox="1"/>
            <p:nvPr/>
          </p:nvSpPr>
          <p:spPr>
            <a:xfrm>
              <a:off x="9958483" y="4089780"/>
              <a:ext cx="1642848" cy="107721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Jacob Owens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8292D77-509A-290A-31DC-AA50CA0E47E1}"/>
              </a:ext>
            </a:extLst>
          </p:cNvPr>
          <p:cNvGrpSpPr/>
          <p:nvPr/>
        </p:nvGrpSpPr>
        <p:grpSpPr>
          <a:xfrm>
            <a:off x="4315600" y="2442237"/>
            <a:ext cx="3427356" cy="1973525"/>
            <a:chOff x="440286" y="1350037"/>
            <a:chExt cx="3427356" cy="197352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6CFF722-FD8C-24A3-E517-520076659C17}"/>
                </a:ext>
              </a:extLst>
            </p:cNvPr>
            <p:cNvSpPr/>
            <p:nvPr/>
          </p:nvSpPr>
          <p:spPr>
            <a:xfrm>
              <a:off x="440286" y="1350037"/>
              <a:ext cx="3427356" cy="1973525"/>
            </a:xfrm>
            <a:prstGeom prst="roundRect">
              <a:avLst/>
            </a:prstGeom>
            <a:grpFill/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2754DEF-4C36-BDBE-C54D-7AE7F8E8E9D9}"/>
                </a:ext>
              </a:extLst>
            </p:cNvPr>
            <p:cNvSpPr txBox="1"/>
            <p:nvPr/>
          </p:nvSpPr>
          <p:spPr>
            <a:xfrm>
              <a:off x="2153964" y="1798189"/>
              <a:ext cx="1713678" cy="107721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Clayton Carlson</a:t>
              </a:r>
            </a:p>
          </p:txBody>
        </p:sp>
      </p:grpSp>
      <p:pic>
        <p:nvPicPr>
          <p:cNvPr id="14" name="Picture 4">
            <a:extLst>
              <a:ext uri="{FF2B5EF4-FFF2-40B4-BE49-F238E27FC236}">
                <a16:creationId xmlns:a16="http://schemas.microsoft.com/office/drawing/2014/main" id="{348A0C6E-EF0C-59A0-61D2-E45F8F478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06234" y="1446572"/>
            <a:ext cx="1175297" cy="17629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0E27AEE5-E125-FF7F-0399-0501A01B3A66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606234" y="3743173"/>
            <a:ext cx="1179576" cy="17647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C1688004-A194-70A8-03E6-EB900ECE3457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548395" y="2541754"/>
            <a:ext cx="1179576" cy="17647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Picture 15">
            <a:extLst>
              <a:ext uri="{FF2B5EF4-FFF2-40B4-BE49-F238E27FC236}">
                <a16:creationId xmlns:a16="http://schemas.microsoft.com/office/drawing/2014/main" id="{42698F89-AA0C-4712-2E56-810ACCE68609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750409" y="3743173"/>
            <a:ext cx="1179576" cy="17647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B046C40E-DCE1-9D1B-1D5C-39DCACEBADB1}"/>
              </a:ext>
            </a:extLst>
          </p:cNvPr>
          <p:cNvPicPr>
            <a:picLocks/>
          </p:cNvPicPr>
          <p:nvPr/>
        </p:nvPicPr>
        <p:blipFill rotWithShape="1">
          <a:blip r:embed="rId7"/>
          <a:srcRect l="11933" r="20286" b="171"/>
          <a:stretch/>
        </p:blipFill>
        <p:spPr>
          <a:xfrm>
            <a:off x="634011" y="1446572"/>
            <a:ext cx="1403555" cy="17647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252065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8700F-3C46-F45F-D994-E897F9C62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References 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F3633-6B37-6712-7FC1-43AE171D2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400">
                <a:effectLst/>
              </a:rPr>
              <a:t>Goutam, S., </a:t>
            </a:r>
            <a:r>
              <a:rPr lang="en-US" sz="1400" err="1">
                <a:effectLst/>
              </a:rPr>
              <a:t>Nikolian</a:t>
            </a:r>
            <a:r>
              <a:rPr lang="en-US" sz="1400">
                <a:effectLst/>
              </a:rPr>
              <a:t>, A., </a:t>
            </a:r>
            <a:r>
              <a:rPr lang="en-US" sz="1400" err="1">
                <a:effectLst/>
              </a:rPr>
              <a:t>Jaguemont</a:t>
            </a:r>
            <a:r>
              <a:rPr lang="en-US" sz="1400">
                <a:effectLst/>
              </a:rPr>
              <a:t>, J., </a:t>
            </a:r>
            <a:r>
              <a:rPr lang="en-US" sz="1400" err="1">
                <a:effectLst/>
              </a:rPr>
              <a:t>Smekens</a:t>
            </a:r>
            <a:r>
              <a:rPr lang="en-US" sz="1400">
                <a:effectLst/>
              </a:rPr>
              <a:t>, J., Omar, N., Van Dan </a:t>
            </a:r>
            <a:r>
              <a:rPr lang="en-US" sz="1400" err="1">
                <a:effectLst/>
              </a:rPr>
              <a:t>Bossche</a:t>
            </a:r>
            <a:r>
              <a:rPr lang="en-US" sz="1400">
                <a:effectLst/>
              </a:rPr>
              <a:t>, P., &amp; Van </a:t>
            </a:r>
            <a:r>
              <a:rPr lang="en-US" sz="1400" err="1">
                <a:effectLst/>
              </a:rPr>
              <a:t>Mierlo</a:t>
            </a:r>
            <a:r>
              <a:rPr lang="en-US" sz="1400">
                <a:effectLst/>
              </a:rPr>
              <a:t>, J. (2017). Three-dimensional electro-thermal model of li-ion pouch cell: Analysis and comparison of cell design factors and model assumptions. </a:t>
            </a:r>
            <a:r>
              <a:rPr lang="en-US" sz="1400" i="1">
                <a:effectLst/>
              </a:rPr>
              <a:t>Applied Thermal Engineering</a:t>
            </a:r>
            <a:r>
              <a:rPr lang="en-US" sz="1400">
                <a:effectLst/>
              </a:rPr>
              <a:t>, </a:t>
            </a:r>
            <a:r>
              <a:rPr lang="en-US" sz="1400" i="1">
                <a:effectLst/>
              </a:rPr>
              <a:t>126</a:t>
            </a:r>
            <a:r>
              <a:rPr lang="en-US" sz="1400">
                <a:effectLst/>
              </a:rPr>
              <a:t>, 796–808. https://doi.org/10.1016/j.applthermaleng.2017.07.206 </a:t>
            </a:r>
          </a:p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77FA49-F2AF-6648-7ACB-EF60B53F59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B0C92B-FD01-9164-A91A-9F4482D0D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2894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FD2E6-986C-54C7-6B4D-18E8A5B9C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C9F6D-8914-3AFA-72F9-D462AC4F00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D44D79-46AE-BB32-A931-011AF6B8DC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57361F-821B-4B59-2434-DBB7759D02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284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6F92F-EBB6-A9FD-F220-D2145EABB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Backup Slides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F6C9CD-5F08-9A00-C309-541D02FBBD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73372F-5408-2F30-8613-FA04318AC7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0E1E86-3565-CEA2-1B37-5C459C196B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3630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5E082-3E23-1368-1EAD-D15CFA5BB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20" y="0"/>
            <a:ext cx="10515600" cy="996950"/>
          </a:xfrm>
        </p:spPr>
        <p:txBody>
          <a:bodyPr/>
          <a:lstStyle/>
          <a:p>
            <a:r>
              <a:rPr lang="en-US"/>
              <a:t>Physical Prototype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DA37F3-9FFE-409F-3B52-24DB92C33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B1A0E0-69FE-1E90-CFAE-2E43C677B3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F7CFF5-12BA-DC13-3687-BD81DD48C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460" y="2211919"/>
            <a:ext cx="677672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1702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5E082-3E23-1368-1EAD-D15CFA5BB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20" y="0"/>
            <a:ext cx="10515600" cy="996950"/>
          </a:xfrm>
        </p:spPr>
        <p:txBody>
          <a:bodyPr/>
          <a:lstStyle/>
          <a:p>
            <a:r>
              <a:rPr lang="en-US"/>
              <a:t>Physical Prototype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DA37F3-9FFE-409F-3B52-24DB92C33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B1A0E0-69FE-1E90-CFAE-2E43C677B3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7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8FFAADBB-9374-2273-CA99-C403879376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155" y="1143000"/>
            <a:ext cx="641768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6918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1774BD03-CC69-8863-1288-13AD2AAB62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CC469D-E72D-E278-09D2-4447E49041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F1FABC0-072B-4F22-8F9B-95A9D10B0206}" type="slidenum">
              <a:rPr lang="en-US" smtClean="0"/>
              <a:pPr>
                <a:spcAft>
                  <a:spcPts val="600"/>
                </a:spcAft>
              </a:pPr>
              <a:t>49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6370A9-2E5D-9B41-DB0E-366E979C3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</p:spPr>
        <p:txBody>
          <a:bodyPr anchor="b">
            <a:normAutofit/>
          </a:bodyPr>
          <a:lstStyle/>
          <a:p>
            <a:r>
              <a:rPr lang="en-US"/>
              <a:t>Budget Breakdown Sheet</a:t>
            </a:r>
          </a:p>
        </p:txBody>
      </p:sp>
      <p:graphicFrame>
        <p:nvGraphicFramePr>
          <p:cNvPr id="12" name="Content Placeholder 8">
            <a:extLst>
              <a:ext uri="{FF2B5EF4-FFF2-40B4-BE49-F238E27FC236}">
                <a16:creationId xmlns:a16="http://schemas.microsoft.com/office/drawing/2014/main" id="{1431CAA1-A452-6012-11B5-FAD67CF09F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9204219"/>
              </p:ext>
            </p:extLst>
          </p:nvPr>
        </p:nvGraphicFramePr>
        <p:xfrm>
          <a:off x="1603056" y="2116636"/>
          <a:ext cx="8985888" cy="20596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8354">
                  <a:extLst>
                    <a:ext uri="{9D8B030D-6E8A-4147-A177-3AD203B41FA5}">
                      <a16:colId xmlns:a16="http://schemas.microsoft.com/office/drawing/2014/main" val="2912432618"/>
                    </a:ext>
                  </a:extLst>
                </a:gridCol>
                <a:gridCol w="2177415">
                  <a:extLst>
                    <a:ext uri="{9D8B030D-6E8A-4147-A177-3AD203B41FA5}">
                      <a16:colId xmlns:a16="http://schemas.microsoft.com/office/drawing/2014/main" val="69547743"/>
                    </a:ext>
                  </a:extLst>
                </a:gridCol>
                <a:gridCol w="2691765">
                  <a:extLst>
                    <a:ext uri="{9D8B030D-6E8A-4147-A177-3AD203B41FA5}">
                      <a16:colId xmlns:a16="http://schemas.microsoft.com/office/drawing/2014/main" val="2141110123"/>
                    </a:ext>
                  </a:extLst>
                </a:gridCol>
                <a:gridCol w="2058354">
                  <a:extLst>
                    <a:ext uri="{9D8B030D-6E8A-4147-A177-3AD203B41FA5}">
                      <a16:colId xmlns:a16="http://schemas.microsoft.com/office/drawing/2014/main" val="1173006197"/>
                    </a:ext>
                  </a:extLst>
                </a:gridCol>
              </a:tblGrid>
              <a:tr h="1281303">
                <a:tc>
                  <a:txBody>
                    <a:bodyPr/>
                    <a:lstStyle/>
                    <a:p>
                      <a:pPr fontAlgn="b"/>
                      <a:r>
                        <a:rPr lang="en-US" sz="3300">
                          <a:effectLst/>
                        </a:rPr>
                        <a:t>Raw Materials</a:t>
                      </a:r>
                      <a:endParaRPr lang="en-US" sz="3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13716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3300">
                          <a:effectLst/>
                        </a:rPr>
                        <a:t>Hardware</a:t>
                      </a:r>
                      <a:endParaRPr lang="en-US" sz="3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13716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3300">
                          <a:effectLst/>
                        </a:rPr>
                        <a:t>Tubing &amp; Connections</a:t>
                      </a:r>
                      <a:endParaRPr lang="en-US" sz="3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13716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3300">
                          <a:effectLst/>
                        </a:rPr>
                        <a:t>Test Materials</a:t>
                      </a:r>
                      <a:endParaRPr lang="en-US" sz="3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137160" anchor="b"/>
                </a:tc>
                <a:extLst>
                  <a:ext uri="{0D108BD9-81ED-4DB2-BD59-A6C34878D82A}">
                    <a16:rowId xmlns:a16="http://schemas.microsoft.com/office/drawing/2014/main" val="4277940622"/>
                  </a:ext>
                </a:extLst>
              </a:tr>
              <a:tr h="778383">
                <a:tc>
                  <a:txBody>
                    <a:bodyPr/>
                    <a:lstStyle/>
                    <a:p>
                      <a:pPr algn="r" fontAlgn="b"/>
                      <a:r>
                        <a:rPr lang="en-US" sz="3300">
                          <a:effectLst/>
                        </a:rPr>
                        <a:t>$228.18</a:t>
                      </a:r>
                      <a:endParaRPr lang="en-US" sz="3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13716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300">
                          <a:effectLst/>
                        </a:rPr>
                        <a:t>$254.01</a:t>
                      </a:r>
                      <a:endParaRPr lang="en-US" sz="3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13716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300">
                          <a:effectLst/>
                        </a:rPr>
                        <a:t>$127.06</a:t>
                      </a:r>
                      <a:endParaRPr lang="en-US" sz="3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13716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300">
                          <a:effectLst/>
                        </a:rPr>
                        <a:t>$212.79</a:t>
                      </a:r>
                      <a:endParaRPr lang="en-US" sz="3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137160" anchor="b"/>
                </a:tc>
                <a:extLst>
                  <a:ext uri="{0D108BD9-81ED-4DB2-BD59-A6C34878D82A}">
                    <a16:rowId xmlns:a16="http://schemas.microsoft.com/office/drawing/2014/main" val="4653009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849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Icon&#10;&#10;Description automatically generated">
            <a:extLst>
              <a:ext uri="{FF2B5EF4-FFF2-40B4-BE49-F238E27FC236}">
                <a16:creationId xmlns:a16="http://schemas.microsoft.com/office/drawing/2014/main" id="{AC720F6B-654B-1A57-EDD2-735684E38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881" y="246"/>
            <a:ext cx="12237392" cy="59146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4C2B66-D34D-FE0D-897D-60F51AE3A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31" y="3499"/>
            <a:ext cx="10515600" cy="996950"/>
          </a:xfrm>
        </p:spPr>
        <p:txBody>
          <a:bodyPr/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Background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C99186-62D7-DA9E-18F8-5F5A1CEBC3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Corey Kelley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B8EE8-0F2B-BDAB-EC63-3E3FCD10EE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C1F065D-EA86-BFD7-7EA3-D3453BD1CA8F}"/>
              </a:ext>
            </a:extLst>
          </p:cNvPr>
          <p:cNvSpPr/>
          <p:nvPr/>
        </p:nvSpPr>
        <p:spPr>
          <a:xfrm>
            <a:off x="-125292" y="4979727"/>
            <a:ext cx="12635061" cy="968777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Minus Sign 9">
            <a:extLst>
              <a:ext uri="{FF2B5EF4-FFF2-40B4-BE49-F238E27FC236}">
                <a16:creationId xmlns:a16="http://schemas.microsoft.com/office/drawing/2014/main" id="{A7584E26-89F1-C903-A1A1-BCCC81D77D03}"/>
              </a:ext>
            </a:extLst>
          </p:cNvPr>
          <p:cNvSpPr/>
          <p:nvPr/>
        </p:nvSpPr>
        <p:spPr>
          <a:xfrm>
            <a:off x="279777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Minus Sign 10">
            <a:extLst>
              <a:ext uri="{FF2B5EF4-FFF2-40B4-BE49-F238E27FC236}">
                <a16:creationId xmlns:a16="http://schemas.microsoft.com/office/drawing/2014/main" id="{D8E7EA5E-9519-94D9-76FC-081CF5720116}"/>
              </a:ext>
            </a:extLst>
          </p:cNvPr>
          <p:cNvSpPr/>
          <p:nvPr/>
        </p:nvSpPr>
        <p:spPr>
          <a:xfrm>
            <a:off x="963507" y="5250045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Minus Sign 11">
            <a:extLst>
              <a:ext uri="{FF2B5EF4-FFF2-40B4-BE49-F238E27FC236}">
                <a16:creationId xmlns:a16="http://schemas.microsoft.com/office/drawing/2014/main" id="{8C8C7522-16D9-AADE-FA52-BD20B758B7A2}"/>
              </a:ext>
            </a:extLst>
          </p:cNvPr>
          <p:cNvSpPr/>
          <p:nvPr/>
        </p:nvSpPr>
        <p:spPr>
          <a:xfrm>
            <a:off x="1647705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Minus Sign 12">
            <a:extLst>
              <a:ext uri="{FF2B5EF4-FFF2-40B4-BE49-F238E27FC236}">
                <a16:creationId xmlns:a16="http://schemas.microsoft.com/office/drawing/2014/main" id="{CA94521E-909C-D7A1-E5DE-10930D9EE9F1}"/>
              </a:ext>
            </a:extLst>
          </p:cNvPr>
          <p:cNvSpPr/>
          <p:nvPr/>
        </p:nvSpPr>
        <p:spPr>
          <a:xfrm>
            <a:off x="2336258" y="5245688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Minus Sign 13">
            <a:extLst>
              <a:ext uri="{FF2B5EF4-FFF2-40B4-BE49-F238E27FC236}">
                <a16:creationId xmlns:a16="http://schemas.microsoft.com/office/drawing/2014/main" id="{9F0CECA9-4300-ED38-8EB3-E1060A80A237}"/>
              </a:ext>
            </a:extLst>
          </p:cNvPr>
          <p:cNvSpPr/>
          <p:nvPr/>
        </p:nvSpPr>
        <p:spPr>
          <a:xfrm>
            <a:off x="3052355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Minus Sign 14">
            <a:extLst>
              <a:ext uri="{FF2B5EF4-FFF2-40B4-BE49-F238E27FC236}">
                <a16:creationId xmlns:a16="http://schemas.microsoft.com/office/drawing/2014/main" id="{69C41A15-6333-1BBD-18FF-247DADE3CE3E}"/>
              </a:ext>
            </a:extLst>
          </p:cNvPr>
          <p:cNvSpPr/>
          <p:nvPr/>
        </p:nvSpPr>
        <p:spPr>
          <a:xfrm>
            <a:off x="3740909" y="5245688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Minus Sign 15">
            <a:extLst>
              <a:ext uri="{FF2B5EF4-FFF2-40B4-BE49-F238E27FC236}">
                <a16:creationId xmlns:a16="http://schemas.microsoft.com/office/drawing/2014/main" id="{67CDD6DB-6A1B-B9DD-ED75-F73106E0F392}"/>
              </a:ext>
            </a:extLst>
          </p:cNvPr>
          <p:cNvSpPr/>
          <p:nvPr/>
        </p:nvSpPr>
        <p:spPr>
          <a:xfrm>
            <a:off x="4429463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Minus Sign 16">
            <a:extLst>
              <a:ext uri="{FF2B5EF4-FFF2-40B4-BE49-F238E27FC236}">
                <a16:creationId xmlns:a16="http://schemas.microsoft.com/office/drawing/2014/main" id="{450018E5-9447-1B16-76C2-B0FF5BC770CC}"/>
              </a:ext>
            </a:extLst>
          </p:cNvPr>
          <p:cNvSpPr/>
          <p:nvPr/>
        </p:nvSpPr>
        <p:spPr>
          <a:xfrm>
            <a:off x="5127198" y="5245688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Minus Sign 17">
            <a:extLst>
              <a:ext uri="{FF2B5EF4-FFF2-40B4-BE49-F238E27FC236}">
                <a16:creationId xmlns:a16="http://schemas.microsoft.com/office/drawing/2014/main" id="{5471B2BA-D3D7-681B-0385-A2DD03F9D228}"/>
              </a:ext>
            </a:extLst>
          </p:cNvPr>
          <p:cNvSpPr/>
          <p:nvPr/>
        </p:nvSpPr>
        <p:spPr>
          <a:xfrm>
            <a:off x="5870837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Minus Sign 18">
            <a:extLst>
              <a:ext uri="{FF2B5EF4-FFF2-40B4-BE49-F238E27FC236}">
                <a16:creationId xmlns:a16="http://schemas.microsoft.com/office/drawing/2014/main" id="{7A2F533B-DEAD-1CAB-8ADB-B1A82D5E7F3B}"/>
              </a:ext>
            </a:extLst>
          </p:cNvPr>
          <p:cNvSpPr/>
          <p:nvPr/>
        </p:nvSpPr>
        <p:spPr>
          <a:xfrm>
            <a:off x="6586934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Minus Sign 19">
            <a:extLst>
              <a:ext uri="{FF2B5EF4-FFF2-40B4-BE49-F238E27FC236}">
                <a16:creationId xmlns:a16="http://schemas.microsoft.com/office/drawing/2014/main" id="{01C203DA-63ED-4B7F-3BDA-632447E6EC88}"/>
              </a:ext>
            </a:extLst>
          </p:cNvPr>
          <p:cNvSpPr/>
          <p:nvPr/>
        </p:nvSpPr>
        <p:spPr>
          <a:xfrm>
            <a:off x="7330572" y="5245688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Minus Sign 20">
            <a:extLst>
              <a:ext uri="{FF2B5EF4-FFF2-40B4-BE49-F238E27FC236}">
                <a16:creationId xmlns:a16="http://schemas.microsoft.com/office/drawing/2014/main" id="{3CC1B47A-72E1-9EA5-E18A-E2779C7E0298}"/>
              </a:ext>
            </a:extLst>
          </p:cNvPr>
          <p:cNvSpPr/>
          <p:nvPr/>
        </p:nvSpPr>
        <p:spPr>
          <a:xfrm>
            <a:off x="8009945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Minus Sign 21">
            <a:extLst>
              <a:ext uri="{FF2B5EF4-FFF2-40B4-BE49-F238E27FC236}">
                <a16:creationId xmlns:a16="http://schemas.microsoft.com/office/drawing/2014/main" id="{2F222530-4D3E-D172-641B-341D3E072AC8}"/>
              </a:ext>
            </a:extLst>
          </p:cNvPr>
          <p:cNvSpPr/>
          <p:nvPr/>
        </p:nvSpPr>
        <p:spPr>
          <a:xfrm>
            <a:off x="8707680" y="5245688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Minus Sign 22">
            <a:extLst>
              <a:ext uri="{FF2B5EF4-FFF2-40B4-BE49-F238E27FC236}">
                <a16:creationId xmlns:a16="http://schemas.microsoft.com/office/drawing/2014/main" id="{C8C521B8-4EFD-6A64-694D-45502F885316}"/>
              </a:ext>
            </a:extLst>
          </p:cNvPr>
          <p:cNvSpPr/>
          <p:nvPr/>
        </p:nvSpPr>
        <p:spPr>
          <a:xfrm>
            <a:off x="9377873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Minus Sign 23">
            <a:extLst>
              <a:ext uri="{FF2B5EF4-FFF2-40B4-BE49-F238E27FC236}">
                <a16:creationId xmlns:a16="http://schemas.microsoft.com/office/drawing/2014/main" id="{B3BE4209-7E3B-E14D-BD03-660FDE8A6157}"/>
              </a:ext>
            </a:extLst>
          </p:cNvPr>
          <p:cNvSpPr/>
          <p:nvPr/>
        </p:nvSpPr>
        <p:spPr>
          <a:xfrm>
            <a:off x="10048065" y="5245688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Minus Sign 24">
            <a:extLst>
              <a:ext uri="{FF2B5EF4-FFF2-40B4-BE49-F238E27FC236}">
                <a16:creationId xmlns:a16="http://schemas.microsoft.com/office/drawing/2014/main" id="{3D97F3BB-A2B3-84AF-1F9A-282CDA87BE5C}"/>
              </a:ext>
            </a:extLst>
          </p:cNvPr>
          <p:cNvSpPr/>
          <p:nvPr/>
        </p:nvSpPr>
        <p:spPr>
          <a:xfrm>
            <a:off x="10736620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Minus Sign 25">
            <a:extLst>
              <a:ext uri="{FF2B5EF4-FFF2-40B4-BE49-F238E27FC236}">
                <a16:creationId xmlns:a16="http://schemas.microsoft.com/office/drawing/2014/main" id="{F587912A-496C-471E-E005-19A9BCF47FAD}"/>
              </a:ext>
            </a:extLst>
          </p:cNvPr>
          <p:cNvSpPr/>
          <p:nvPr/>
        </p:nvSpPr>
        <p:spPr>
          <a:xfrm>
            <a:off x="11461897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519F71E9-B936-FA6D-CCAC-A8420A886863}"/>
              </a:ext>
            </a:extLst>
          </p:cNvPr>
          <p:cNvSpPr/>
          <p:nvPr/>
        </p:nvSpPr>
        <p:spPr>
          <a:xfrm rot="-840000">
            <a:off x="8047898" y="3221198"/>
            <a:ext cx="1010188" cy="415191"/>
          </a:xfrm>
          <a:prstGeom prst="cloud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375872F-5E36-F9B6-AD44-FC0E96CF8D79}"/>
              </a:ext>
            </a:extLst>
          </p:cNvPr>
          <p:cNvSpPr/>
          <p:nvPr/>
        </p:nvSpPr>
        <p:spPr>
          <a:xfrm>
            <a:off x="8147051" y="3712634"/>
            <a:ext cx="3729565" cy="100964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Diagonal Stripe 30">
            <a:extLst>
              <a:ext uri="{FF2B5EF4-FFF2-40B4-BE49-F238E27FC236}">
                <a16:creationId xmlns:a16="http://schemas.microsoft.com/office/drawing/2014/main" id="{5FDAD2E8-8758-2C83-1E99-4018B19ACF4D}"/>
              </a:ext>
            </a:extLst>
          </p:cNvPr>
          <p:cNvSpPr/>
          <p:nvPr/>
        </p:nvSpPr>
        <p:spPr>
          <a:xfrm rot="13560000">
            <a:off x="9351139" y="4165246"/>
            <a:ext cx="956509" cy="1006864"/>
          </a:xfrm>
          <a:prstGeom prst="diagStrip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90959A5-35DB-0553-A0D0-B4AA68609460}"/>
              </a:ext>
            </a:extLst>
          </p:cNvPr>
          <p:cNvSpPr/>
          <p:nvPr/>
        </p:nvSpPr>
        <p:spPr>
          <a:xfrm rot="21360000">
            <a:off x="6548938" y="4411302"/>
            <a:ext cx="623208" cy="23767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A76D740-1320-BC81-58F2-91F7C5CA5B5B}"/>
              </a:ext>
            </a:extLst>
          </p:cNvPr>
          <p:cNvSpPr/>
          <p:nvPr/>
        </p:nvSpPr>
        <p:spPr>
          <a:xfrm>
            <a:off x="6480175" y="4422775"/>
            <a:ext cx="139700" cy="533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FBE48B2-1129-34CE-D102-5D2ED741318F}"/>
              </a:ext>
            </a:extLst>
          </p:cNvPr>
          <p:cNvSpPr/>
          <p:nvPr/>
        </p:nvSpPr>
        <p:spPr>
          <a:xfrm>
            <a:off x="7232650" y="4718050"/>
            <a:ext cx="838200" cy="24765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33A51FE-D17B-BB07-382E-B4A1CD07365A}"/>
              </a:ext>
            </a:extLst>
          </p:cNvPr>
          <p:cNvSpPr/>
          <p:nvPr/>
        </p:nvSpPr>
        <p:spPr>
          <a:xfrm rot="5400000">
            <a:off x="7318375" y="4130675"/>
            <a:ext cx="889000" cy="2921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1550579-E62C-8CF3-162C-5F6F8E5FA670}"/>
              </a:ext>
            </a:extLst>
          </p:cNvPr>
          <p:cNvSpPr/>
          <p:nvPr/>
        </p:nvSpPr>
        <p:spPr>
          <a:xfrm>
            <a:off x="7232650" y="4394200"/>
            <a:ext cx="666750" cy="3302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685761A-07AD-85B9-95C4-D172D6510499}"/>
              </a:ext>
            </a:extLst>
          </p:cNvPr>
          <p:cNvSpPr/>
          <p:nvPr/>
        </p:nvSpPr>
        <p:spPr>
          <a:xfrm>
            <a:off x="7121525" y="4067175"/>
            <a:ext cx="114300" cy="533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Block Arc 43">
            <a:extLst>
              <a:ext uri="{FF2B5EF4-FFF2-40B4-BE49-F238E27FC236}">
                <a16:creationId xmlns:a16="http://schemas.microsoft.com/office/drawing/2014/main" id="{A898577C-CA84-D2A8-2A73-5B7EFBF5CB4A}"/>
              </a:ext>
            </a:extLst>
          </p:cNvPr>
          <p:cNvSpPr/>
          <p:nvPr/>
        </p:nvSpPr>
        <p:spPr>
          <a:xfrm rot="-2340000">
            <a:off x="7318594" y="3807327"/>
            <a:ext cx="476250" cy="431800"/>
          </a:xfrm>
          <a:prstGeom prst="blockArc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Block Arc 44">
            <a:extLst>
              <a:ext uri="{FF2B5EF4-FFF2-40B4-BE49-F238E27FC236}">
                <a16:creationId xmlns:a16="http://schemas.microsoft.com/office/drawing/2014/main" id="{3E09A347-71C7-F7A6-DB4E-67E37CB45586}"/>
              </a:ext>
            </a:extLst>
          </p:cNvPr>
          <p:cNvSpPr/>
          <p:nvPr/>
        </p:nvSpPr>
        <p:spPr>
          <a:xfrm rot="-2340000">
            <a:off x="7384605" y="3690412"/>
            <a:ext cx="615950" cy="450850"/>
          </a:xfrm>
          <a:prstGeom prst="blockArc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6C357A3-FE25-D4DC-0320-54275CC83F36}"/>
              </a:ext>
            </a:extLst>
          </p:cNvPr>
          <p:cNvSpPr/>
          <p:nvPr/>
        </p:nvSpPr>
        <p:spPr>
          <a:xfrm>
            <a:off x="7108825" y="4067175"/>
            <a:ext cx="692150" cy="9525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79CCE02-15D7-A317-9ADE-0FABB693BCCE}"/>
              </a:ext>
            </a:extLst>
          </p:cNvPr>
          <p:cNvSpPr/>
          <p:nvPr/>
        </p:nvSpPr>
        <p:spPr>
          <a:xfrm>
            <a:off x="7452179" y="3900713"/>
            <a:ext cx="237671" cy="62955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A013930-C9F8-B6BD-AE51-C0521765EF16}"/>
              </a:ext>
            </a:extLst>
          </p:cNvPr>
          <p:cNvSpPr/>
          <p:nvPr/>
        </p:nvSpPr>
        <p:spPr>
          <a:xfrm>
            <a:off x="7597775" y="3705225"/>
            <a:ext cx="317500" cy="22225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Block Arc 48">
            <a:extLst>
              <a:ext uri="{FF2B5EF4-FFF2-40B4-BE49-F238E27FC236}">
                <a16:creationId xmlns:a16="http://schemas.microsoft.com/office/drawing/2014/main" id="{B52D2979-259C-C7E4-7BFF-47FD71C9A869}"/>
              </a:ext>
            </a:extLst>
          </p:cNvPr>
          <p:cNvSpPr/>
          <p:nvPr/>
        </p:nvSpPr>
        <p:spPr>
          <a:xfrm rot="19140000">
            <a:off x="7331867" y="3709997"/>
            <a:ext cx="546100" cy="412750"/>
          </a:xfrm>
          <a:prstGeom prst="blockArc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9E6FC90-F128-40DA-4845-ABAD0D54D9E8}"/>
              </a:ext>
            </a:extLst>
          </p:cNvPr>
          <p:cNvSpPr/>
          <p:nvPr/>
        </p:nvSpPr>
        <p:spPr>
          <a:xfrm>
            <a:off x="7932737" y="4225925"/>
            <a:ext cx="207963" cy="48577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27FE031-25B8-8F23-35E6-E8A50418568B}"/>
              </a:ext>
            </a:extLst>
          </p:cNvPr>
          <p:cNvSpPr/>
          <p:nvPr/>
        </p:nvSpPr>
        <p:spPr>
          <a:xfrm>
            <a:off x="7980362" y="3670300"/>
            <a:ext cx="136526" cy="5969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2" name="Flowchart: Connector 51">
            <a:extLst>
              <a:ext uri="{FF2B5EF4-FFF2-40B4-BE49-F238E27FC236}">
                <a16:creationId xmlns:a16="http://schemas.microsoft.com/office/drawing/2014/main" id="{98196238-B6F9-3424-2939-0C85E0AF5F7A}"/>
              </a:ext>
            </a:extLst>
          </p:cNvPr>
          <p:cNvSpPr/>
          <p:nvPr/>
        </p:nvSpPr>
        <p:spPr>
          <a:xfrm>
            <a:off x="6627133" y="4667701"/>
            <a:ext cx="556984" cy="529772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Flowchart: Connector 52">
            <a:extLst>
              <a:ext uri="{FF2B5EF4-FFF2-40B4-BE49-F238E27FC236}">
                <a16:creationId xmlns:a16="http://schemas.microsoft.com/office/drawing/2014/main" id="{3CC98007-43E8-F5A4-B5D0-25C65196919F}"/>
              </a:ext>
            </a:extLst>
          </p:cNvPr>
          <p:cNvSpPr/>
          <p:nvPr/>
        </p:nvSpPr>
        <p:spPr>
          <a:xfrm>
            <a:off x="8187418" y="4740272"/>
            <a:ext cx="520699" cy="520701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4" name="Flowchart: Connector 53">
            <a:extLst>
              <a:ext uri="{FF2B5EF4-FFF2-40B4-BE49-F238E27FC236}">
                <a16:creationId xmlns:a16="http://schemas.microsoft.com/office/drawing/2014/main" id="{FF7A2F51-13EC-404E-37E3-F9B3ACC32281}"/>
              </a:ext>
            </a:extLst>
          </p:cNvPr>
          <p:cNvSpPr/>
          <p:nvPr/>
        </p:nvSpPr>
        <p:spPr>
          <a:xfrm>
            <a:off x="8704489" y="4740272"/>
            <a:ext cx="520699" cy="520701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5" name="Flowchart: Connector 54">
            <a:extLst>
              <a:ext uri="{FF2B5EF4-FFF2-40B4-BE49-F238E27FC236}">
                <a16:creationId xmlns:a16="http://schemas.microsoft.com/office/drawing/2014/main" id="{63A32BE9-DE61-5F95-7973-B3FCC49BAEBF}"/>
              </a:ext>
            </a:extLst>
          </p:cNvPr>
          <p:cNvSpPr/>
          <p:nvPr/>
        </p:nvSpPr>
        <p:spPr>
          <a:xfrm>
            <a:off x="10577047" y="4735044"/>
            <a:ext cx="520699" cy="520701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6" name="Flowchart: Connector 55">
            <a:extLst>
              <a:ext uri="{FF2B5EF4-FFF2-40B4-BE49-F238E27FC236}">
                <a16:creationId xmlns:a16="http://schemas.microsoft.com/office/drawing/2014/main" id="{116CA838-7392-558A-6ED8-8494375D0F52}"/>
              </a:ext>
            </a:extLst>
          </p:cNvPr>
          <p:cNvSpPr/>
          <p:nvPr/>
        </p:nvSpPr>
        <p:spPr>
          <a:xfrm>
            <a:off x="11099347" y="4740272"/>
            <a:ext cx="520699" cy="520701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7" name="Block Arc 56">
            <a:extLst>
              <a:ext uri="{FF2B5EF4-FFF2-40B4-BE49-F238E27FC236}">
                <a16:creationId xmlns:a16="http://schemas.microsoft.com/office/drawing/2014/main" id="{FDBE6346-BD63-B6AD-62BF-AA74BEDD5910}"/>
              </a:ext>
            </a:extLst>
          </p:cNvPr>
          <p:cNvSpPr/>
          <p:nvPr/>
        </p:nvSpPr>
        <p:spPr>
          <a:xfrm rot="3000000">
            <a:off x="7092843" y="4556263"/>
            <a:ext cx="415469" cy="397329"/>
          </a:xfrm>
          <a:prstGeom prst="blockArc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333A91C-54F8-4841-D4AD-40B79F477AD1}"/>
              </a:ext>
            </a:extLst>
          </p:cNvPr>
          <p:cNvSpPr/>
          <p:nvPr/>
        </p:nvSpPr>
        <p:spPr>
          <a:xfrm>
            <a:off x="6113691" y="1680015"/>
            <a:ext cx="2264402" cy="156016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cs typeface="Arial"/>
              </a:rPr>
              <a:t>Lead to development of hybrid and electric trucks </a:t>
            </a:r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039E25F-C89D-9F51-3B30-0AAEBD174BD5}"/>
              </a:ext>
            </a:extLst>
          </p:cNvPr>
          <p:cNvSpPr/>
          <p:nvPr/>
        </p:nvSpPr>
        <p:spPr>
          <a:xfrm>
            <a:off x="3215742" y="1668442"/>
            <a:ext cx="2386736" cy="157307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cs typeface="Arial"/>
              </a:rPr>
              <a:t>Increased emissions standards and improvements in Lithium-Ion Batteries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0849A85-72E7-4C39-919A-0AE8C46F1858}"/>
              </a:ext>
            </a:extLst>
          </p:cNvPr>
          <p:cNvSpPr/>
          <p:nvPr/>
        </p:nvSpPr>
        <p:spPr>
          <a:xfrm rot="18614236">
            <a:off x="7151855" y="4545719"/>
            <a:ext cx="109236" cy="15416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2673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BD20EF38-512E-EA80-3151-46EA6997FA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BD89FA-5B43-76EE-5DF2-84365705FC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F1FABC0-072B-4F22-8F9B-95A9D10B0206}" type="slidenum">
              <a:rPr lang="en-US" smtClean="0"/>
              <a:pPr>
                <a:spcAft>
                  <a:spcPts val="600"/>
                </a:spcAft>
              </a:pPr>
              <a:t>50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83F762-B7E8-1F6C-16F6-D73D4CD53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</p:spPr>
        <p:txBody>
          <a:bodyPr anchor="b">
            <a:normAutofit/>
          </a:bodyPr>
          <a:lstStyle/>
          <a:p>
            <a:r>
              <a:rPr lang="en-US"/>
              <a:t>Total Spent Sheet</a:t>
            </a:r>
          </a:p>
        </p:txBody>
      </p:sp>
      <p:graphicFrame>
        <p:nvGraphicFramePr>
          <p:cNvPr id="12" name="Content Placeholder 8">
            <a:extLst>
              <a:ext uri="{FF2B5EF4-FFF2-40B4-BE49-F238E27FC236}">
                <a16:creationId xmlns:a16="http://schemas.microsoft.com/office/drawing/2014/main" id="{F39A13D3-706A-6A79-A798-72AB5D6301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1565137"/>
              </p:ext>
            </p:extLst>
          </p:nvPr>
        </p:nvGraphicFramePr>
        <p:xfrm>
          <a:off x="3361372" y="2368096"/>
          <a:ext cx="5469255" cy="15567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1265">
                  <a:extLst>
                    <a:ext uri="{9D8B030D-6E8A-4147-A177-3AD203B41FA5}">
                      <a16:colId xmlns:a16="http://schemas.microsoft.com/office/drawing/2014/main" val="2231559172"/>
                    </a:ext>
                  </a:extLst>
                </a:gridCol>
                <a:gridCol w="2967990">
                  <a:extLst>
                    <a:ext uri="{9D8B030D-6E8A-4147-A177-3AD203B41FA5}">
                      <a16:colId xmlns:a16="http://schemas.microsoft.com/office/drawing/2014/main" val="478007335"/>
                    </a:ext>
                  </a:extLst>
                </a:gridCol>
              </a:tblGrid>
              <a:tr h="778383">
                <a:tc>
                  <a:txBody>
                    <a:bodyPr/>
                    <a:lstStyle/>
                    <a:p>
                      <a:pPr fontAlgn="b"/>
                      <a:r>
                        <a:rPr lang="en-US" sz="3300">
                          <a:effectLst/>
                        </a:rPr>
                        <a:t>Total Spent</a:t>
                      </a:r>
                      <a:endParaRPr lang="en-US" sz="3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13716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3300">
                          <a:effectLst/>
                        </a:rPr>
                        <a:t>Total Unspent</a:t>
                      </a:r>
                      <a:endParaRPr lang="en-US" sz="3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137160" anchor="b"/>
                </a:tc>
                <a:extLst>
                  <a:ext uri="{0D108BD9-81ED-4DB2-BD59-A6C34878D82A}">
                    <a16:rowId xmlns:a16="http://schemas.microsoft.com/office/drawing/2014/main" val="917685225"/>
                  </a:ext>
                </a:extLst>
              </a:tr>
              <a:tr h="778383">
                <a:tc>
                  <a:txBody>
                    <a:bodyPr/>
                    <a:lstStyle/>
                    <a:p>
                      <a:pPr algn="r" fontAlgn="b"/>
                      <a:r>
                        <a:rPr lang="en-US" sz="3300">
                          <a:effectLst/>
                        </a:rPr>
                        <a:t>$822.06</a:t>
                      </a:r>
                      <a:endParaRPr lang="en-US" sz="3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13716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300">
                          <a:effectLst/>
                        </a:rPr>
                        <a:t>$1,177.94</a:t>
                      </a:r>
                      <a:endParaRPr lang="en-US" sz="33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8575" marR="28575" marT="28575" marB="137160" anchor="b"/>
                </a:tc>
                <a:extLst>
                  <a:ext uri="{0D108BD9-81ED-4DB2-BD59-A6C34878D82A}">
                    <a16:rowId xmlns:a16="http://schemas.microsoft.com/office/drawing/2014/main" val="4294696525"/>
                  </a:ext>
                </a:extLst>
              </a:tr>
            </a:tbl>
          </a:graphicData>
        </a:graphic>
      </p:graphicFrame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2A35518-966E-412B-39FB-FE2128D68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9509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C081976E-C47C-8136-B9BF-FF1FC03BA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54D41F-80C5-DE22-C03E-58C9DBADEC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F1FABC0-072B-4F22-8F9B-95A9D10B0206}" type="slidenum">
              <a:rPr lang="en-US" smtClean="0"/>
              <a:pPr>
                <a:spcAft>
                  <a:spcPts val="600"/>
                </a:spcAft>
              </a:pPr>
              <a:t>51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02BDA4-C629-CC10-1BC2-EF994A8D7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</p:spPr>
        <p:txBody>
          <a:bodyPr anchor="b">
            <a:normAutofit/>
          </a:bodyPr>
          <a:lstStyle/>
          <a:p>
            <a:r>
              <a:rPr lang="en-US"/>
              <a:t>Raw Materials Table</a:t>
            </a:r>
          </a:p>
        </p:txBody>
      </p:sp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D32B54AA-B08A-4252-0427-C646645831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1133272"/>
              </p:ext>
            </p:extLst>
          </p:nvPr>
        </p:nvGraphicFramePr>
        <p:xfrm>
          <a:off x="838200" y="1439711"/>
          <a:ext cx="10515602" cy="34135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1415">
                  <a:extLst>
                    <a:ext uri="{9D8B030D-6E8A-4147-A177-3AD203B41FA5}">
                      <a16:colId xmlns:a16="http://schemas.microsoft.com/office/drawing/2014/main" val="3882590669"/>
                    </a:ext>
                  </a:extLst>
                </a:gridCol>
                <a:gridCol w="5220014">
                  <a:extLst>
                    <a:ext uri="{9D8B030D-6E8A-4147-A177-3AD203B41FA5}">
                      <a16:colId xmlns:a16="http://schemas.microsoft.com/office/drawing/2014/main" val="4176036021"/>
                    </a:ext>
                  </a:extLst>
                </a:gridCol>
                <a:gridCol w="1134125">
                  <a:extLst>
                    <a:ext uri="{9D8B030D-6E8A-4147-A177-3AD203B41FA5}">
                      <a16:colId xmlns:a16="http://schemas.microsoft.com/office/drawing/2014/main" val="2641614621"/>
                    </a:ext>
                  </a:extLst>
                </a:gridCol>
                <a:gridCol w="1131304">
                  <a:extLst>
                    <a:ext uri="{9D8B030D-6E8A-4147-A177-3AD203B41FA5}">
                      <a16:colId xmlns:a16="http://schemas.microsoft.com/office/drawing/2014/main" val="119130983"/>
                    </a:ext>
                  </a:extLst>
                </a:gridCol>
                <a:gridCol w="1108746">
                  <a:extLst>
                    <a:ext uri="{9D8B030D-6E8A-4147-A177-3AD203B41FA5}">
                      <a16:colId xmlns:a16="http://schemas.microsoft.com/office/drawing/2014/main" val="3161686957"/>
                    </a:ext>
                  </a:extLst>
                </a:gridCol>
                <a:gridCol w="1229998">
                  <a:extLst>
                    <a:ext uri="{9D8B030D-6E8A-4147-A177-3AD203B41FA5}">
                      <a16:colId xmlns:a16="http://schemas.microsoft.com/office/drawing/2014/main" val="4192910405"/>
                    </a:ext>
                  </a:extLst>
                </a:gridCol>
              </a:tblGrid>
              <a:tr h="460869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2000">
                          <a:effectLst/>
                        </a:rPr>
                        <a:t>Raw Materials</a:t>
                      </a:r>
                      <a:endParaRPr lang="en-US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9" marR="16919" marT="16919" marB="8121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"/>
                      <a:endParaRPr lang="en-US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9" marR="16919" marT="16919" marB="81210" anchor="b"/>
                </a:tc>
                <a:extLst>
                  <a:ext uri="{0D108BD9-81ED-4DB2-BD59-A6C34878D82A}">
                    <a16:rowId xmlns:a16="http://schemas.microsoft.com/office/drawing/2014/main" val="4166793590"/>
                  </a:ext>
                </a:extLst>
              </a:tr>
              <a:tr h="758639">
                <a:tc>
                  <a:txBody>
                    <a:bodyPr/>
                    <a:lstStyle/>
                    <a:p>
                      <a:pPr fontAlgn="b"/>
                      <a:r>
                        <a:rPr lang="en-US" sz="2000">
                          <a:effectLst/>
                        </a:rPr>
                        <a:t>Item</a:t>
                      </a:r>
                      <a:endParaRPr lang="en-US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9" marR="16919" marT="16919" marB="8121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2000">
                          <a:effectLst/>
                        </a:rPr>
                        <a:t>Part Description</a:t>
                      </a:r>
                      <a:endParaRPr lang="en-US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9" marR="16919" marT="16919" marB="8121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2000">
                          <a:effectLst/>
                        </a:rPr>
                        <a:t>Quantity</a:t>
                      </a:r>
                      <a:endParaRPr lang="en-US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9" marR="16919" marT="16919" marB="8121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2000">
                          <a:effectLst/>
                        </a:rPr>
                        <a:t>Unit Cost</a:t>
                      </a:r>
                      <a:endParaRPr lang="en-US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9" marR="16919" marT="16919" marB="8121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2000">
                          <a:effectLst/>
                        </a:rPr>
                        <a:t>Total Cost</a:t>
                      </a:r>
                      <a:endParaRPr lang="en-US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9" marR="16919" marT="16919" marB="8121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2000">
                          <a:effectLst/>
                        </a:rPr>
                        <a:t>Category Cost</a:t>
                      </a:r>
                      <a:endParaRPr lang="en-US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9" marR="16919" marT="16919" marB="81210" anchor="b"/>
                </a:tc>
                <a:extLst>
                  <a:ext uri="{0D108BD9-81ED-4DB2-BD59-A6C34878D82A}">
                    <a16:rowId xmlns:a16="http://schemas.microsoft.com/office/drawing/2014/main" val="236812624"/>
                  </a:ext>
                </a:extLst>
              </a:tr>
              <a:tr h="1137621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>
                          <a:effectLst/>
                        </a:rPr>
                        <a:t>1</a:t>
                      </a:r>
                      <a:endParaRPr lang="en-US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9" marR="16919" marT="16919" marB="8121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2100">
                          <a:effectLst/>
                        </a:rPr>
                        <a:t>Aluminum Plate 6061: T6511, 12 in Overall Lg, 10 in Overall Wd, 0.5 in Thick, Mill, +/-0.009 in, B95</a:t>
                      </a:r>
                    </a:p>
                  </a:txBody>
                  <a:tcPr marL="16919" marR="16919" marT="16919" marB="8121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>
                          <a:effectLst/>
                        </a:rPr>
                        <a:t>2</a:t>
                      </a:r>
                      <a:endParaRPr lang="en-US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9" marR="16919" marT="16919" marB="8121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100">
                          <a:effectLst/>
                        </a:rPr>
                        <a:t>$50.49 </a:t>
                      </a:r>
                    </a:p>
                  </a:txBody>
                  <a:tcPr marL="16919" marR="16919" marT="16919" marB="8121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>
                          <a:effectLst/>
                        </a:rPr>
                        <a:t>$100.98</a:t>
                      </a:r>
                      <a:endParaRPr lang="en-US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9" marR="16919" marT="16919" marB="8121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>
                          <a:effectLst/>
                        </a:rPr>
                        <a:t>$228.18</a:t>
                      </a:r>
                      <a:endParaRPr lang="en-US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9" marR="16919" marT="16919" marB="81210" anchor="b"/>
                </a:tc>
                <a:extLst>
                  <a:ext uri="{0D108BD9-81ED-4DB2-BD59-A6C34878D82A}">
                    <a16:rowId xmlns:a16="http://schemas.microsoft.com/office/drawing/2014/main" val="3634927066"/>
                  </a:ext>
                </a:extLst>
              </a:tr>
              <a:tr h="1056410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>
                          <a:effectLst/>
                        </a:rPr>
                        <a:t>2</a:t>
                      </a:r>
                      <a:endParaRPr lang="en-US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9" marR="16919" marT="16919" marB="81210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2000">
                          <a:effectLst/>
                        </a:rPr>
                        <a:t>Aluminum Plate 6061: T6511, 12 in Overall Lg, 12 in Overall Wd, 0.5 in Thick, Mill, +/-0.009 in, B95</a:t>
                      </a:r>
                    </a:p>
                  </a:txBody>
                  <a:tcPr marL="16919" marR="16919" marT="16919" marB="8121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>
                          <a:effectLst/>
                        </a:rPr>
                        <a:t>2</a:t>
                      </a:r>
                      <a:endParaRPr lang="en-US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9" marR="16919" marT="16919" marB="8121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100">
                          <a:effectLst/>
                        </a:rPr>
                        <a:t>$63.60 </a:t>
                      </a:r>
                    </a:p>
                  </a:txBody>
                  <a:tcPr marL="16919" marR="16919" marT="16919" marB="8121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>
                          <a:effectLst/>
                        </a:rPr>
                        <a:t>$127.20</a:t>
                      </a:r>
                      <a:endParaRPr lang="en-US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9" marR="16919" marT="16919" marB="81210" anchor="b"/>
                </a:tc>
                <a:tc>
                  <a:txBody>
                    <a:bodyPr/>
                    <a:lstStyle/>
                    <a:p>
                      <a:pPr fontAlgn="b"/>
                      <a:endParaRPr lang="en-US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919" marR="16919" marT="16919" marB="81210" anchor="b"/>
                </a:tc>
                <a:extLst>
                  <a:ext uri="{0D108BD9-81ED-4DB2-BD59-A6C34878D82A}">
                    <a16:rowId xmlns:a16="http://schemas.microsoft.com/office/drawing/2014/main" val="3210445767"/>
                  </a:ext>
                </a:extLst>
              </a:tr>
            </a:tbl>
          </a:graphicData>
        </a:graphic>
      </p:graphicFrame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E8CDB7C-5F82-850B-D8E6-1C7E07F7C5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2322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FBE17ED8-316E-7AF4-A8A1-70C558A440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ADF791-E054-A9EB-7352-055FCEDB68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F1FABC0-072B-4F22-8F9B-95A9D10B0206}" type="slidenum">
              <a:rPr lang="en-US" smtClean="0"/>
              <a:pPr>
                <a:spcAft>
                  <a:spcPts val="600"/>
                </a:spcAft>
              </a:pPr>
              <a:t>52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75A8B2-3FFE-D381-690A-CA76C4017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</p:spPr>
        <p:txBody>
          <a:bodyPr anchor="b">
            <a:normAutofit/>
          </a:bodyPr>
          <a:lstStyle/>
          <a:p>
            <a:r>
              <a:rPr lang="en-US"/>
              <a:t>Hardware Table</a:t>
            </a:r>
          </a:p>
        </p:txBody>
      </p:sp>
      <p:graphicFrame>
        <p:nvGraphicFramePr>
          <p:cNvPr id="11" name="Content Placeholder 8">
            <a:extLst>
              <a:ext uri="{FF2B5EF4-FFF2-40B4-BE49-F238E27FC236}">
                <a16:creationId xmlns:a16="http://schemas.microsoft.com/office/drawing/2014/main" id="{4E50647A-DBF2-DF5B-9C00-8BD1D145A0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5844910"/>
              </p:ext>
            </p:extLst>
          </p:nvPr>
        </p:nvGraphicFramePr>
        <p:xfrm>
          <a:off x="755073" y="1293020"/>
          <a:ext cx="10515603" cy="45659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7594">
                  <a:extLst>
                    <a:ext uri="{9D8B030D-6E8A-4147-A177-3AD203B41FA5}">
                      <a16:colId xmlns:a16="http://schemas.microsoft.com/office/drawing/2014/main" val="3260502521"/>
                    </a:ext>
                  </a:extLst>
                </a:gridCol>
                <a:gridCol w="6244959">
                  <a:extLst>
                    <a:ext uri="{9D8B030D-6E8A-4147-A177-3AD203B41FA5}">
                      <a16:colId xmlns:a16="http://schemas.microsoft.com/office/drawing/2014/main" val="1693433741"/>
                    </a:ext>
                  </a:extLst>
                </a:gridCol>
                <a:gridCol w="914619">
                  <a:extLst>
                    <a:ext uri="{9D8B030D-6E8A-4147-A177-3AD203B41FA5}">
                      <a16:colId xmlns:a16="http://schemas.microsoft.com/office/drawing/2014/main" val="1123733093"/>
                    </a:ext>
                  </a:extLst>
                </a:gridCol>
                <a:gridCol w="912344">
                  <a:extLst>
                    <a:ext uri="{9D8B030D-6E8A-4147-A177-3AD203B41FA5}">
                      <a16:colId xmlns:a16="http://schemas.microsoft.com/office/drawing/2014/main" val="343303332"/>
                    </a:ext>
                  </a:extLst>
                </a:gridCol>
                <a:gridCol w="894151">
                  <a:extLst>
                    <a:ext uri="{9D8B030D-6E8A-4147-A177-3AD203B41FA5}">
                      <a16:colId xmlns:a16="http://schemas.microsoft.com/office/drawing/2014/main" val="796693756"/>
                    </a:ext>
                  </a:extLst>
                </a:gridCol>
                <a:gridCol w="991936">
                  <a:extLst>
                    <a:ext uri="{9D8B030D-6E8A-4147-A177-3AD203B41FA5}">
                      <a16:colId xmlns:a16="http://schemas.microsoft.com/office/drawing/2014/main" val="919230809"/>
                    </a:ext>
                  </a:extLst>
                </a:gridCol>
              </a:tblGrid>
              <a:tr h="371669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600">
                          <a:effectLst/>
                        </a:rPr>
                        <a:t>Hardware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644" marR="13644" marT="13644" marB="65492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"/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644" marR="13644" marT="13644" marB="65492" anchor="b"/>
                </a:tc>
                <a:extLst>
                  <a:ext uri="{0D108BD9-81ED-4DB2-BD59-A6C34878D82A}">
                    <a16:rowId xmlns:a16="http://schemas.microsoft.com/office/drawing/2014/main" val="2153880589"/>
                  </a:ext>
                </a:extLst>
              </a:tr>
              <a:tr h="611807">
                <a:tc>
                  <a:txBody>
                    <a:bodyPr/>
                    <a:lstStyle/>
                    <a:p>
                      <a:pPr fontAlgn="b"/>
                      <a:r>
                        <a:rPr lang="en-US" sz="1600">
                          <a:effectLst/>
                        </a:rPr>
                        <a:t>Item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644" marR="13644" marT="13644" marB="65492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600">
                          <a:effectLst/>
                        </a:rPr>
                        <a:t>Part Description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644" marR="13644" marT="13644" marB="65492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600">
                          <a:effectLst/>
                        </a:rPr>
                        <a:t>Quantity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644" marR="13644" marT="13644" marB="65492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600">
                          <a:effectLst/>
                        </a:rPr>
                        <a:t>Unit Cost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644" marR="13644" marT="13644" marB="65492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600">
                          <a:effectLst/>
                        </a:rPr>
                        <a:t>Total Cost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644" marR="13644" marT="13644" marB="65492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600">
                          <a:effectLst/>
                        </a:rPr>
                        <a:t>Category Cost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644" marR="13644" marT="13644" marB="65492" anchor="b"/>
                </a:tc>
                <a:extLst>
                  <a:ext uri="{0D108BD9-81ED-4DB2-BD59-A6C34878D82A}">
                    <a16:rowId xmlns:a16="http://schemas.microsoft.com/office/drawing/2014/main" val="277385286"/>
                  </a:ext>
                </a:extLst>
              </a:tr>
              <a:tr h="109208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644" marR="13644" marT="13644" marB="65492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600">
                          <a:effectLst/>
                        </a:rPr>
                        <a:t>2Pcs Silicone Car Engine Heater Pad - 4" x 5" Self-Adhesive Oil Pan Heater Pad with 194°F Thermal Protector, 120V 150W Car Battery Warmer Pad Engine Block Heater Pad with 68" Long Power Cord (Orange)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644" marR="13644" marT="13644" marB="6549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>
                          <a:effectLst/>
                        </a:rPr>
                        <a:t>2</a:t>
                      </a:r>
                    </a:p>
                  </a:txBody>
                  <a:tcPr marL="13644" marR="13644" marT="13644" marB="6549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>
                          <a:effectLst/>
                        </a:rPr>
                        <a:t>$20.99 </a:t>
                      </a:r>
                    </a:p>
                  </a:txBody>
                  <a:tcPr marL="13644" marR="13644" marT="13644" marB="6549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>
                          <a:effectLst/>
                        </a:rPr>
                        <a:t>$41.98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644" marR="13644" marT="13644" marB="6549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>
                          <a:effectLst/>
                        </a:rPr>
                        <a:t>$254.01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644" marR="13644" marT="13644" marB="65492" anchor="b"/>
                </a:tc>
                <a:extLst>
                  <a:ext uri="{0D108BD9-81ED-4DB2-BD59-A6C34878D82A}">
                    <a16:rowId xmlns:a16="http://schemas.microsoft.com/office/drawing/2014/main" val="220268393"/>
                  </a:ext>
                </a:extLst>
              </a:tr>
              <a:tr h="917438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>
                          <a:effectLst/>
                        </a:rPr>
                        <a:t>2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644" marR="13644" marT="13644" marB="65492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700">
                          <a:effectLst/>
                        </a:rPr>
                        <a:t>BCZAMD 120V 500W Silicone Heating Pad 235 X 235mm Rubber Heater Mat with NTC 100K Thermistor Strong Adhesive for Crealit Ender 3 V2 3S Ender 5 3D Printer Heated Bed</a:t>
                      </a:r>
                      <a:endParaRPr lang="en-US" sz="1700">
                        <a:solidFill>
                          <a:srgbClr val="0F1111"/>
                        </a:solidFill>
                        <a:effectLst/>
                      </a:endParaRPr>
                    </a:p>
                  </a:txBody>
                  <a:tcPr marL="13644" marR="13644" marT="13644" marB="6549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644" marR="13644" marT="13644" marB="6549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>
                          <a:effectLst/>
                        </a:rPr>
                        <a:t>$35.99 </a:t>
                      </a:r>
                    </a:p>
                  </a:txBody>
                  <a:tcPr marL="13644" marR="13644" marT="13644" marB="6549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>
                          <a:effectLst/>
                        </a:rPr>
                        <a:t>$107.97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644" marR="13644" marT="13644" marB="65492" anchor="b"/>
                </a:tc>
                <a:tc>
                  <a:txBody>
                    <a:bodyPr/>
                    <a:lstStyle/>
                    <a:p>
                      <a:pPr fontAlgn="b"/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644" marR="13644" marT="13644" marB="65492" anchor="b"/>
                </a:tc>
                <a:extLst>
                  <a:ext uri="{0D108BD9-81ED-4DB2-BD59-A6C34878D82A}">
                    <a16:rowId xmlns:a16="http://schemas.microsoft.com/office/drawing/2014/main" val="365311096"/>
                  </a:ext>
                </a:extLst>
              </a:tr>
              <a:tr h="393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644" marR="13644" marT="13644" marB="65492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600">
                          <a:effectLst/>
                        </a:rPr>
                        <a:t>12V 2 GPM PowerFLO Automatic Demand Diaphragm Pump</a:t>
                      </a:r>
                      <a:endParaRPr lang="en-US" sz="1600">
                        <a:solidFill>
                          <a:srgbClr val="0F1111"/>
                        </a:solidFill>
                        <a:effectLst/>
                      </a:endParaRPr>
                    </a:p>
                  </a:txBody>
                  <a:tcPr marL="13644" marR="13644" marT="13644" marB="6549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644" marR="13644" marT="13644" marB="6549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>
                          <a:effectLst/>
                        </a:rPr>
                        <a:t>$87.07 </a:t>
                      </a:r>
                    </a:p>
                  </a:txBody>
                  <a:tcPr marL="13644" marR="13644" marT="13644" marB="6549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>
                          <a:effectLst/>
                        </a:rPr>
                        <a:t>$87.07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644" marR="13644" marT="13644" marB="65492" anchor="b"/>
                </a:tc>
                <a:tc>
                  <a:txBody>
                    <a:bodyPr/>
                    <a:lstStyle/>
                    <a:p>
                      <a:pPr fontAlgn="b"/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644" marR="13644" marT="13644" marB="65492" anchor="b"/>
                </a:tc>
                <a:extLst>
                  <a:ext uri="{0D108BD9-81ED-4DB2-BD59-A6C34878D82A}">
                    <a16:rowId xmlns:a16="http://schemas.microsoft.com/office/drawing/2014/main" val="2492484756"/>
                  </a:ext>
                </a:extLst>
              </a:tr>
              <a:tr h="1179407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>
                          <a:effectLst/>
                        </a:rPr>
                        <a:t>4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644" marR="13644" marT="13644" marB="65492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700">
                          <a:effectLst/>
                        </a:rPr>
                        <a:t>4 Sets DC 3-5V MAX6675 Thermocouple Module and K Type Thermocouple Temperature Sensor Thermocouple Sensor Set M6 Screw with Cable Cord Compatible with Arduino Raspberry Pi</a:t>
                      </a:r>
                      <a:endParaRPr lang="en-US" sz="17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644" marR="13644" marT="13644" marB="6549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644" marR="13644" marT="13644" marB="6549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>
                          <a:effectLst/>
                        </a:rPr>
                        <a:t>$16.99</a:t>
                      </a:r>
                    </a:p>
                  </a:txBody>
                  <a:tcPr marL="13644" marR="13644" marT="13644" marB="65492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>
                          <a:effectLst/>
                        </a:rPr>
                        <a:t>$16.99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644" marR="13644" marT="13644" marB="65492" anchor="b"/>
                </a:tc>
                <a:tc>
                  <a:txBody>
                    <a:bodyPr/>
                    <a:lstStyle/>
                    <a:p>
                      <a:pPr fontAlgn="b"/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644" marR="13644" marT="13644" marB="65492" anchor="b"/>
                </a:tc>
                <a:extLst>
                  <a:ext uri="{0D108BD9-81ED-4DB2-BD59-A6C34878D82A}">
                    <a16:rowId xmlns:a16="http://schemas.microsoft.com/office/drawing/2014/main" val="15114909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0205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AE07C406-A3CC-FCCC-49C3-2CC22A5C24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CF2DC5-1D21-EC6A-F6C3-FE5A47C8BA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F1FABC0-072B-4F22-8F9B-95A9D10B0206}" type="slidenum">
              <a:rPr lang="en-US" smtClean="0"/>
              <a:pPr>
                <a:spcAft>
                  <a:spcPts val="600"/>
                </a:spcAft>
              </a:pPr>
              <a:t>53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A0767C-A546-C073-8F8B-C8D65086D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</p:spPr>
        <p:txBody>
          <a:bodyPr anchor="b">
            <a:normAutofit/>
          </a:bodyPr>
          <a:lstStyle/>
          <a:p>
            <a:r>
              <a:rPr lang="en-US"/>
              <a:t>Tubing &amp; Connections Table</a:t>
            </a:r>
          </a:p>
        </p:txBody>
      </p:sp>
      <p:graphicFrame>
        <p:nvGraphicFramePr>
          <p:cNvPr id="12" name="Content Placeholder 8">
            <a:extLst>
              <a:ext uri="{FF2B5EF4-FFF2-40B4-BE49-F238E27FC236}">
                <a16:creationId xmlns:a16="http://schemas.microsoft.com/office/drawing/2014/main" id="{1F11E882-5BF7-25B3-F34C-B7657A76F8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5602332"/>
              </p:ext>
            </p:extLst>
          </p:nvPr>
        </p:nvGraphicFramePr>
        <p:xfrm>
          <a:off x="796636" y="1415635"/>
          <a:ext cx="10515603" cy="42098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922">
                  <a:extLst>
                    <a:ext uri="{9D8B030D-6E8A-4147-A177-3AD203B41FA5}">
                      <a16:colId xmlns:a16="http://schemas.microsoft.com/office/drawing/2014/main" val="2275080125"/>
                    </a:ext>
                  </a:extLst>
                </a:gridCol>
                <a:gridCol w="6502767">
                  <a:extLst>
                    <a:ext uri="{9D8B030D-6E8A-4147-A177-3AD203B41FA5}">
                      <a16:colId xmlns:a16="http://schemas.microsoft.com/office/drawing/2014/main" val="1857407385"/>
                    </a:ext>
                  </a:extLst>
                </a:gridCol>
                <a:gridCol w="903675">
                  <a:extLst>
                    <a:ext uri="{9D8B030D-6E8A-4147-A177-3AD203B41FA5}">
                      <a16:colId xmlns:a16="http://schemas.microsoft.com/office/drawing/2014/main" val="1986423956"/>
                    </a:ext>
                  </a:extLst>
                </a:gridCol>
                <a:gridCol w="901427">
                  <a:extLst>
                    <a:ext uri="{9D8B030D-6E8A-4147-A177-3AD203B41FA5}">
                      <a16:colId xmlns:a16="http://schemas.microsoft.com/office/drawing/2014/main" val="3378842219"/>
                    </a:ext>
                  </a:extLst>
                </a:gridCol>
                <a:gridCol w="773359">
                  <a:extLst>
                    <a:ext uri="{9D8B030D-6E8A-4147-A177-3AD203B41FA5}">
                      <a16:colId xmlns:a16="http://schemas.microsoft.com/office/drawing/2014/main" val="2110730157"/>
                    </a:ext>
                  </a:extLst>
                </a:gridCol>
                <a:gridCol w="883453">
                  <a:extLst>
                    <a:ext uri="{9D8B030D-6E8A-4147-A177-3AD203B41FA5}">
                      <a16:colId xmlns:a16="http://schemas.microsoft.com/office/drawing/2014/main" val="3756836600"/>
                    </a:ext>
                  </a:extLst>
                </a:gridCol>
              </a:tblGrid>
              <a:tr h="367222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600">
                          <a:effectLst/>
                        </a:rPr>
                        <a:t>Tubing &amp; Connections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81" marR="13481" marT="13481" marB="64709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"/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81" marR="13481" marT="13481" marB="64709" anchor="b"/>
                </a:tc>
                <a:extLst>
                  <a:ext uri="{0D108BD9-81ED-4DB2-BD59-A6C34878D82A}">
                    <a16:rowId xmlns:a16="http://schemas.microsoft.com/office/drawing/2014/main" val="4198785410"/>
                  </a:ext>
                </a:extLst>
              </a:tr>
              <a:tr h="604487">
                <a:tc>
                  <a:txBody>
                    <a:bodyPr/>
                    <a:lstStyle/>
                    <a:p>
                      <a:pPr fontAlgn="b"/>
                      <a:r>
                        <a:rPr lang="en-US" sz="1600">
                          <a:effectLst/>
                        </a:rPr>
                        <a:t>Item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600">
                          <a:effectLst/>
                        </a:rPr>
                        <a:t>Part Description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600">
                          <a:effectLst/>
                        </a:rPr>
                        <a:t>Quantity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600">
                          <a:effectLst/>
                        </a:rPr>
                        <a:t>Unit Cost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600">
                          <a:effectLst/>
                        </a:rPr>
                        <a:t>Total Cost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600">
                          <a:effectLst/>
                        </a:rPr>
                        <a:t>Order Cost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81" marR="13481" marT="13481" marB="64709" anchor="b"/>
                </a:tc>
                <a:extLst>
                  <a:ext uri="{0D108BD9-81ED-4DB2-BD59-A6C34878D82A}">
                    <a16:rowId xmlns:a16="http://schemas.microsoft.com/office/drawing/2014/main" val="338032306"/>
                  </a:ext>
                </a:extLst>
              </a:tr>
              <a:tr h="388791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700">
                          <a:effectLst/>
                        </a:rPr>
                        <a:t>25 ft long Nylon Hose</a:t>
                      </a: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>
                          <a:effectLst/>
                        </a:rPr>
                        <a:t>1</a:t>
                      </a: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>
                          <a:effectLst/>
                        </a:rPr>
                        <a:t>$58.29 </a:t>
                      </a: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>
                          <a:effectLst/>
                        </a:rPr>
                        <a:t>$58.29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>
                          <a:effectLst/>
                        </a:rPr>
                        <a:t>$127.06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81" marR="13481" marT="13481" marB="64709" anchor="b"/>
                </a:tc>
                <a:extLst>
                  <a:ext uri="{0D108BD9-81ED-4DB2-BD59-A6C34878D82A}">
                    <a16:rowId xmlns:a16="http://schemas.microsoft.com/office/drawing/2014/main" val="1532044214"/>
                  </a:ext>
                </a:extLst>
              </a:tr>
              <a:tr h="647626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>
                          <a:effectLst/>
                        </a:rPr>
                        <a:t>2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700">
                          <a:effectLst/>
                        </a:rPr>
                        <a:t>Brass Barbed Hose Fitting for Air and Water</a:t>
                      </a:r>
                      <a:br>
                        <a:rPr lang="en-US" sz="1700">
                          <a:effectLst/>
                        </a:rPr>
                      </a:br>
                      <a:r>
                        <a:rPr lang="en-US" sz="1700">
                          <a:effectLst/>
                        </a:rPr>
                        <a:t>Straight Adapter for 5/16" Hose ID, 3/8 NPTF Male</a:t>
                      </a:r>
                      <a:endParaRPr lang="en-US" sz="1700">
                        <a:solidFill>
                          <a:srgbClr val="0F1111"/>
                        </a:solidFill>
                        <a:effectLst/>
                      </a:endParaRP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>
                          <a:effectLst/>
                        </a:rPr>
                        <a:t>$18.95 </a:t>
                      </a: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>
                          <a:effectLst/>
                        </a:rPr>
                        <a:t>$18.95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fontAlgn="b"/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81" marR="13481" marT="13481" marB="64709" anchor="b"/>
                </a:tc>
                <a:extLst>
                  <a:ext uri="{0D108BD9-81ED-4DB2-BD59-A6C34878D82A}">
                    <a16:rowId xmlns:a16="http://schemas.microsoft.com/office/drawing/2014/main" val="2007778416"/>
                  </a:ext>
                </a:extLst>
              </a:tr>
              <a:tr h="90646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700">
                          <a:effectLst/>
                        </a:rPr>
                        <a:t>Push-to-Connect Tube Fitting with Universal Thread</a:t>
                      </a:r>
                      <a:br>
                        <a:rPr lang="en-US" sz="1700">
                          <a:effectLst/>
                        </a:rPr>
                      </a:br>
                      <a:r>
                        <a:rPr lang="en-US" sz="1700">
                          <a:effectLst/>
                        </a:rPr>
                        <a:t>for Air and Water, Adapter, 3/8" Tube OD x 1/4 Pipe</a:t>
                      </a:r>
                      <a:br>
                        <a:rPr lang="en-US" sz="1700">
                          <a:effectLst/>
                        </a:rPr>
                      </a:br>
                      <a:endParaRPr lang="en-US" sz="1700">
                        <a:effectLst/>
                      </a:endParaRP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>
                          <a:effectLst/>
                        </a:rPr>
                        <a:t>6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>
                          <a:effectLst/>
                        </a:rPr>
                        <a:t>$3.65 </a:t>
                      </a: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>
                          <a:effectLst/>
                        </a:rPr>
                        <a:t>$21.90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fontAlgn="b"/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81" marR="13481" marT="13481" marB="64709" anchor="b"/>
                </a:tc>
                <a:extLst>
                  <a:ext uri="{0D108BD9-81ED-4DB2-BD59-A6C34878D82A}">
                    <a16:rowId xmlns:a16="http://schemas.microsoft.com/office/drawing/2014/main" val="2075634024"/>
                  </a:ext>
                </a:extLst>
              </a:tr>
              <a:tr h="90646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>
                          <a:effectLst/>
                        </a:rPr>
                        <a:t>4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700">
                          <a:effectLst/>
                        </a:rPr>
                        <a:t>Shark Industrial Premium Stainless Steel Dishwasher Hose - 10 FT No-Lead Burst Proof Water Supply Line 3/8" comp x 3/8" comp with attached 90 degree 3/8" comp x 3/8" MIP elbow - 10 year warranty</a:t>
                      </a:r>
                      <a:endParaRPr lang="en-US" sz="1700">
                        <a:solidFill>
                          <a:srgbClr val="0F1111"/>
                        </a:solidFill>
                        <a:effectLst/>
                        <a:latin typeface="Amazon Ember"/>
                      </a:endParaRP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>
                          <a:effectLst/>
                        </a:rPr>
                        <a:t>$12.95</a:t>
                      </a: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>
                          <a:effectLst/>
                        </a:rPr>
                        <a:t>$12.95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fontAlgn="b"/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81" marR="13481" marT="13481" marB="64709" anchor="b"/>
                </a:tc>
                <a:extLst>
                  <a:ext uri="{0D108BD9-81ED-4DB2-BD59-A6C34878D82A}">
                    <a16:rowId xmlns:a16="http://schemas.microsoft.com/office/drawing/2014/main" val="3821601182"/>
                  </a:ext>
                </a:extLst>
              </a:tr>
              <a:tr h="388791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>
                          <a:effectLst/>
                        </a:rPr>
                        <a:t>5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700">
                          <a:effectLst/>
                        </a:rPr>
                        <a:t>1/4 in. - 3/8 in. Tubing Bender</a:t>
                      </a:r>
                      <a:endParaRPr lang="en-US" sz="1700">
                        <a:effectLst/>
                        <a:latin typeface="Roboto Condensed" panose="02000000000000000000" pitchFamily="2" charset="0"/>
                      </a:endParaRP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>
                          <a:effectLst/>
                        </a:rPr>
                        <a:t>1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700">
                          <a:effectLst/>
                        </a:rPr>
                        <a:t>$14.97</a:t>
                      </a: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>
                          <a:effectLst/>
                        </a:rPr>
                        <a:t>$14.97</a:t>
                      </a:r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81" marR="13481" marT="13481" marB="64709" anchor="b"/>
                </a:tc>
                <a:tc>
                  <a:txBody>
                    <a:bodyPr/>
                    <a:lstStyle/>
                    <a:p>
                      <a:pPr fontAlgn="b"/>
                      <a:endParaRPr lang="en-US" sz="16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3481" marR="13481" marT="13481" marB="64709" anchor="b"/>
                </a:tc>
                <a:extLst>
                  <a:ext uri="{0D108BD9-81ED-4DB2-BD59-A6C34878D82A}">
                    <a16:rowId xmlns:a16="http://schemas.microsoft.com/office/drawing/2014/main" val="4904190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38592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1441-42FB-C056-B7A4-3A874657D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Testing Materials Table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F0C43C-098C-07AA-CE51-2CED53582F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147985-F7B7-2482-9220-20356524DF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54</a:t>
            </a:fld>
            <a:endParaRPr lang="en-US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83C9F3D0-FF7A-1434-A897-805F26A66E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4608066"/>
              </p:ext>
            </p:extLst>
          </p:nvPr>
        </p:nvGraphicFramePr>
        <p:xfrm>
          <a:off x="976764" y="1483158"/>
          <a:ext cx="10889673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6056">
                  <a:extLst>
                    <a:ext uri="{9D8B030D-6E8A-4147-A177-3AD203B41FA5}">
                      <a16:colId xmlns:a16="http://schemas.microsoft.com/office/drawing/2014/main" val="3300242870"/>
                    </a:ext>
                  </a:extLst>
                </a:gridCol>
                <a:gridCol w="5782624">
                  <a:extLst>
                    <a:ext uri="{9D8B030D-6E8A-4147-A177-3AD203B41FA5}">
                      <a16:colId xmlns:a16="http://schemas.microsoft.com/office/drawing/2014/main" val="1825567671"/>
                    </a:ext>
                  </a:extLst>
                </a:gridCol>
                <a:gridCol w="1160315">
                  <a:extLst>
                    <a:ext uri="{9D8B030D-6E8A-4147-A177-3AD203B41FA5}">
                      <a16:colId xmlns:a16="http://schemas.microsoft.com/office/drawing/2014/main" val="2484061524"/>
                    </a:ext>
                  </a:extLst>
                </a:gridCol>
                <a:gridCol w="935181">
                  <a:extLst>
                    <a:ext uri="{9D8B030D-6E8A-4147-A177-3AD203B41FA5}">
                      <a16:colId xmlns:a16="http://schemas.microsoft.com/office/drawing/2014/main" val="2457905973"/>
                    </a:ext>
                  </a:extLst>
                </a:gridCol>
                <a:gridCol w="952497">
                  <a:extLst>
                    <a:ext uri="{9D8B030D-6E8A-4147-A177-3AD203B41FA5}">
                      <a16:colId xmlns:a16="http://schemas.microsoft.com/office/drawing/2014/main" val="143106969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146130953"/>
                    </a:ext>
                  </a:extLst>
                </a:gridCol>
              </a:tblGrid>
              <a:tr h="190500">
                <a:tc gridSpan="5"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Test Materials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9767275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Item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Part Description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Quantity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Unit Cost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Total Cost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Order Cost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2618856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Ultra Black® Oil Resistant RTV Silicone Gasket Maker, 3.35 Tube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$14.38</a:t>
                      </a:r>
                      <a:r>
                        <a:rPr lang="en-US">
                          <a:effectLst/>
                        </a:rPr>
                        <a:t> 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$28.76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$212.79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755252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Prestone DEX-COOL Antifreeze+Coolant; Extended Life -1 Gal- Ready to Use, 50/50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2.00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$22.20</a:t>
                      </a:r>
                      <a:r>
                        <a:rPr lang="en-US">
                          <a:effectLst/>
                        </a:rPr>
                        <a:t> 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$44.40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2164414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Great Value Aluminum Foil, 225 sq ft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$10.63</a:t>
                      </a:r>
                      <a:r>
                        <a:rPr lang="en-US">
                          <a:effectLst/>
                        </a:rPr>
                        <a:t> 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$95.67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05005767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Rubbermaid Commercial Products 2.5 Gallon Brute Heavy-Duty, Corrosive-Resistant, Round Bucket, Red FG296300RED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$21.98</a:t>
                      </a:r>
                      <a:r>
                        <a:rPr lang="en-US">
                          <a:effectLst/>
                        </a:rPr>
                        <a:t> 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$43.96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24467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34709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F0C43C-098C-07AA-CE51-2CED53582F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147985-F7B7-2482-9220-20356524DF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2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Icon&#10;&#10;Description automatically generated">
            <a:extLst>
              <a:ext uri="{FF2B5EF4-FFF2-40B4-BE49-F238E27FC236}">
                <a16:creationId xmlns:a16="http://schemas.microsoft.com/office/drawing/2014/main" id="{AC720F6B-654B-1A57-EDD2-735684E38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246"/>
            <a:ext cx="12325350" cy="59146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4C2B66-D34D-FE0D-897D-60F51AE3A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31" y="3499"/>
            <a:ext cx="10515600" cy="996950"/>
          </a:xfrm>
        </p:spPr>
        <p:txBody>
          <a:bodyPr/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Background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C99186-62D7-DA9E-18F8-5F5A1CEBC3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Corey Kelley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B8EE8-0F2B-BDAB-EC63-3E3FCD10EE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C1F065D-EA86-BFD7-7EA3-D3453BD1CA8F}"/>
              </a:ext>
            </a:extLst>
          </p:cNvPr>
          <p:cNvSpPr/>
          <p:nvPr/>
        </p:nvSpPr>
        <p:spPr>
          <a:xfrm>
            <a:off x="-304800" y="4999494"/>
            <a:ext cx="12639472" cy="948367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Minus Sign 9">
            <a:extLst>
              <a:ext uri="{FF2B5EF4-FFF2-40B4-BE49-F238E27FC236}">
                <a16:creationId xmlns:a16="http://schemas.microsoft.com/office/drawing/2014/main" id="{A7584E26-89F1-C903-A1A1-BCCC81D77D03}"/>
              </a:ext>
            </a:extLst>
          </p:cNvPr>
          <p:cNvSpPr/>
          <p:nvPr/>
        </p:nvSpPr>
        <p:spPr>
          <a:xfrm>
            <a:off x="279777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Minus Sign 10">
            <a:extLst>
              <a:ext uri="{FF2B5EF4-FFF2-40B4-BE49-F238E27FC236}">
                <a16:creationId xmlns:a16="http://schemas.microsoft.com/office/drawing/2014/main" id="{D8E7EA5E-9519-94D9-76FC-081CF5720116}"/>
              </a:ext>
            </a:extLst>
          </p:cNvPr>
          <p:cNvSpPr/>
          <p:nvPr/>
        </p:nvSpPr>
        <p:spPr>
          <a:xfrm>
            <a:off x="963507" y="5250045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Minus Sign 11">
            <a:extLst>
              <a:ext uri="{FF2B5EF4-FFF2-40B4-BE49-F238E27FC236}">
                <a16:creationId xmlns:a16="http://schemas.microsoft.com/office/drawing/2014/main" id="{8C8C7522-16D9-AADE-FA52-BD20B758B7A2}"/>
              </a:ext>
            </a:extLst>
          </p:cNvPr>
          <p:cNvSpPr/>
          <p:nvPr/>
        </p:nvSpPr>
        <p:spPr>
          <a:xfrm>
            <a:off x="1647705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Minus Sign 12">
            <a:extLst>
              <a:ext uri="{FF2B5EF4-FFF2-40B4-BE49-F238E27FC236}">
                <a16:creationId xmlns:a16="http://schemas.microsoft.com/office/drawing/2014/main" id="{CA94521E-909C-D7A1-E5DE-10930D9EE9F1}"/>
              </a:ext>
            </a:extLst>
          </p:cNvPr>
          <p:cNvSpPr/>
          <p:nvPr/>
        </p:nvSpPr>
        <p:spPr>
          <a:xfrm>
            <a:off x="2336258" y="5245688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Minus Sign 13">
            <a:extLst>
              <a:ext uri="{FF2B5EF4-FFF2-40B4-BE49-F238E27FC236}">
                <a16:creationId xmlns:a16="http://schemas.microsoft.com/office/drawing/2014/main" id="{9F0CECA9-4300-ED38-8EB3-E1060A80A237}"/>
              </a:ext>
            </a:extLst>
          </p:cNvPr>
          <p:cNvSpPr/>
          <p:nvPr/>
        </p:nvSpPr>
        <p:spPr>
          <a:xfrm>
            <a:off x="3052355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Minus Sign 14">
            <a:extLst>
              <a:ext uri="{FF2B5EF4-FFF2-40B4-BE49-F238E27FC236}">
                <a16:creationId xmlns:a16="http://schemas.microsoft.com/office/drawing/2014/main" id="{69C41A15-6333-1BBD-18FF-247DADE3CE3E}"/>
              </a:ext>
            </a:extLst>
          </p:cNvPr>
          <p:cNvSpPr/>
          <p:nvPr/>
        </p:nvSpPr>
        <p:spPr>
          <a:xfrm>
            <a:off x="3740909" y="5245688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Minus Sign 15">
            <a:extLst>
              <a:ext uri="{FF2B5EF4-FFF2-40B4-BE49-F238E27FC236}">
                <a16:creationId xmlns:a16="http://schemas.microsoft.com/office/drawing/2014/main" id="{67CDD6DB-6A1B-B9DD-ED75-F73106E0F392}"/>
              </a:ext>
            </a:extLst>
          </p:cNvPr>
          <p:cNvSpPr/>
          <p:nvPr/>
        </p:nvSpPr>
        <p:spPr>
          <a:xfrm>
            <a:off x="4429463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Minus Sign 16">
            <a:extLst>
              <a:ext uri="{FF2B5EF4-FFF2-40B4-BE49-F238E27FC236}">
                <a16:creationId xmlns:a16="http://schemas.microsoft.com/office/drawing/2014/main" id="{450018E5-9447-1B16-76C2-B0FF5BC770CC}"/>
              </a:ext>
            </a:extLst>
          </p:cNvPr>
          <p:cNvSpPr/>
          <p:nvPr/>
        </p:nvSpPr>
        <p:spPr>
          <a:xfrm>
            <a:off x="5127198" y="5245688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Minus Sign 17">
            <a:extLst>
              <a:ext uri="{FF2B5EF4-FFF2-40B4-BE49-F238E27FC236}">
                <a16:creationId xmlns:a16="http://schemas.microsoft.com/office/drawing/2014/main" id="{5471B2BA-D3D7-681B-0385-A2DD03F9D228}"/>
              </a:ext>
            </a:extLst>
          </p:cNvPr>
          <p:cNvSpPr/>
          <p:nvPr/>
        </p:nvSpPr>
        <p:spPr>
          <a:xfrm>
            <a:off x="5870837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Minus Sign 18">
            <a:extLst>
              <a:ext uri="{FF2B5EF4-FFF2-40B4-BE49-F238E27FC236}">
                <a16:creationId xmlns:a16="http://schemas.microsoft.com/office/drawing/2014/main" id="{7A2F533B-DEAD-1CAB-8ADB-B1A82D5E7F3B}"/>
              </a:ext>
            </a:extLst>
          </p:cNvPr>
          <p:cNvSpPr/>
          <p:nvPr/>
        </p:nvSpPr>
        <p:spPr>
          <a:xfrm>
            <a:off x="6586934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Minus Sign 19">
            <a:extLst>
              <a:ext uri="{FF2B5EF4-FFF2-40B4-BE49-F238E27FC236}">
                <a16:creationId xmlns:a16="http://schemas.microsoft.com/office/drawing/2014/main" id="{01C203DA-63ED-4B7F-3BDA-632447E6EC88}"/>
              </a:ext>
            </a:extLst>
          </p:cNvPr>
          <p:cNvSpPr/>
          <p:nvPr/>
        </p:nvSpPr>
        <p:spPr>
          <a:xfrm>
            <a:off x="7330572" y="5245688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Minus Sign 20">
            <a:extLst>
              <a:ext uri="{FF2B5EF4-FFF2-40B4-BE49-F238E27FC236}">
                <a16:creationId xmlns:a16="http://schemas.microsoft.com/office/drawing/2014/main" id="{3CC1B47A-72E1-9EA5-E18A-E2779C7E0298}"/>
              </a:ext>
            </a:extLst>
          </p:cNvPr>
          <p:cNvSpPr/>
          <p:nvPr/>
        </p:nvSpPr>
        <p:spPr>
          <a:xfrm>
            <a:off x="8009945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Minus Sign 21">
            <a:extLst>
              <a:ext uri="{FF2B5EF4-FFF2-40B4-BE49-F238E27FC236}">
                <a16:creationId xmlns:a16="http://schemas.microsoft.com/office/drawing/2014/main" id="{2F222530-4D3E-D172-641B-341D3E072AC8}"/>
              </a:ext>
            </a:extLst>
          </p:cNvPr>
          <p:cNvSpPr/>
          <p:nvPr/>
        </p:nvSpPr>
        <p:spPr>
          <a:xfrm>
            <a:off x="8707680" y="5245688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Minus Sign 22">
            <a:extLst>
              <a:ext uri="{FF2B5EF4-FFF2-40B4-BE49-F238E27FC236}">
                <a16:creationId xmlns:a16="http://schemas.microsoft.com/office/drawing/2014/main" id="{C8C521B8-4EFD-6A64-694D-45502F885316}"/>
              </a:ext>
            </a:extLst>
          </p:cNvPr>
          <p:cNvSpPr/>
          <p:nvPr/>
        </p:nvSpPr>
        <p:spPr>
          <a:xfrm>
            <a:off x="9377873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Minus Sign 23">
            <a:extLst>
              <a:ext uri="{FF2B5EF4-FFF2-40B4-BE49-F238E27FC236}">
                <a16:creationId xmlns:a16="http://schemas.microsoft.com/office/drawing/2014/main" id="{B3BE4209-7E3B-E14D-BD03-660FDE8A6157}"/>
              </a:ext>
            </a:extLst>
          </p:cNvPr>
          <p:cNvSpPr/>
          <p:nvPr/>
        </p:nvSpPr>
        <p:spPr>
          <a:xfrm>
            <a:off x="10048065" y="5245688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Minus Sign 24">
            <a:extLst>
              <a:ext uri="{FF2B5EF4-FFF2-40B4-BE49-F238E27FC236}">
                <a16:creationId xmlns:a16="http://schemas.microsoft.com/office/drawing/2014/main" id="{3D97F3BB-A2B3-84AF-1F9A-282CDA87BE5C}"/>
              </a:ext>
            </a:extLst>
          </p:cNvPr>
          <p:cNvSpPr/>
          <p:nvPr/>
        </p:nvSpPr>
        <p:spPr>
          <a:xfrm>
            <a:off x="10736620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Minus Sign 25">
            <a:extLst>
              <a:ext uri="{FF2B5EF4-FFF2-40B4-BE49-F238E27FC236}">
                <a16:creationId xmlns:a16="http://schemas.microsoft.com/office/drawing/2014/main" id="{F587912A-496C-471E-E005-19A9BCF47FAD}"/>
              </a:ext>
            </a:extLst>
          </p:cNvPr>
          <p:cNvSpPr/>
          <p:nvPr/>
        </p:nvSpPr>
        <p:spPr>
          <a:xfrm>
            <a:off x="11461897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519F71E9-B936-FA6D-CCAC-A8420A886863}"/>
              </a:ext>
            </a:extLst>
          </p:cNvPr>
          <p:cNvSpPr/>
          <p:nvPr/>
        </p:nvSpPr>
        <p:spPr>
          <a:xfrm rot="20760000">
            <a:off x="4831999" y="3285774"/>
            <a:ext cx="1010188" cy="415191"/>
          </a:xfrm>
          <a:prstGeom prst="cloud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375872F-5E36-F9B6-AD44-FC0E96CF8D79}"/>
              </a:ext>
            </a:extLst>
          </p:cNvPr>
          <p:cNvSpPr/>
          <p:nvPr/>
        </p:nvSpPr>
        <p:spPr>
          <a:xfrm>
            <a:off x="4969898" y="3815956"/>
            <a:ext cx="3729565" cy="100964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Diagonal Stripe 30">
            <a:extLst>
              <a:ext uri="{FF2B5EF4-FFF2-40B4-BE49-F238E27FC236}">
                <a16:creationId xmlns:a16="http://schemas.microsoft.com/office/drawing/2014/main" id="{5FDAD2E8-8758-2C83-1E99-4018B19ACF4D}"/>
              </a:ext>
            </a:extLst>
          </p:cNvPr>
          <p:cNvSpPr/>
          <p:nvPr/>
        </p:nvSpPr>
        <p:spPr>
          <a:xfrm rot="13560000">
            <a:off x="6264393" y="4268568"/>
            <a:ext cx="956509" cy="1006864"/>
          </a:xfrm>
          <a:prstGeom prst="diagStrip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90959A5-35DB-0553-A0D0-B4AA68609460}"/>
              </a:ext>
            </a:extLst>
          </p:cNvPr>
          <p:cNvSpPr/>
          <p:nvPr/>
        </p:nvSpPr>
        <p:spPr>
          <a:xfrm rot="21360000">
            <a:off x="3371785" y="4514624"/>
            <a:ext cx="623208" cy="23767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A76D740-1320-BC81-58F2-91F7C5CA5B5B}"/>
              </a:ext>
            </a:extLst>
          </p:cNvPr>
          <p:cNvSpPr/>
          <p:nvPr/>
        </p:nvSpPr>
        <p:spPr>
          <a:xfrm>
            <a:off x="3303022" y="4526097"/>
            <a:ext cx="139700" cy="533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FBE48B2-1129-34CE-D102-5D2ED741318F}"/>
              </a:ext>
            </a:extLst>
          </p:cNvPr>
          <p:cNvSpPr/>
          <p:nvPr/>
        </p:nvSpPr>
        <p:spPr>
          <a:xfrm>
            <a:off x="4055497" y="4821372"/>
            <a:ext cx="838200" cy="24765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33A51FE-D17B-BB07-382E-B4A1CD07365A}"/>
              </a:ext>
            </a:extLst>
          </p:cNvPr>
          <p:cNvSpPr/>
          <p:nvPr/>
        </p:nvSpPr>
        <p:spPr>
          <a:xfrm rot="5400000">
            <a:off x="4141222" y="4233997"/>
            <a:ext cx="889000" cy="2921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1550579-E62C-8CF3-162C-5F6F8E5FA670}"/>
              </a:ext>
            </a:extLst>
          </p:cNvPr>
          <p:cNvSpPr/>
          <p:nvPr/>
        </p:nvSpPr>
        <p:spPr>
          <a:xfrm>
            <a:off x="4055497" y="4497522"/>
            <a:ext cx="666750" cy="3302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685761A-07AD-85B9-95C4-D172D6510499}"/>
              </a:ext>
            </a:extLst>
          </p:cNvPr>
          <p:cNvSpPr/>
          <p:nvPr/>
        </p:nvSpPr>
        <p:spPr>
          <a:xfrm>
            <a:off x="3944373" y="4170497"/>
            <a:ext cx="114300" cy="533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Block Arc 43">
            <a:extLst>
              <a:ext uri="{FF2B5EF4-FFF2-40B4-BE49-F238E27FC236}">
                <a16:creationId xmlns:a16="http://schemas.microsoft.com/office/drawing/2014/main" id="{A898577C-CA84-D2A8-2A73-5B7EFBF5CB4A}"/>
              </a:ext>
            </a:extLst>
          </p:cNvPr>
          <p:cNvSpPr/>
          <p:nvPr/>
        </p:nvSpPr>
        <p:spPr>
          <a:xfrm rot="19260000">
            <a:off x="4141441" y="3910649"/>
            <a:ext cx="476250" cy="431800"/>
          </a:xfrm>
          <a:prstGeom prst="blockArc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Block Arc 44">
            <a:extLst>
              <a:ext uri="{FF2B5EF4-FFF2-40B4-BE49-F238E27FC236}">
                <a16:creationId xmlns:a16="http://schemas.microsoft.com/office/drawing/2014/main" id="{3E09A347-71C7-F7A6-DB4E-67E37CB45586}"/>
              </a:ext>
            </a:extLst>
          </p:cNvPr>
          <p:cNvSpPr/>
          <p:nvPr/>
        </p:nvSpPr>
        <p:spPr>
          <a:xfrm rot="19260000">
            <a:off x="4207452" y="3793734"/>
            <a:ext cx="615950" cy="450850"/>
          </a:xfrm>
          <a:prstGeom prst="blockArc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6C357A3-FE25-D4DC-0320-54275CC83F36}"/>
              </a:ext>
            </a:extLst>
          </p:cNvPr>
          <p:cNvSpPr/>
          <p:nvPr/>
        </p:nvSpPr>
        <p:spPr>
          <a:xfrm>
            <a:off x="3931672" y="4170497"/>
            <a:ext cx="692150" cy="9525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79CCE02-15D7-A317-9ADE-0FABB693BCCE}"/>
              </a:ext>
            </a:extLst>
          </p:cNvPr>
          <p:cNvSpPr/>
          <p:nvPr/>
        </p:nvSpPr>
        <p:spPr>
          <a:xfrm>
            <a:off x="4275027" y="4004035"/>
            <a:ext cx="237671" cy="62955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A013930-C9F8-B6BD-AE51-C0521765EF16}"/>
              </a:ext>
            </a:extLst>
          </p:cNvPr>
          <p:cNvSpPr/>
          <p:nvPr/>
        </p:nvSpPr>
        <p:spPr>
          <a:xfrm>
            <a:off x="4420623" y="3808547"/>
            <a:ext cx="317500" cy="22225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Block Arc 48">
            <a:extLst>
              <a:ext uri="{FF2B5EF4-FFF2-40B4-BE49-F238E27FC236}">
                <a16:creationId xmlns:a16="http://schemas.microsoft.com/office/drawing/2014/main" id="{B52D2979-259C-C7E4-7BFF-47FD71C9A869}"/>
              </a:ext>
            </a:extLst>
          </p:cNvPr>
          <p:cNvSpPr/>
          <p:nvPr/>
        </p:nvSpPr>
        <p:spPr>
          <a:xfrm rot="19140000">
            <a:off x="4154714" y="3813319"/>
            <a:ext cx="546100" cy="412750"/>
          </a:xfrm>
          <a:prstGeom prst="blockArc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9E6FC90-F128-40DA-4845-ABAD0D54D9E8}"/>
              </a:ext>
            </a:extLst>
          </p:cNvPr>
          <p:cNvSpPr/>
          <p:nvPr/>
        </p:nvSpPr>
        <p:spPr>
          <a:xfrm>
            <a:off x="4755584" y="4329247"/>
            <a:ext cx="207963" cy="48577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27FE031-25B8-8F23-35E6-E8A50418568B}"/>
              </a:ext>
            </a:extLst>
          </p:cNvPr>
          <p:cNvSpPr/>
          <p:nvPr/>
        </p:nvSpPr>
        <p:spPr>
          <a:xfrm>
            <a:off x="4803209" y="3773622"/>
            <a:ext cx="136526" cy="5969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2" name="Flowchart: Connector 51">
            <a:extLst>
              <a:ext uri="{FF2B5EF4-FFF2-40B4-BE49-F238E27FC236}">
                <a16:creationId xmlns:a16="http://schemas.microsoft.com/office/drawing/2014/main" id="{98196238-B6F9-3424-2939-0C85E0AF5F7A}"/>
              </a:ext>
            </a:extLst>
          </p:cNvPr>
          <p:cNvSpPr/>
          <p:nvPr/>
        </p:nvSpPr>
        <p:spPr>
          <a:xfrm>
            <a:off x="3449980" y="4771023"/>
            <a:ext cx="556984" cy="529772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Flowchart: Connector 52">
            <a:extLst>
              <a:ext uri="{FF2B5EF4-FFF2-40B4-BE49-F238E27FC236}">
                <a16:creationId xmlns:a16="http://schemas.microsoft.com/office/drawing/2014/main" id="{3CC98007-43E8-F5A4-B5D0-25C65196919F}"/>
              </a:ext>
            </a:extLst>
          </p:cNvPr>
          <p:cNvSpPr/>
          <p:nvPr/>
        </p:nvSpPr>
        <p:spPr>
          <a:xfrm>
            <a:off x="5010265" y="4843594"/>
            <a:ext cx="520699" cy="520701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4" name="Flowchart: Connector 53">
            <a:extLst>
              <a:ext uri="{FF2B5EF4-FFF2-40B4-BE49-F238E27FC236}">
                <a16:creationId xmlns:a16="http://schemas.microsoft.com/office/drawing/2014/main" id="{FF7A2F51-13EC-404E-37E3-F9B3ACC32281}"/>
              </a:ext>
            </a:extLst>
          </p:cNvPr>
          <p:cNvSpPr/>
          <p:nvPr/>
        </p:nvSpPr>
        <p:spPr>
          <a:xfrm>
            <a:off x="5527336" y="4843594"/>
            <a:ext cx="520699" cy="520701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5" name="Flowchart: Connector 54">
            <a:extLst>
              <a:ext uri="{FF2B5EF4-FFF2-40B4-BE49-F238E27FC236}">
                <a16:creationId xmlns:a16="http://schemas.microsoft.com/office/drawing/2014/main" id="{63A32BE9-DE61-5F95-7973-B3FCC49BAEBF}"/>
              </a:ext>
            </a:extLst>
          </p:cNvPr>
          <p:cNvSpPr/>
          <p:nvPr/>
        </p:nvSpPr>
        <p:spPr>
          <a:xfrm>
            <a:off x="7386979" y="4825451"/>
            <a:ext cx="520699" cy="520701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6" name="Flowchart: Connector 55">
            <a:extLst>
              <a:ext uri="{FF2B5EF4-FFF2-40B4-BE49-F238E27FC236}">
                <a16:creationId xmlns:a16="http://schemas.microsoft.com/office/drawing/2014/main" id="{116CA838-7392-558A-6ED8-8494375D0F52}"/>
              </a:ext>
            </a:extLst>
          </p:cNvPr>
          <p:cNvSpPr/>
          <p:nvPr/>
        </p:nvSpPr>
        <p:spPr>
          <a:xfrm>
            <a:off x="7922194" y="4843594"/>
            <a:ext cx="520699" cy="520701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7" name="Block Arc 56">
            <a:extLst>
              <a:ext uri="{FF2B5EF4-FFF2-40B4-BE49-F238E27FC236}">
                <a16:creationId xmlns:a16="http://schemas.microsoft.com/office/drawing/2014/main" id="{FDBE6346-BD63-B6AD-62BF-AA74BEDD5910}"/>
              </a:ext>
            </a:extLst>
          </p:cNvPr>
          <p:cNvSpPr/>
          <p:nvPr/>
        </p:nvSpPr>
        <p:spPr>
          <a:xfrm rot="3000000">
            <a:off x="3915690" y="4659585"/>
            <a:ext cx="415469" cy="397329"/>
          </a:xfrm>
          <a:prstGeom prst="blockArc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5F4EB76D-816A-C320-6D5F-9BB15FA9B291}"/>
              </a:ext>
            </a:extLst>
          </p:cNvPr>
          <p:cNvSpPr/>
          <p:nvPr/>
        </p:nvSpPr>
        <p:spPr>
          <a:xfrm>
            <a:off x="6058948" y="3221197"/>
            <a:ext cx="1010188" cy="415191"/>
          </a:xfrm>
          <a:prstGeom prst="cloud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BBD7C982-335E-4EC8-1AC6-5585F761BD8F}"/>
              </a:ext>
            </a:extLst>
          </p:cNvPr>
          <p:cNvSpPr/>
          <p:nvPr/>
        </p:nvSpPr>
        <p:spPr>
          <a:xfrm>
            <a:off x="3500409" y="1584882"/>
            <a:ext cx="2386736" cy="157307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cs typeface="Arial"/>
              </a:rPr>
              <a:t>Exposure to high temperatures degrades Lithium-Ion Batteries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1F6653C1-7F05-ED24-9BF1-15E65C01CA25}"/>
              </a:ext>
            </a:extLst>
          </p:cNvPr>
          <p:cNvSpPr/>
          <p:nvPr/>
        </p:nvSpPr>
        <p:spPr>
          <a:xfrm>
            <a:off x="6507080" y="1621045"/>
            <a:ext cx="2386736" cy="157307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cs typeface="Arial"/>
              </a:rPr>
              <a:t>Exposure to low temperatures increases internal resistance within battery 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A5D4B3-4FC3-6E26-48C5-113E3FA6885F}"/>
              </a:ext>
            </a:extLst>
          </p:cNvPr>
          <p:cNvSpPr/>
          <p:nvPr/>
        </p:nvSpPr>
        <p:spPr>
          <a:xfrm rot="18710340">
            <a:off x="4004282" y="4570708"/>
            <a:ext cx="134427" cy="27422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320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Icon&#10;&#10;Description automatically generated">
            <a:extLst>
              <a:ext uri="{FF2B5EF4-FFF2-40B4-BE49-F238E27FC236}">
                <a16:creationId xmlns:a16="http://schemas.microsoft.com/office/drawing/2014/main" id="{AC720F6B-654B-1A57-EDD2-735684E38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851" y="246"/>
            <a:ext cx="12250362" cy="59146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4C2B66-D34D-FE0D-897D-60F51AE3A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31" y="3499"/>
            <a:ext cx="10515600" cy="996950"/>
          </a:xfrm>
        </p:spPr>
        <p:txBody>
          <a:bodyPr/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Background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C99186-62D7-DA9E-18F8-5F5A1CEBC3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Corey Kelley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B8EE8-0F2B-BDAB-EC63-3E3FCD10EE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C1F065D-EA86-BFD7-7EA3-D3453BD1CA8F}"/>
              </a:ext>
            </a:extLst>
          </p:cNvPr>
          <p:cNvSpPr/>
          <p:nvPr/>
        </p:nvSpPr>
        <p:spPr>
          <a:xfrm>
            <a:off x="-233464" y="4999494"/>
            <a:ext cx="12645958" cy="938202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Minus Sign 9">
            <a:extLst>
              <a:ext uri="{FF2B5EF4-FFF2-40B4-BE49-F238E27FC236}">
                <a16:creationId xmlns:a16="http://schemas.microsoft.com/office/drawing/2014/main" id="{A7584E26-89F1-C903-A1A1-BCCC81D77D03}"/>
              </a:ext>
            </a:extLst>
          </p:cNvPr>
          <p:cNvSpPr/>
          <p:nvPr/>
        </p:nvSpPr>
        <p:spPr>
          <a:xfrm>
            <a:off x="279777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Minus Sign 10">
            <a:extLst>
              <a:ext uri="{FF2B5EF4-FFF2-40B4-BE49-F238E27FC236}">
                <a16:creationId xmlns:a16="http://schemas.microsoft.com/office/drawing/2014/main" id="{D8E7EA5E-9519-94D9-76FC-081CF5720116}"/>
              </a:ext>
            </a:extLst>
          </p:cNvPr>
          <p:cNvSpPr/>
          <p:nvPr/>
        </p:nvSpPr>
        <p:spPr>
          <a:xfrm>
            <a:off x="963507" y="5250045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Minus Sign 11">
            <a:extLst>
              <a:ext uri="{FF2B5EF4-FFF2-40B4-BE49-F238E27FC236}">
                <a16:creationId xmlns:a16="http://schemas.microsoft.com/office/drawing/2014/main" id="{8C8C7522-16D9-AADE-FA52-BD20B758B7A2}"/>
              </a:ext>
            </a:extLst>
          </p:cNvPr>
          <p:cNvSpPr/>
          <p:nvPr/>
        </p:nvSpPr>
        <p:spPr>
          <a:xfrm>
            <a:off x="1647705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Minus Sign 12">
            <a:extLst>
              <a:ext uri="{FF2B5EF4-FFF2-40B4-BE49-F238E27FC236}">
                <a16:creationId xmlns:a16="http://schemas.microsoft.com/office/drawing/2014/main" id="{CA94521E-909C-D7A1-E5DE-10930D9EE9F1}"/>
              </a:ext>
            </a:extLst>
          </p:cNvPr>
          <p:cNvSpPr/>
          <p:nvPr/>
        </p:nvSpPr>
        <p:spPr>
          <a:xfrm>
            <a:off x="2336258" y="5245688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Minus Sign 13">
            <a:extLst>
              <a:ext uri="{FF2B5EF4-FFF2-40B4-BE49-F238E27FC236}">
                <a16:creationId xmlns:a16="http://schemas.microsoft.com/office/drawing/2014/main" id="{9F0CECA9-4300-ED38-8EB3-E1060A80A237}"/>
              </a:ext>
            </a:extLst>
          </p:cNvPr>
          <p:cNvSpPr/>
          <p:nvPr/>
        </p:nvSpPr>
        <p:spPr>
          <a:xfrm>
            <a:off x="3052355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Minus Sign 14">
            <a:extLst>
              <a:ext uri="{FF2B5EF4-FFF2-40B4-BE49-F238E27FC236}">
                <a16:creationId xmlns:a16="http://schemas.microsoft.com/office/drawing/2014/main" id="{69C41A15-6333-1BBD-18FF-247DADE3CE3E}"/>
              </a:ext>
            </a:extLst>
          </p:cNvPr>
          <p:cNvSpPr/>
          <p:nvPr/>
        </p:nvSpPr>
        <p:spPr>
          <a:xfrm>
            <a:off x="3740909" y="5245688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Minus Sign 15">
            <a:extLst>
              <a:ext uri="{FF2B5EF4-FFF2-40B4-BE49-F238E27FC236}">
                <a16:creationId xmlns:a16="http://schemas.microsoft.com/office/drawing/2014/main" id="{67CDD6DB-6A1B-B9DD-ED75-F73106E0F392}"/>
              </a:ext>
            </a:extLst>
          </p:cNvPr>
          <p:cNvSpPr/>
          <p:nvPr/>
        </p:nvSpPr>
        <p:spPr>
          <a:xfrm>
            <a:off x="4429463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Minus Sign 16">
            <a:extLst>
              <a:ext uri="{FF2B5EF4-FFF2-40B4-BE49-F238E27FC236}">
                <a16:creationId xmlns:a16="http://schemas.microsoft.com/office/drawing/2014/main" id="{450018E5-9447-1B16-76C2-B0FF5BC770CC}"/>
              </a:ext>
            </a:extLst>
          </p:cNvPr>
          <p:cNvSpPr/>
          <p:nvPr/>
        </p:nvSpPr>
        <p:spPr>
          <a:xfrm>
            <a:off x="5127198" y="5245688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Minus Sign 17">
            <a:extLst>
              <a:ext uri="{FF2B5EF4-FFF2-40B4-BE49-F238E27FC236}">
                <a16:creationId xmlns:a16="http://schemas.microsoft.com/office/drawing/2014/main" id="{5471B2BA-D3D7-681B-0385-A2DD03F9D228}"/>
              </a:ext>
            </a:extLst>
          </p:cNvPr>
          <p:cNvSpPr/>
          <p:nvPr/>
        </p:nvSpPr>
        <p:spPr>
          <a:xfrm>
            <a:off x="5870837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Minus Sign 18">
            <a:extLst>
              <a:ext uri="{FF2B5EF4-FFF2-40B4-BE49-F238E27FC236}">
                <a16:creationId xmlns:a16="http://schemas.microsoft.com/office/drawing/2014/main" id="{7A2F533B-DEAD-1CAB-8ADB-B1A82D5E7F3B}"/>
              </a:ext>
            </a:extLst>
          </p:cNvPr>
          <p:cNvSpPr/>
          <p:nvPr/>
        </p:nvSpPr>
        <p:spPr>
          <a:xfrm>
            <a:off x="6586934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Minus Sign 19">
            <a:extLst>
              <a:ext uri="{FF2B5EF4-FFF2-40B4-BE49-F238E27FC236}">
                <a16:creationId xmlns:a16="http://schemas.microsoft.com/office/drawing/2014/main" id="{01C203DA-63ED-4B7F-3BDA-632447E6EC88}"/>
              </a:ext>
            </a:extLst>
          </p:cNvPr>
          <p:cNvSpPr/>
          <p:nvPr/>
        </p:nvSpPr>
        <p:spPr>
          <a:xfrm>
            <a:off x="7330572" y="5245688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Minus Sign 20">
            <a:extLst>
              <a:ext uri="{FF2B5EF4-FFF2-40B4-BE49-F238E27FC236}">
                <a16:creationId xmlns:a16="http://schemas.microsoft.com/office/drawing/2014/main" id="{3CC1B47A-72E1-9EA5-E18A-E2779C7E0298}"/>
              </a:ext>
            </a:extLst>
          </p:cNvPr>
          <p:cNvSpPr/>
          <p:nvPr/>
        </p:nvSpPr>
        <p:spPr>
          <a:xfrm>
            <a:off x="8009945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Minus Sign 21">
            <a:extLst>
              <a:ext uri="{FF2B5EF4-FFF2-40B4-BE49-F238E27FC236}">
                <a16:creationId xmlns:a16="http://schemas.microsoft.com/office/drawing/2014/main" id="{2F222530-4D3E-D172-641B-341D3E072AC8}"/>
              </a:ext>
            </a:extLst>
          </p:cNvPr>
          <p:cNvSpPr/>
          <p:nvPr/>
        </p:nvSpPr>
        <p:spPr>
          <a:xfrm>
            <a:off x="8707680" y="5245688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Minus Sign 22">
            <a:extLst>
              <a:ext uri="{FF2B5EF4-FFF2-40B4-BE49-F238E27FC236}">
                <a16:creationId xmlns:a16="http://schemas.microsoft.com/office/drawing/2014/main" id="{C8C521B8-4EFD-6A64-694D-45502F885316}"/>
              </a:ext>
            </a:extLst>
          </p:cNvPr>
          <p:cNvSpPr/>
          <p:nvPr/>
        </p:nvSpPr>
        <p:spPr>
          <a:xfrm>
            <a:off x="9377873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Minus Sign 23">
            <a:extLst>
              <a:ext uri="{FF2B5EF4-FFF2-40B4-BE49-F238E27FC236}">
                <a16:creationId xmlns:a16="http://schemas.microsoft.com/office/drawing/2014/main" id="{B3BE4209-7E3B-E14D-BD03-660FDE8A6157}"/>
              </a:ext>
            </a:extLst>
          </p:cNvPr>
          <p:cNvSpPr/>
          <p:nvPr/>
        </p:nvSpPr>
        <p:spPr>
          <a:xfrm>
            <a:off x="10048065" y="5245688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Minus Sign 24">
            <a:extLst>
              <a:ext uri="{FF2B5EF4-FFF2-40B4-BE49-F238E27FC236}">
                <a16:creationId xmlns:a16="http://schemas.microsoft.com/office/drawing/2014/main" id="{3D97F3BB-A2B3-84AF-1F9A-282CDA87BE5C}"/>
              </a:ext>
            </a:extLst>
          </p:cNvPr>
          <p:cNvSpPr/>
          <p:nvPr/>
        </p:nvSpPr>
        <p:spPr>
          <a:xfrm>
            <a:off x="10736620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Minus Sign 25">
            <a:extLst>
              <a:ext uri="{FF2B5EF4-FFF2-40B4-BE49-F238E27FC236}">
                <a16:creationId xmlns:a16="http://schemas.microsoft.com/office/drawing/2014/main" id="{F587912A-496C-471E-E005-19A9BCF47FAD}"/>
              </a:ext>
            </a:extLst>
          </p:cNvPr>
          <p:cNvSpPr/>
          <p:nvPr/>
        </p:nvSpPr>
        <p:spPr>
          <a:xfrm>
            <a:off x="11461897" y="5245689"/>
            <a:ext cx="475280" cy="501113"/>
          </a:xfrm>
          <a:prstGeom prst="mathMinu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519F71E9-B936-FA6D-CCAC-A8420A886863}"/>
              </a:ext>
            </a:extLst>
          </p:cNvPr>
          <p:cNvSpPr/>
          <p:nvPr/>
        </p:nvSpPr>
        <p:spPr>
          <a:xfrm>
            <a:off x="3101355" y="3285774"/>
            <a:ext cx="1010188" cy="415191"/>
          </a:xfrm>
          <a:prstGeom prst="cloud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375872F-5E36-F9B6-AD44-FC0E96CF8D79}"/>
              </a:ext>
            </a:extLst>
          </p:cNvPr>
          <p:cNvSpPr/>
          <p:nvPr/>
        </p:nvSpPr>
        <p:spPr>
          <a:xfrm>
            <a:off x="2012305" y="3841787"/>
            <a:ext cx="3729565" cy="1009649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Diagonal Stripe 30">
            <a:extLst>
              <a:ext uri="{FF2B5EF4-FFF2-40B4-BE49-F238E27FC236}">
                <a16:creationId xmlns:a16="http://schemas.microsoft.com/office/drawing/2014/main" id="{5FDAD2E8-8758-2C83-1E99-4018B19ACF4D}"/>
              </a:ext>
            </a:extLst>
          </p:cNvPr>
          <p:cNvSpPr/>
          <p:nvPr/>
        </p:nvSpPr>
        <p:spPr>
          <a:xfrm rot="13560000">
            <a:off x="3255139" y="4307315"/>
            <a:ext cx="956509" cy="1006864"/>
          </a:xfrm>
          <a:prstGeom prst="diagStripe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90959A5-35DB-0553-A0D0-B4AA68609460}"/>
              </a:ext>
            </a:extLst>
          </p:cNvPr>
          <p:cNvSpPr/>
          <p:nvPr/>
        </p:nvSpPr>
        <p:spPr>
          <a:xfrm rot="21360000">
            <a:off x="414192" y="4540454"/>
            <a:ext cx="623208" cy="23767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A76D740-1320-BC81-58F2-91F7C5CA5B5B}"/>
              </a:ext>
            </a:extLst>
          </p:cNvPr>
          <p:cNvSpPr/>
          <p:nvPr/>
        </p:nvSpPr>
        <p:spPr>
          <a:xfrm>
            <a:off x="345429" y="4551927"/>
            <a:ext cx="139700" cy="533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FBE48B2-1129-34CE-D102-5D2ED741318F}"/>
              </a:ext>
            </a:extLst>
          </p:cNvPr>
          <p:cNvSpPr/>
          <p:nvPr/>
        </p:nvSpPr>
        <p:spPr>
          <a:xfrm>
            <a:off x="1097904" y="4847202"/>
            <a:ext cx="838200" cy="24765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33A51FE-D17B-BB07-382E-B4A1CD07365A}"/>
              </a:ext>
            </a:extLst>
          </p:cNvPr>
          <p:cNvSpPr/>
          <p:nvPr/>
        </p:nvSpPr>
        <p:spPr>
          <a:xfrm rot="5400000">
            <a:off x="1183629" y="4259827"/>
            <a:ext cx="889000" cy="2921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1550579-E62C-8CF3-162C-5F6F8E5FA670}"/>
              </a:ext>
            </a:extLst>
          </p:cNvPr>
          <p:cNvSpPr/>
          <p:nvPr/>
        </p:nvSpPr>
        <p:spPr>
          <a:xfrm>
            <a:off x="1097904" y="4523352"/>
            <a:ext cx="666750" cy="3302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685761A-07AD-85B9-95C4-D172D6510499}"/>
              </a:ext>
            </a:extLst>
          </p:cNvPr>
          <p:cNvSpPr/>
          <p:nvPr/>
        </p:nvSpPr>
        <p:spPr>
          <a:xfrm>
            <a:off x="986780" y="4196328"/>
            <a:ext cx="114300" cy="5334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Block Arc 43">
            <a:extLst>
              <a:ext uri="{FF2B5EF4-FFF2-40B4-BE49-F238E27FC236}">
                <a16:creationId xmlns:a16="http://schemas.microsoft.com/office/drawing/2014/main" id="{A898577C-CA84-D2A8-2A73-5B7EFBF5CB4A}"/>
              </a:ext>
            </a:extLst>
          </p:cNvPr>
          <p:cNvSpPr/>
          <p:nvPr/>
        </p:nvSpPr>
        <p:spPr>
          <a:xfrm rot="19260000">
            <a:off x="1183848" y="3936479"/>
            <a:ext cx="476250" cy="431800"/>
          </a:xfrm>
          <a:prstGeom prst="blockArc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Block Arc 44">
            <a:extLst>
              <a:ext uri="{FF2B5EF4-FFF2-40B4-BE49-F238E27FC236}">
                <a16:creationId xmlns:a16="http://schemas.microsoft.com/office/drawing/2014/main" id="{3E09A347-71C7-F7A6-DB4E-67E37CB45586}"/>
              </a:ext>
            </a:extLst>
          </p:cNvPr>
          <p:cNvSpPr/>
          <p:nvPr/>
        </p:nvSpPr>
        <p:spPr>
          <a:xfrm rot="19260000">
            <a:off x="1249859" y="3819565"/>
            <a:ext cx="615950" cy="450850"/>
          </a:xfrm>
          <a:prstGeom prst="blockArc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6C357A3-FE25-D4DC-0320-54275CC83F36}"/>
              </a:ext>
            </a:extLst>
          </p:cNvPr>
          <p:cNvSpPr/>
          <p:nvPr/>
        </p:nvSpPr>
        <p:spPr>
          <a:xfrm>
            <a:off x="974079" y="4196328"/>
            <a:ext cx="692150" cy="9525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79CCE02-15D7-A317-9ADE-0FABB693BCCE}"/>
              </a:ext>
            </a:extLst>
          </p:cNvPr>
          <p:cNvSpPr/>
          <p:nvPr/>
        </p:nvSpPr>
        <p:spPr>
          <a:xfrm>
            <a:off x="1317434" y="4029866"/>
            <a:ext cx="237671" cy="62955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A013930-C9F8-B6BD-AE51-C0521765EF16}"/>
              </a:ext>
            </a:extLst>
          </p:cNvPr>
          <p:cNvSpPr/>
          <p:nvPr/>
        </p:nvSpPr>
        <p:spPr>
          <a:xfrm>
            <a:off x="1463030" y="3834378"/>
            <a:ext cx="317500" cy="22225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Block Arc 48">
            <a:extLst>
              <a:ext uri="{FF2B5EF4-FFF2-40B4-BE49-F238E27FC236}">
                <a16:creationId xmlns:a16="http://schemas.microsoft.com/office/drawing/2014/main" id="{B52D2979-259C-C7E4-7BFF-47FD71C9A869}"/>
              </a:ext>
            </a:extLst>
          </p:cNvPr>
          <p:cNvSpPr/>
          <p:nvPr/>
        </p:nvSpPr>
        <p:spPr>
          <a:xfrm rot="19140000">
            <a:off x="1197121" y="3839149"/>
            <a:ext cx="546100" cy="412750"/>
          </a:xfrm>
          <a:prstGeom prst="blockArc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9E6FC90-F128-40DA-4845-ABAD0D54D9E8}"/>
              </a:ext>
            </a:extLst>
          </p:cNvPr>
          <p:cNvSpPr/>
          <p:nvPr/>
        </p:nvSpPr>
        <p:spPr>
          <a:xfrm>
            <a:off x="1797991" y="4355077"/>
            <a:ext cx="207963" cy="48577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27FE031-25B8-8F23-35E6-E8A50418568B}"/>
              </a:ext>
            </a:extLst>
          </p:cNvPr>
          <p:cNvSpPr/>
          <p:nvPr/>
        </p:nvSpPr>
        <p:spPr>
          <a:xfrm>
            <a:off x="1845616" y="3799452"/>
            <a:ext cx="136526" cy="5969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2" name="Flowchart: Connector 51">
            <a:extLst>
              <a:ext uri="{FF2B5EF4-FFF2-40B4-BE49-F238E27FC236}">
                <a16:creationId xmlns:a16="http://schemas.microsoft.com/office/drawing/2014/main" id="{98196238-B6F9-3424-2939-0C85E0AF5F7A}"/>
              </a:ext>
            </a:extLst>
          </p:cNvPr>
          <p:cNvSpPr/>
          <p:nvPr/>
        </p:nvSpPr>
        <p:spPr>
          <a:xfrm>
            <a:off x="492387" y="4796854"/>
            <a:ext cx="556984" cy="529772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Flowchart: Connector 52">
            <a:extLst>
              <a:ext uri="{FF2B5EF4-FFF2-40B4-BE49-F238E27FC236}">
                <a16:creationId xmlns:a16="http://schemas.microsoft.com/office/drawing/2014/main" id="{3CC98007-43E8-F5A4-B5D0-25C65196919F}"/>
              </a:ext>
            </a:extLst>
          </p:cNvPr>
          <p:cNvSpPr/>
          <p:nvPr/>
        </p:nvSpPr>
        <p:spPr>
          <a:xfrm>
            <a:off x="5010265" y="4843594"/>
            <a:ext cx="520699" cy="520701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4" name="Flowchart: Connector 53">
            <a:extLst>
              <a:ext uri="{FF2B5EF4-FFF2-40B4-BE49-F238E27FC236}">
                <a16:creationId xmlns:a16="http://schemas.microsoft.com/office/drawing/2014/main" id="{FF7A2F51-13EC-404E-37E3-F9B3ACC32281}"/>
              </a:ext>
            </a:extLst>
          </p:cNvPr>
          <p:cNvSpPr/>
          <p:nvPr/>
        </p:nvSpPr>
        <p:spPr>
          <a:xfrm>
            <a:off x="2582658" y="4856509"/>
            <a:ext cx="520699" cy="520701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5" name="Flowchart: Connector 54">
            <a:extLst>
              <a:ext uri="{FF2B5EF4-FFF2-40B4-BE49-F238E27FC236}">
                <a16:creationId xmlns:a16="http://schemas.microsoft.com/office/drawing/2014/main" id="{63A32BE9-DE61-5F95-7973-B3FCC49BAEBF}"/>
              </a:ext>
            </a:extLst>
          </p:cNvPr>
          <p:cNvSpPr/>
          <p:nvPr/>
        </p:nvSpPr>
        <p:spPr>
          <a:xfrm>
            <a:off x="4429386" y="4851282"/>
            <a:ext cx="520699" cy="520701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6" name="Flowchart: Connector 55">
            <a:extLst>
              <a:ext uri="{FF2B5EF4-FFF2-40B4-BE49-F238E27FC236}">
                <a16:creationId xmlns:a16="http://schemas.microsoft.com/office/drawing/2014/main" id="{116CA838-7392-558A-6ED8-8494375D0F52}"/>
              </a:ext>
            </a:extLst>
          </p:cNvPr>
          <p:cNvSpPr/>
          <p:nvPr/>
        </p:nvSpPr>
        <p:spPr>
          <a:xfrm>
            <a:off x="2045753" y="4843594"/>
            <a:ext cx="520699" cy="520701"/>
          </a:xfrm>
          <a:prstGeom prst="flowChartConnector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7" name="Block Arc 56">
            <a:extLst>
              <a:ext uri="{FF2B5EF4-FFF2-40B4-BE49-F238E27FC236}">
                <a16:creationId xmlns:a16="http://schemas.microsoft.com/office/drawing/2014/main" id="{FDBE6346-BD63-B6AD-62BF-AA74BEDD5910}"/>
              </a:ext>
            </a:extLst>
          </p:cNvPr>
          <p:cNvSpPr/>
          <p:nvPr/>
        </p:nvSpPr>
        <p:spPr>
          <a:xfrm rot="3000000">
            <a:off x="958097" y="4685416"/>
            <a:ext cx="415469" cy="397329"/>
          </a:xfrm>
          <a:prstGeom prst="blockArc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5F4EB76D-816A-C320-6D5F-9BB15FA9B291}"/>
              </a:ext>
            </a:extLst>
          </p:cNvPr>
          <p:cNvSpPr/>
          <p:nvPr/>
        </p:nvSpPr>
        <p:spPr>
          <a:xfrm rot="-660000">
            <a:off x="1874406" y="3324520"/>
            <a:ext cx="1010188" cy="415191"/>
          </a:xfrm>
          <a:prstGeom prst="cloud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806A5398-E2BD-7727-D9BC-E323AAE331E9}"/>
              </a:ext>
            </a:extLst>
          </p:cNvPr>
          <p:cNvSpPr/>
          <p:nvPr/>
        </p:nvSpPr>
        <p:spPr>
          <a:xfrm>
            <a:off x="4354134" y="3285773"/>
            <a:ext cx="1010188" cy="415191"/>
          </a:xfrm>
          <a:prstGeom prst="cloud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F2E7878-B417-FB48-8F25-EB2A5720DD74}"/>
              </a:ext>
            </a:extLst>
          </p:cNvPr>
          <p:cNvSpPr/>
          <p:nvPr/>
        </p:nvSpPr>
        <p:spPr>
          <a:xfrm>
            <a:off x="1162230" y="1621978"/>
            <a:ext cx="2304405" cy="16329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cs typeface="Arial"/>
              </a:rPr>
              <a:t>Acceleration requires large amounts of power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401B5B0-0B38-C504-47E2-469B3C62C7D5}"/>
              </a:ext>
            </a:extLst>
          </p:cNvPr>
          <p:cNvSpPr/>
          <p:nvPr/>
        </p:nvSpPr>
        <p:spPr>
          <a:xfrm>
            <a:off x="4774912" y="1618928"/>
            <a:ext cx="2343150" cy="157630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cs typeface="Arial"/>
              </a:rPr>
              <a:t>Large current is produced within the battery and large amount of heat are produced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AA1C258B-3B7C-1FDE-EC50-1B60EFF723BA}"/>
              </a:ext>
            </a:extLst>
          </p:cNvPr>
          <p:cNvSpPr/>
          <p:nvPr/>
        </p:nvSpPr>
        <p:spPr>
          <a:xfrm>
            <a:off x="8338089" y="1615696"/>
            <a:ext cx="2386736" cy="157307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>
                <a:cs typeface="Arial"/>
              </a:rPr>
              <a:t>Cooling methods must keep up with thermal loads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6719AA-6DF5-7EC8-FF3C-3117734825AC}"/>
              </a:ext>
            </a:extLst>
          </p:cNvPr>
          <p:cNvSpPr/>
          <p:nvPr/>
        </p:nvSpPr>
        <p:spPr>
          <a:xfrm rot="18430911">
            <a:off x="1086193" y="4594220"/>
            <a:ext cx="194571" cy="29034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02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4444399-A251-91E7-F10E-9EC503A7E087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19" y="1903938"/>
            <a:ext cx="3886200" cy="27340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1A0A45-5017-6F25-16F2-99FE2CC5C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288926"/>
            <a:ext cx="10515600" cy="679450"/>
          </a:xfrm>
        </p:spPr>
        <p:txBody>
          <a:bodyPr/>
          <a:lstStyle/>
          <a:p>
            <a:r>
              <a:rPr lang="en-US">
                <a:cs typeface="Arial"/>
              </a:rPr>
              <a:t>Battery Pack Components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ABEA66-ADC8-94D4-5D45-6155FD022A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Corey Kelley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CC7578-B75B-D62F-62CB-C4540B1FE2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Picture 8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14B6FCB4-4B68-D29D-3CBC-EA87CA756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066" y="2039125"/>
            <a:ext cx="2694984" cy="22166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7A0FCC-3D4A-3F95-F57F-C2B4FA8CBAC7}"/>
              </a:ext>
            </a:extLst>
          </p:cNvPr>
          <p:cNvSpPr txBox="1"/>
          <p:nvPr/>
        </p:nvSpPr>
        <p:spPr>
          <a:xfrm>
            <a:off x="1130300" y="4730750"/>
            <a:ext cx="233045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accent1"/>
                </a:solidFill>
                <a:cs typeface="Arial"/>
              </a:rPr>
              <a:t>Battery Pack</a:t>
            </a:r>
            <a:endParaRPr lang="en-US" sz="2800">
              <a:solidFill>
                <a:schemeClr val="accent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0BF326-2C7B-3B52-07A0-39004F7807F7}"/>
              </a:ext>
            </a:extLst>
          </p:cNvPr>
          <p:cNvSpPr txBox="1"/>
          <p:nvPr/>
        </p:nvSpPr>
        <p:spPr>
          <a:xfrm>
            <a:off x="5543549" y="4743449"/>
            <a:ext cx="144145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accent1"/>
                </a:solidFill>
                <a:cs typeface="Arial"/>
              </a:rPr>
              <a:t>Module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BDE129-5940-A90F-9A9B-06E43B9BFCF5}"/>
              </a:ext>
            </a:extLst>
          </p:cNvPr>
          <p:cNvSpPr txBox="1"/>
          <p:nvPr/>
        </p:nvSpPr>
        <p:spPr>
          <a:xfrm>
            <a:off x="8929039" y="4735255"/>
            <a:ext cx="213806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accent1"/>
                </a:solidFill>
                <a:cs typeface="Arial"/>
              </a:rPr>
              <a:t>Pouch Cell</a:t>
            </a:r>
          </a:p>
        </p:txBody>
      </p:sp>
      <p:pic>
        <p:nvPicPr>
          <p:cNvPr id="6" name="Picture 5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B54F8A47-4FB0-5A4E-A5E1-D778134A40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018" y="1990806"/>
            <a:ext cx="4226512" cy="2560320"/>
          </a:xfrm>
          <a:prstGeom prst="rect">
            <a:avLst/>
          </a:prstGeom>
        </p:spPr>
      </p:pic>
      <p:pic>
        <p:nvPicPr>
          <p:cNvPr id="13" name="Picture 12" descr="A picture containing text, kitchenware, case, accessory&#10;&#10;Description automatically generated">
            <a:extLst>
              <a:ext uri="{FF2B5EF4-FFF2-40B4-BE49-F238E27FC236}">
                <a16:creationId xmlns:a16="http://schemas.microsoft.com/office/drawing/2014/main" id="{2FE36510-DBB8-3CCC-ABA8-8CA0F28EA1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174" y="1785066"/>
            <a:ext cx="29718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34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91571D-0203-D2EF-BFC0-3CDB1C26CB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Corey Kelley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7F2CD-6930-442D-F723-E7C69704DD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28" name="Diagram 28">
            <a:extLst>
              <a:ext uri="{FF2B5EF4-FFF2-40B4-BE49-F238E27FC236}">
                <a16:creationId xmlns:a16="http://schemas.microsoft.com/office/drawing/2014/main" id="{8E72BB8A-F483-91CD-864B-BB9344C574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9174878"/>
              </p:ext>
            </p:extLst>
          </p:nvPr>
        </p:nvGraphicFramePr>
        <p:xfrm>
          <a:off x="477866" y="321591"/>
          <a:ext cx="11236267" cy="53107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068279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E Light">
  <a:themeElements>
    <a:clrScheme name="College of Engineering">
      <a:dk1>
        <a:sysClr val="windowText" lastClr="000000"/>
      </a:dk1>
      <a:lt1>
        <a:sysClr val="window" lastClr="FFFFFF"/>
      </a:lt1>
      <a:dk2>
        <a:srgbClr val="404040"/>
      </a:dk2>
      <a:lt2>
        <a:srgbClr val="BFBFBF"/>
      </a:lt2>
      <a:accent1>
        <a:srgbClr val="236192"/>
      </a:accent1>
      <a:accent2>
        <a:srgbClr val="00BBDC"/>
      </a:accent2>
      <a:accent3>
        <a:srgbClr val="EE2737"/>
      </a:accent3>
      <a:accent4>
        <a:srgbClr val="00CFB4"/>
      </a:accent4>
      <a:accent5>
        <a:srgbClr val="B7B09C"/>
      </a:accent5>
      <a:accent6>
        <a:srgbClr val="A4D233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ollege of Engineering" id="{3FDA4031-4C8D-4CC7-81E5-2A00D87B8391}" vid="{30064384-96E8-409B-8647-62BC62E7C67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1810</Words>
  <Application>Microsoft Office PowerPoint</Application>
  <PresentationFormat>Widescreen</PresentationFormat>
  <Paragraphs>465</Paragraphs>
  <Slides>55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65" baseType="lpstr">
      <vt:lpstr>Amazon Ember</vt:lpstr>
      <vt:lpstr>Arial</vt:lpstr>
      <vt:lpstr>Arial Black</vt:lpstr>
      <vt:lpstr>Calibri</vt:lpstr>
      <vt:lpstr>Calibri Light</vt:lpstr>
      <vt:lpstr>Helvetica</vt:lpstr>
      <vt:lpstr>MS Shell Dlg 2</vt:lpstr>
      <vt:lpstr>Roboto Condensed</vt:lpstr>
      <vt:lpstr>office theme</vt:lpstr>
      <vt:lpstr>CoE Light</vt:lpstr>
      <vt:lpstr>Hybrid Vehicle Battery Cooling </vt:lpstr>
      <vt:lpstr>TEAM 507</vt:lpstr>
      <vt:lpstr>Sponsor and Advisor  </vt:lpstr>
      <vt:lpstr>Project Objective</vt:lpstr>
      <vt:lpstr>Background</vt:lpstr>
      <vt:lpstr>Background</vt:lpstr>
      <vt:lpstr>Background</vt:lpstr>
      <vt:lpstr>Battery Pack Components</vt:lpstr>
      <vt:lpstr>PowerPoint Presentation</vt:lpstr>
      <vt:lpstr>Assumptions</vt:lpstr>
      <vt:lpstr>Customer Needs</vt:lpstr>
      <vt:lpstr>Functions</vt:lpstr>
      <vt:lpstr>Heat Transfer: Functions</vt:lpstr>
      <vt:lpstr>Safety: Functions</vt:lpstr>
      <vt:lpstr>Efficiency: Functions</vt:lpstr>
      <vt:lpstr>Critical Targets</vt:lpstr>
      <vt:lpstr>Critical Targets</vt:lpstr>
      <vt:lpstr>Initial Design: Cooling Pipes around Inner wall of Module  </vt:lpstr>
      <vt:lpstr>PowerPoint Presentation</vt:lpstr>
      <vt:lpstr>Pressure Loss </vt:lpstr>
      <vt:lpstr>Module Assembly</vt:lpstr>
      <vt:lpstr>Module Assembly</vt:lpstr>
      <vt:lpstr>Design Parameters</vt:lpstr>
      <vt:lpstr>Physical Prototype </vt:lpstr>
      <vt:lpstr>Physical Prototype </vt:lpstr>
      <vt:lpstr>Physical Prototype</vt:lpstr>
      <vt:lpstr>Materials Selection</vt:lpstr>
      <vt:lpstr>Materials Selection</vt:lpstr>
      <vt:lpstr>Testing</vt:lpstr>
      <vt:lpstr>Testing</vt:lpstr>
      <vt:lpstr>Testing Setup</vt:lpstr>
      <vt:lpstr>PowerPoint Presentation</vt:lpstr>
      <vt:lpstr>COMSOL Prototype</vt:lpstr>
      <vt:lpstr>COMSOL Prototype</vt:lpstr>
      <vt:lpstr>COMSOL Results</vt:lpstr>
      <vt:lpstr>COMSOL Results</vt:lpstr>
      <vt:lpstr>COMSOL Results</vt:lpstr>
      <vt:lpstr>Validation</vt:lpstr>
      <vt:lpstr>What it all means</vt:lpstr>
      <vt:lpstr>Budget</vt:lpstr>
      <vt:lpstr>Conclusion</vt:lpstr>
      <vt:lpstr>Future Work</vt:lpstr>
      <vt:lpstr>PowerPoint Presentation</vt:lpstr>
      <vt:lpstr>References </vt:lpstr>
      <vt:lpstr>PowerPoint Presentation</vt:lpstr>
      <vt:lpstr>Backup Slides</vt:lpstr>
      <vt:lpstr>Physical Prototype </vt:lpstr>
      <vt:lpstr>Physical Prototype </vt:lpstr>
      <vt:lpstr>Budget Breakdown Sheet</vt:lpstr>
      <vt:lpstr>Total Spent Sheet</vt:lpstr>
      <vt:lpstr>Raw Materials Table</vt:lpstr>
      <vt:lpstr>Hardware Table</vt:lpstr>
      <vt:lpstr>Tubing &amp; Connections Table</vt:lpstr>
      <vt:lpstr>Testing Materials Table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Clayton Carlson</dc:creator>
  <cp:lastModifiedBy>Clayton Carlson</cp:lastModifiedBy>
  <cp:revision>41</cp:revision>
  <dcterms:created xsi:type="dcterms:W3CDTF">2023-02-18T17:31:17Z</dcterms:created>
  <dcterms:modified xsi:type="dcterms:W3CDTF">2023-03-29T12:44:56Z</dcterms:modified>
</cp:coreProperties>
</file>