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99" r:id="rId5"/>
    <p:sldId id="268" r:id="rId6"/>
    <p:sldId id="269" r:id="rId7"/>
    <p:sldId id="270" r:id="rId8"/>
    <p:sldId id="280" r:id="rId9"/>
    <p:sldId id="289" r:id="rId10"/>
    <p:sldId id="302" r:id="rId11"/>
    <p:sldId id="298" r:id="rId12"/>
    <p:sldId id="305" r:id="rId13"/>
    <p:sldId id="279" r:id="rId14"/>
    <p:sldId id="300" r:id="rId15"/>
    <p:sldId id="282" r:id="rId16"/>
    <p:sldId id="303" r:id="rId17"/>
    <p:sldId id="310" r:id="rId18"/>
    <p:sldId id="306" r:id="rId19"/>
    <p:sldId id="309" r:id="rId20"/>
    <p:sldId id="308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6039F-3F93-48B1-AC90-526FBC1DDE4C}" v="807" dt="2023-01-26T05:04:04.888"/>
    <p1510:client id="{7A1267CE-9653-4DB9-8485-37E0142E565E}" v="383" dt="2023-01-26T05:32:38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>
        <p:scale>
          <a:sx n="83" d="100"/>
          <a:sy n="83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AFB5E-231A-4E1E-88F0-8076A422907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32B14-CF8E-44B9-A9FC-90F37D69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3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Customize your title slide to be appealing to the audience. This is the first thing they see apply some graphic design elements that may summarize your presentation.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63637"/>
            <a:ext cx="10515599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6BF63-DF03-4231-9E82-1EABBCBC2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6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121101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1101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242099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2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10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83446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538282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4CEC77-0C62-4F6D-A396-4A5D8004810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72390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47492" y="1762010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6101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615708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8654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546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1600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64546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181600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73C059D6-E741-42CC-A542-9D4932C5837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398654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FB58AD78-5A57-4ACC-B158-43905D1ACA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15708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5 (alphabetically) and 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2588152-7BB5-459D-8228-3BC9EC6E68E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27960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72317" y="2394820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189" y="4950970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9981" y="4055661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0773" y="4950970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447823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323329" y="2394820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C3070B3-33CC-4752-82C0-2E02BD549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1565" y="4055661"/>
            <a:ext cx="1752368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4 (alphabetically) and title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9F81B4CE-BFE9-47AB-930C-7091A76655A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98835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EC63AC5-EDAA-4A6D-BC88-25D0E7E60C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5925" y="4950970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5 (alphabetically) and title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4E45F98E-5CDD-4102-81A4-37DA2C61AD4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074341" y="2394820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559D387-FF5A-4217-8098-5CB112B20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66718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6 (alphabetically) and title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24A5C05A-141A-4C9C-BA3B-5138D955AE14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949846" y="1501461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81A4E4-D084-4164-9863-29B6CE3DA30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472015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F2EA9E-B81C-40AB-9E92-6BFA61297ED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50924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03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569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A0927E-4181-4D63-87F6-5FDCF0C3DC3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92748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03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569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485E5-418D-4E50-A42C-4C7FC0EBB25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385871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4301"/>
            <a:ext cx="11943588" cy="5676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23EC43-FA42-4D79-8802-03180E955D7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609261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6873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696873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225B89-78A0-4679-A7E1-F8A41761A28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751950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692166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692166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03548C-6AE3-4629-9376-20AAE8278CE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965895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96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52391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13865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213865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210BE6-7D32-4E52-87A9-6364BD19F3E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65172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3A64AB-6AFF-48C8-BF11-3A114042C15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365339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733797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9253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733797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15B0B8-50D2-412B-A219-CC1D4710273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43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E45BE9-3698-4967-BDA2-0447099F170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87923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806167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13398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806167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806167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21E5A8-CE72-4AAA-9CA5-D7AC28912E3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141041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662249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662248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662247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31560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334000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334000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F47684B-2256-4B2A-90EB-DE69FA43226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358956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54138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54138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54138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334000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334000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334000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15630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156308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156308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719455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719455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719455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F452EFC-DC64-40FE-B798-401CDBAA67D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618783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67B3AF-9A50-498B-BDE5-0A689983303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73763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686FD0-0CB5-4160-AC34-A41259843B9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32766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6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572317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9189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79981" y="495354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270773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447823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4323329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C3070B3-33CC-4752-82C0-2E02BD5497E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161565" y="4953548"/>
            <a:ext cx="1752368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9F81B4CE-BFE9-47AB-930C-7091A76655A0}"/>
              </a:ext>
            </a:extLst>
          </p:cNvPr>
          <p:cNvSpPr>
            <a:spLocks noGrp="1" noChangeAspect="1"/>
          </p:cNvSpPr>
          <p:nvPr userDrawn="1">
            <p:ph type="pic" sz="quarter" idx="21" hasCustomPrompt="1"/>
          </p:nvPr>
        </p:nvSpPr>
        <p:spPr>
          <a:xfrm>
            <a:off x="6198835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EC63AC5-EDAA-4A6D-BC88-25D0E7E60CF9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975925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4E45F98E-5CDD-4102-81A4-37DA2C61AD48}"/>
              </a:ext>
            </a:extLst>
          </p:cNvPr>
          <p:cNvSpPr>
            <a:spLocks noGrp="1" noChangeAspect="1"/>
          </p:cNvSpPr>
          <p:nvPr userDrawn="1">
            <p:ph type="pic" sz="quarter" idx="23" hasCustomPrompt="1"/>
          </p:nvPr>
        </p:nvSpPr>
        <p:spPr>
          <a:xfrm>
            <a:off x="8074341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559D387-FF5A-4217-8098-5CB112B20F27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866718" y="4950970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6 (alphabetically) and title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24A5C05A-141A-4C9C-BA3B-5138D955AE14}"/>
              </a:ext>
            </a:extLst>
          </p:cNvPr>
          <p:cNvSpPr>
            <a:spLocks noGrp="1" noChangeAspect="1"/>
          </p:cNvSpPr>
          <p:nvPr userDrawn="1">
            <p:ph type="pic" sz="quarter" idx="25" hasCustomPrompt="1"/>
          </p:nvPr>
        </p:nvSpPr>
        <p:spPr>
          <a:xfrm>
            <a:off x="9949846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2625361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ponsor and Advis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 and Advisor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3153949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Sponsors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623885" y="5063314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Engineering mentor’s name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7577816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Academic Advisors Photo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2623885" y="1451620"/>
            <a:ext cx="6858000" cy="1371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Sponsors Logo (note: either the place holder or the logo may need to be resized to accommodate the correct aspect ratio of the image.)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7272C54-5A6D-4724-8B95-EDB6DC6A0B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7752" y="5098443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Academic advisor’s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428268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2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313601-4295-4AC7-BB7E-1F6CA1D8245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158034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6FC1-A007-4F63-A177-2FF05B15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575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1400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F8300-918A-433D-BF68-25467BF0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2286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18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E62D30-09A4-4CE8-8971-71A5850392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11668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96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86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86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6C8529-BADB-435E-972B-35B7B856778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73207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50974E-2E77-41E0-B85E-DEB080FC00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72177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onsor and Advis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Sponsor and Advisor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153949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Sponsors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3885" y="5063314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Engineering mentor’s name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577816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Academic Advisors Photo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23885" y="1451620"/>
            <a:ext cx="6858000" cy="1371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Sponsors Logo (note: either the place holder or the logo may need to be resized to accommodate the correct aspect ratio of the image.)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7272C54-5A6D-4724-8B95-EDB6DC6A0B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7752" y="5098443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Academic advisor’s name and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153B0A-578D-4BCA-9464-061BC0583A5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9281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70948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8138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9144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015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179144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648803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Professional Headshot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61F2ED4-CDD9-4348-9440-B3CF9E8DFB8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72741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C3CDBDC-C2F6-4CBB-8A2A-1FE18D18CEAE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011"/>
            <a:ext cx="10515600" cy="429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53076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/>
        </p:nvSpPr>
        <p:spPr>
          <a:xfrm>
            <a:off x="114300" y="6246912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75063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B7B09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72">
          <p15:clr>
            <a:srgbClr val="F26B43"/>
          </p15:clr>
        </p15:guide>
        <p15:guide id="11" orient="horz" pos="4248">
          <p15:clr>
            <a:srgbClr val="F26B43"/>
          </p15:clr>
        </p15:guide>
        <p15:guide id="12" pos="72">
          <p15:clr>
            <a:srgbClr val="F26B43"/>
          </p15:clr>
        </p15:guide>
        <p15:guide id="13" pos="7608">
          <p15:clr>
            <a:srgbClr val="F26B43"/>
          </p15:clr>
        </p15:guide>
        <p15:guide id="15" orient="horz" pos="3648">
          <p15:clr>
            <a:srgbClr val="F26B43"/>
          </p15:clr>
        </p15:guide>
        <p15:guide id="19" orient="horz" pos="2160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2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3AB9-F451-4350-AE5E-9E3DD0BC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8" y="124547"/>
            <a:ext cx="10515599" cy="2286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Team 114 </a:t>
            </a:r>
          </a:p>
        </p:txBody>
      </p:sp>
      <p:pic>
        <p:nvPicPr>
          <p:cNvPr id="2050" name="Picture 2" descr="508025780">
            <a:extLst>
              <a:ext uri="{FF2B5EF4-FFF2-40B4-BE49-F238E27FC236}">
                <a16:creationId xmlns:a16="http://schemas.microsoft.com/office/drawing/2014/main" id="{48A280EE-9D05-FDCB-59A6-D46F90FF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85" y="2849649"/>
            <a:ext cx="3829423" cy="38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A60315-610C-5079-BA87-07C7459E05C4}"/>
              </a:ext>
            </a:extLst>
          </p:cNvPr>
          <p:cNvCxnSpPr>
            <a:cxnSpLocks/>
          </p:cNvCxnSpPr>
          <p:nvPr/>
        </p:nvCxnSpPr>
        <p:spPr>
          <a:xfrm>
            <a:off x="0" y="2679470"/>
            <a:ext cx="1219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50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72BC7-8700-B99F-12FB-40B13AEA8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Nickolas Wolniewicz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2110F-9777-6081-4DA3-10F078377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746EDA-AA2C-DE8F-E1FA-9A99DFDF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682" y="365126"/>
            <a:ext cx="5368636" cy="9969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Concept Selection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0092D0-8650-C258-88A0-4F430088CD70}"/>
              </a:ext>
            </a:extLst>
          </p:cNvPr>
          <p:cNvGrpSpPr/>
          <p:nvPr/>
        </p:nvGrpSpPr>
        <p:grpSpPr>
          <a:xfrm>
            <a:off x="3009695" y="3102269"/>
            <a:ext cx="2498216" cy="1223390"/>
            <a:chOff x="4734772" y="3429000"/>
            <a:chExt cx="2318288" cy="13561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20B87B-87A4-2B25-25B0-74A18866A498}"/>
                </a:ext>
              </a:extLst>
            </p:cNvPr>
            <p:cNvSpPr/>
            <p:nvPr/>
          </p:nvSpPr>
          <p:spPr>
            <a:xfrm>
              <a:off x="4734772" y="3429000"/>
              <a:ext cx="2318288" cy="135610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2FFD71-2F9B-F266-505F-82A920AFF815}"/>
                </a:ext>
              </a:extLst>
            </p:cNvPr>
            <p:cNvSpPr txBox="1"/>
            <p:nvPr/>
          </p:nvSpPr>
          <p:spPr>
            <a:xfrm>
              <a:off x="5345668" y="3815606"/>
              <a:ext cx="1123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House of Quality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894F7E-551C-B5B0-A4FE-8FB8E85AA763}"/>
              </a:ext>
            </a:extLst>
          </p:cNvPr>
          <p:cNvGrpSpPr/>
          <p:nvPr/>
        </p:nvGrpSpPr>
        <p:grpSpPr>
          <a:xfrm>
            <a:off x="5956994" y="3102269"/>
            <a:ext cx="2534921" cy="1223389"/>
            <a:chOff x="8603500" y="3429000"/>
            <a:chExt cx="2318288" cy="13561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863A01-1844-2553-3146-A425194A531D}"/>
                </a:ext>
              </a:extLst>
            </p:cNvPr>
            <p:cNvSpPr/>
            <p:nvPr/>
          </p:nvSpPr>
          <p:spPr>
            <a:xfrm>
              <a:off x="8603500" y="3429000"/>
              <a:ext cx="2318288" cy="135610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5E2AF1-439D-D970-9DC7-D9AB0AF5CDF9}"/>
                </a:ext>
              </a:extLst>
            </p:cNvPr>
            <p:cNvSpPr txBox="1"/>
            <p:nvPr/>
          </p:nvSpPr>
          <p:spPr>
            <a:xfrm>
              <a:off x="9014205" y="3922385"/>
              <a:ext cx="1465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Pugh Chart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6E8BFB9-9AAD-4CDA-E54E-6B9736F08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64" y="176450"/>
            <a:ext cx="1185626" cy="1185626"/>
          </a:xfrm>
          <a:prstGeom prst="rect">
            <a:avLst/>
          </a:prstGeom>
        </p:spPr>
      </p:pic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262B320F-28E7-DB1A-F7ED-E03A5A2AFD26}"/>
              </a:ext>
            </a:extLst>
          </p:cNvPr>
          <p:cNvSpPr/>
          <p:nvPr/>
        </p:nvSpPr>
        <p:spPr>
          <a:xfrm>
            <a:off x="2261986" y="1865272"/>
            <a:ext cx="2534920" cy="1223390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D57396AA-A4B1-EC60-A6F0-491F4809ADE8}"/>
              </a:ext>
            </a:extLst>
          </p:cNvPr>
          <p:cNvSpPr/>
          <p:nvPr/>
        </p:nvSpPr>
        <p:spPr>
          <a:xfrm>
            <a:off x="5210690" y="1837717"/>
            <a:ext cx="2534920" cy="1223390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E4CC4-4057-5434-79C9-72DD48B7B8AF}"/>
              </a:ext>
            </a:extLst>
          </p:cNvPr>
          <p:cNvSpPr/>
          <p:nvPr/>
        </p:nvSpPr>
        <p:spPr>
          <a:xfrm>
            <a:off x="8940998" y="3102268"/>
            <a:ext cx="2420772" cy="122338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Revise Concepts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00EF88-A303-720E-F42A-670DC5201682}"/>
              </a:ext>
            </a:extLst>
          </p:cNvPr>
          <p:cNvSpPr/>
          <p:nvPr/>
        </p:nvSpPr>
        <p:spPr>
          <a:xfrm>
            <a:off x="62396" y="3102269"/>
            <a:ext cx="2498216" cy="122339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Generated </a:t>
            </a:r>
          </a:p>
          <a:p>
            <a:pPr algn="ctr"/>
            <a:r>
              <a:rPr lang="en-US" dirty="0"/>
              <a:t>Concepts</a:t>
            </a: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DA7668DA-CCA2-9B61-636B-41DEB9C1AAC7}"/>
              </a:ext>
            </a:extLst>
          </p:cNvPr>
          <p:cNvSpPr/>
          <p:nvPr/>
        </p:nvSpPr>
        <p:spPr>
          <a:xfrm>
            <a:off x="8153400" y="1813031"/>
            <a:ext cx="2534920" cy="1223390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5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72BC7-8700-B99F-12FB-40B13AEA8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2110F-9777-6081-4DA3-10F078377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746EDA-AA2C-DE8F-E1FA-9A99DFDF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853" y="451945"/>
            <a:ext cx="4552294" cy="99695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cs typeface="Arial"/>
              </a:rPr>
              <a:t>Concepts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E2AF1-439D-D970-9DC7-D9AB0AF5CDF9}"/>
              </a:ext>
            </a:extLst>
          </p:cNvPr>
          <p:cNvSpPr txBox="1"/>
          <p:nvPr/>
        </p:nvSpPr>
        <p:spPr>
          <a:xfrm>
            <a:off x="9014205" y="3922385"/>
            <a:ext cx="231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Pugh Chart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726C38F-58B1-7B6A-3D54-3AB05DC27EED}"/>
              </a:ext>
            </a:extLst>
          </p:cNvPr>
          <p:cNvCxnSpPr>
            <a:cxnSpLocks/>
          </p:cNvCxnSpPr>
          <p:nvPr/>
        </p:nvCxnSpPr>
        <p:spPr>
          <a:xfrm>
            <a:off x="0" y="1559560"/>
            <a:ext cx="12192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64D6E13-344D-7571-3A63-5FD81B7FF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32" y="1769569"/>
            <a:ext cx="2231844" cy="22265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89AD47-BC8D-5855-7967-259C6E872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015" y="1769569"/>
            <a:ext cx="2231844" cy="22265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8E30D16-A9D7-C985-8560-9EA82881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80" y="1760300"/>
            <a:ext cx="2231844" cy="2235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F464BB-7424-B779-0B19-4040E3E97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490" y="1774227"/>
            <a:ext cx="2242011" cy="2222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833C86-A20D-4DF3-859E-B0E67EDF0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3855" y="1760300"/>
            <a:ext cx="2163529" cy="22358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E6DEC17-4197-039A-D1E8-3C647695E8C8}"/>
              </a:ext>
            </a:extLst>
          </p:cNvPr>
          <p:cNvSpPr txBox="1"/>
          <p:nvPr/>
        </p:nvSpPr>
        <p:spPr>
          <a:xfrm>
            <a:off x="522111" y="4196903"/>
            <a:ext cx="167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Concept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7243C0-2FD0-0918-173B-EFB22DA03404}"/>
              </a:ext>
            </a:extLst>
          </p:cNvPr>
          <p:cNvSpPr txBox="1"/>
          <p:nvPr/>
        </p:nvSpPr>
        <p:spPr>
          <a:xfrm>
            <a:off x="2905428" y="4196903"/>
            <a:ext cx="167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Concept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E6DA3E-F816-1A16-48C2-091EE9363950}"/>
              </a:ext>
            </a:extLst>
          </p:cNvPr>
          <p:cNvSpPr txBox="1"/>
          <p:nvPr/>
        </p:nvSpPr>
        <p:spPr>
          <a:xfrm>
            <a:off x="5355809" y="4196903"/>
            <a:ext cx="167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Concept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413FC6-D353-97FC-E347-9B0EDE192C50}"/>
              </a:ext>
            </a:extLst>
          </p:cNvPr>
          <p:cNvSpPr txBox="1"/>
          <p:nvPr/>
        </p:nvSpPr>
        <p:spPr>
          <a:xfrm>
            <a:off x="7711304" y="4196903"/>
            <a:ext cx="167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Concept 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9ED2-401E-D2AB-0F61-A2CDFC2521D2}"/>
              </a:ext>
            </a:extLst>
          </p:cNvPr>
          <p:cNvSpPr txBox="1"/>
          <p:nvPr/>
        </p:nvSpPr>
        <p:spPr>
          <a:xfrm>
            <a:off x="10133863" y="4196903"/>
            <a:ext cx="167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Concept 5</a:t>
            </a:r>
          </a:p>
        </p:txBody>
      </p:sp>
      <p:pic>
        <p:nvPicPr>
          <p:cNvPr id="36" name="Picture 35" descr="Shape&#10;&#10;Description automatically generated with low confidence">
            <a:extLst>
              <a:ext uri="{FF2B5EF4-FFF2-40B4-BE49-F238E27FC236}">
                <a16:creationId xmlns:a16="http://schemas.microsoft.com/office/drawing/2014/main" id="{0FE21277-2D34-5C71-E5F2-1B11B7CA5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120" y="141536"/>
            <a:ext cx="1307359" cy="130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7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FB3C-2652-487A-290A-45ED70B0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Customer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8051E-D1DC-296D-6D0A-4A9605933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Prevents lever out</a:t>
            </a:r>
          </a:p>
          <a:p>
            <a:r>
              <a:rPr lang="en-US" sz="2400" dirty="0"/>
              <a:t>Prevents micromotion (&lt; 150 </a:t>
            </a:r>
            <a:r>
              <a:rPr lang="el-GR" sz="2400" b="0" i="0" dirty="0">
                <a:effectLst/>
                <a:latin typeface="+mn-lt"/>
              </a:rPr>
              <a:t>μ</a:t>
            </a:r>
            <a:r>
              <a:rPr lang="en-US" sz="2400" b="0" i="0" dirty="0">
                <a:effectLst/>
                <a:latin typeface="+mn-lt"/>
              </a:rPr>
              <a:t>m)</a:t>
            </a:r>
            <a:endParaRPr lang="en-US" sz="2400" dirty="0">
              <a:latin typeface="+mn-lt"/>
            </a:endParaRPr>
          </a:p>
          <a:p>
            <a:r>
              <a:rPr lang="en-US" sz="2400" dirty="0"/>
              <a:t>No device failure</a:t>
            </a:r>
          </a:p>
          <a:p>
            <a:r>
              <a:rPr lang="en-US" sz="2400" dirty="0"/>
              <a:t>No bone fracture</a:t>
            </a:r>
          </a:p>
          <a:p>
            <a:r>
              <a:rPr lang="en-US" sz="2400" dirty="0"/>
              <a:t>Easy revision</a:t>
            </a:r>
          </a:p>
          <a:p>
            <a:r>
              <a:rPr lang="en-US" sz="2400" dirty="0"/>
              <a:t>Immune response</a:t>
            </a:r>
          </a:p>
          <a:p>
            <a:r>
              <a:rPr lang="en-US" sz="2400" dirty="0"/>
              <a:t>Ease of implantation</a:t>
            </a:r>
          </a:p>
          <a:p>
            <a:r>
              <a:rPr lang="en-US" sz="2400" dirty="0"/>
              <a:t>Biologic fixation over time (6-8 weeks post-op)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1665A-B4AC-78C2-C859-0D028CFD6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Nickolas Wolniewicz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7CF7D-E29B-483A-F39B-CD617E635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F255F-E74E-3B6D-2263-A4E3F528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284" y="287827"/>
            <a:ext cx="1305560" cy="13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0DFE1D-E362-6569-53C1-E0E181AD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Testing Apparatus</a:t>
            </a:r>
          </a:p>
        </p:txBody>
      </p:sp>
      <p:pic>
        <p:nvPicPr>
          <p:cNvPr id="2050" name="Picture 2" descr="80/20 Aluminum Canada - Rocky Mountain Motion Control BC Canada">
            <a:extLst>
              <a:ext uri="{FF2B5EF4-FFF2-40B4-BE49-F238E27FC236}">
                <a16:creationId xmlns:a16="http://schemas.microsoft.com/office/drawing/2014/main" id="{DB29828C-F5EC-FD00-F0F0-CF135374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2" y="1954466"/>
            <a:ext cx="3058148" cy="17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Sign 3">
            <a:extLst>
              <a:ext uri="{FF2B5EF4-FFF2-40B4-BE49-F238E27FC236}">
                <a16:creationId xmlns:a16="http://schemas.microsoft.com/office/drawing/2014/main" id="{BAEABB59-2103-B91A-802C-16F1F41FB8C1}"/>
              </a:ext>
            </a:extLst>
          </p:cNvPr>
          <p:cNvSpPr/>
          <p:nvPr/>
        </p:nvSpPr>
        <p:spPr>
          <a:xfrm>
            <a:off x="3937819" y="2437019"/>
            <a:ext cx="875071" cy="875071"/>
          </a:xfrm>
          <a:prstGeom prst="mathPlus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0BB7B9A6-22D6-0440-3DBA-775BFF478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49" y="2091813"/>
            <a:ext cx="1565482" cy="1565482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07054A06-DFC4-3CA5-88AF-41F4A3A7E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48" y="1936545"/>
            <a:ext cx="1582987" cy="1582987"/>
          </a:xfrm>
          <a:prstGeom prst="rect">
            <a:avLst/>
          </a:prstGeom>
        </p:spPr>
      </p:pic>
      <p:sp>
        <p:nvSpPr>
          <p:cNvPr id="10" name="Plus Sign 9">
            <a:extLst>
              <a:ext uri="{FF2B5EF4-FFF2-40B4-BE49-F238E27FC236}">
                <a16:creationId xmlns:a16="http://schemas.microsoft.com/office/drawing/2014/main" id="{8337A949-EB61-8EA8-1640-4C3D33F6A60B}"/>
              </a:ext>
            </a:extLst>
          </p:cNvPr>
          <p:cNvSpPr/>
          <p:nvPr/>
        </p:nvSpPr>
        <p:spPr>
          <a:xfrm>
            <a:off x="7636290" y="2437019"/>
            <a:ext cx="875071" cy="875071"/>
          </a:xfrm>
          <a:prstGeom prst="mathPlus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C69CCC4-EB21-313C-1A5D-C2A174AE6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71" y="3849794"/>
            <a:ext cx="2057095" cy="2057095"/>
          </a:xfrm>
          <a:prstGeom prst="rect">
            <a:avLst/>
          </a:prstGeom>
        </p:spPr>
      </p:pic>
      <p:sp>
        <p:nvSpPr>
          <p:cNvPr id="14" name="Plus Sign 13">
            <a:extLst>
              <a:ext uri="{FF2B5EF4-FFF2-40B4-BE49-F238E27FC236}">
                <a16:creationId xmlns:a16="http://schemas.microsoft.com/office/drawing/2014/main" id="{2DC7ED00-D2C0-8B19-81D1-0C39061FEC57}"/>
              </a:ext>
            </a:extLst>
          </p:cNvPr>
          <p:cNvSpPr/>
          <p:nvPr/>
        </p:nvSpPr>
        <p:spPr>
          <a:xfrm>
            <a:off x="838200" y="4494112"/>
            <a:ext cx="875071" cy="875071"/>
          </a:xfrm>
          <a:prstGeom prst="mathPlus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How are Linear Guides Used? | Firgelli Automations">
            <a:extLst>
              <a:ext uri="{FF2B5EF4-FFF2-40B4-BE49-F238E27FC236}">
                <a16:creationId xmlns:a16="http://schemas.microsoft.com/office/drawing/2014/main" id="{7F883E70-CD56-DC48-96A2-A5C887F0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47" y="3657295"/>
            <a:ext cx="2278014" cy="22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lus Sign 15">
            <a:extLst>
              <a:ext uri="{FF2B5EF4-FFF2-40B4-BE49-F238E27FC236}">
                <a16:creationId xmlns:a16="http://schemas.microsoft.com/office/drawing/2014/main" id="{521E9C54-DEC5-1055-4936-66BD455D0230}"/>
              </a:ext>
            </a:extLst>
          </p:cNvPr>
          <p:cNvSpPr/>
          <p:nvPr/>
        </p:nvSpPr>
        <p:spPr>
          <a:xfrm>
            <a:off x="3937819" y="4440805"/>
            <a:ext cx="875071" cy="875071"/>
          </a:xfrm>
          <a:prstGeom prst="mathPlus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9780B9D8-9CDA-417E-6E87-0759EB31D0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25" y="270215"/>
            <a:ext cx="996950" cy="996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A1275A-B534-D462-1976-F2C2CF7BC6AE}"/>
              </a:ext>
            </a:extLst>
          </p:cNvPr>
          <p:cNvCxnSpPr>
            <a:cxnSpLocks/>
          </p:cNvCxnSpPr>
          <p:nvPr/>
        </p:nvCxnSpPr>
        <p:spPr>
          <a:xfrm>
            <a:off x="0" y="1494905"/>
            <a:ext cx="12192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B8F6A3D7-5DA4-7298-8FA9-6A13E45030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18" y="3961172"/>
            <a:ext cx="1670260" cy="1670260"/>
          </a:xfrm>
          <a:prstGeom prst="rect">
            <a:avLst/>
          </a:prstGeom>
        </p:spPr>
      </p:pic>
      <p:sp>
        <p:nvSpPr>
          <p:cNvPr id="22" name="Plus Sign 21">
            <a:extLst>
              <a:ext uri="{FF2B5EF4-FFF2-40B4-BE49-F238E27FC236}">
                <a16:creationId xmlns:a16="http://schemas.microsoft.com/office/drawing/2014/main" id="{F9B8573B-7A0A-705E-1113-E13C35BF9827}"/>
              </a:ext>
            </a:extLst>
          </p:cNvPr>
          <p:cNvSpPr/>
          <p:nvPr/>
        </p:nvSpPr>
        <p:spPr>
          <a:xfrm>
            <a:off x="7636290" y="4494112"/>
            <a:ext cx="875071" cy="875071"/>
          </a:xfrm>
          <a:prstGeom prst="mathPlus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D06526C8-0B03-6A33-9481-E01BDBA3A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/>
          <a:lstStyle/>
          <a:p>
            <a:r>
              <a:rPr lang="en-US" dirty="0"/>
              <a:t>Matthew Mohammed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80769-F702-4AA6-ECEA-64B363AC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Arial"/>
              </a:rPr>
              <a:t>Testing Apparatus cont'd</a:t>
            </a:r>
          </a:p>
        </p:txBody>
      </p:sp>
      <p:pic>
        <p:nvPicPr>
          <p:cNvPr id="4" name="Picture 4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5F3B3EA9-A2EF-3932-8296-95CA8104BA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569" b="5"/>
          <a:stretch/>
        </p:blipFill>
        <p:spPr>
          <a:xfrm>
            <a:off x="6717937" y="1733797"/>
            <a:ext cx="3474720" cy="4057403"/>
          </a:xfrm>
          <a:noFill/>
        </p:spPr>
      </p:pic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E817E5C-9CF6-4EE6-8CA4-E7A50CD9E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3" r="1" b="3936"/>
          <a:stretch/>
        </p:blipFill>
        <p:spPr>
          <a:xfrm>
            <a:off x="1745343" y="1729253"/>
            <a:ext cx="3474720" cy="4061947"/>
          </a:xfrm>
          <a:prstGeom prst="rect">
            <a:avLst/>
          </a:prstGeom>
          <a:noFill/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444B07C-6C10-607D-E250-BC5B87D73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/>
          <a:lstStyle/>
          <a:p>
            <a:r>
              <a:rPr lang="en-US" dirty="0"/>
              <a:t>Matthew Mohammed</a:t>
            </a:r>
          </a:p>
          <a:p>
            <a:endParaRPr lang="en-US" dirty="0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41843BAC-5FF9-810C-4911-C45B485CE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25" y="270215"/>
            <a:ext cx="996950" cy="9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61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A3FFF9-C1CC-B20F-DD85-77DF1EDE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Arial"/>
              </a:rPr>
              <a:t>Testing Apparatus Procedure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B2E5D03-673D-9BE0-5A57-D9E6DF728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28846" cy="3965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Place implant that is coated in foam on to the designated slot.</a:t>
            </a:r>
          </a:p>
          <a:p>
            <a:r>
              <a:rPr lang="en-US" dirty="0">
                <a:latin typeface="Arial"/>
                <a:cs typeface="Arial"/>
              </a:rPr>
              <a:t>Push slider bar against the implant. </a:t>
            </a:r>
          </a:p>
          <a:p>
            <a:r>
              <a:rPr lang="en-US" dirty="0">
                <a:latin typeface="Arial"/>
                <a:cs typeface="Arial"/>
              </a:rPr>
              <a:t>Measure force taken to lever out the implant.</a:t>
            </a:r>
            <a:endParaRPr lang="en-US" dirty="0"/>
          </a:p>
        </p:txBody>
      </p:sp>
      <p:pic>
        <p:nvPicPr>
          <p:cNvPr id="10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27261E-187F-C69D-7998-F0958928A6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4413540" y="2242568"/>
            <a:ext cx="3925637" cy="3548632"/>
          </a:xfrm>
          <a:noFill/>
        </p:spPr>
      </p:pic>
      <p:pic>
        <p:nvPicPr>
          <p:cNvPr id="16" name="Picture 16" descr="Chart, box and whisker chart&#10;&#10;Description automatically generated">
            <a:extLst>
              <a:ext uri="{FF2B5EF4-FFF2-40B4-BE49-F238E27FC236}">
                <a16:creationId xmlns:a16="http://schemas.microsoft.com/office/drawing/2014/main" id="{ACCAE361-6A2A-3051-B944-925F59643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513" y="2402748"/>
            <a:ext cx="3433314" cy="3231445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0A920BD-1686-5AAA-86B1-5F931F280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/>
          <a:lstStyle/>
          <a:p>
            <a:r>
              <a:rPr lang="en-US" dirty="0"/>
              <a:t>Matthew Mohammed</a:t>
            </a:r>
          </a:p>
          <a:p>
            <a:endParaRPr lang="en-US" dirty="0"/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D2EF81FB-2912-3D7C-05E6-77226E14F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055" y="122887"/>
            <a:ext cx="1173017" cy="11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5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F5EB-1C62-4C12-8762-AF90FAAD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cs typeface="Arial"/>
              </a:rPr>
              <a:t>FDA Strategy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238F-6D83-A11F-5A4B-01DA6AE70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09123" cy="39413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There are currently no anatomic stemless reverse implants in the U.S.</a:t>
            </a:r>
          </a:p>
          <a:p>
            <a:r>
              <a:rPr lang="en-US" sz="3200" dirty="0">
                <a:latin typeface="Arial"/>
                <a:cs typeface="Arial"/>
              </a:rPr>
              <a:t>Therefore, there is no FDA classification code. </a:t>
            </a:r>
            <a:endParaRPr lang="en-US" dirty="0"/>
          </a:p>
          <a:p>
            <a:r>
              <a:rPr lang="en-US" sz="3200" dirty="0">
                <a:latin typeface="Arial"/>
                <a:cs typeface="Arial"/>
              </a:rPr>
              <a:t>De Novo request.</a:t>
            </a:r>
          </a:p>
          <a:p>
            <a:r>
              <a:rPr lang="en-US" sz="3200" dirty="0">
                <a:latin typeface="Arial"/>
                <a:cs typeface="Arial"/>
              </a:rPr>
              <a:t>Use </a:t>
            </a:r>
            <a:r>
              <a:rPr lang="en-US" sz="3200" dirty="0" err="1">
                <a:latin typeface="Arial"/>
                <a:cs typeface="Arial"/>
              </a:rPr>
              <a:t>Exactech</a:t>
            </a:r>
            <a:r>
              <a:rPr lang="en-US" sz="3200" dirty="0">
                <a:latin typeface="Arial"/>
                <a:cs typeface="Arial"/>
              </a:rPr>
              <a:t> current design as a predicate device.</a:t>
            </a:r>
            <a:endParaRPr lang="en-US" sz="32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58C1FB9-7FB9-6202-5021-816118FB3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/>
          <a:lstStyle/>
          <a:p>
            <a:r>
              <a:rPr lang="en-US" dirty="0"/>
              <a:t>Matthew Mohammed</a:t>
            </a:r>
          </a:p>
          <a:p>
            <a:endParaRPr lang="en-US" dirty="0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28F060C2-A012-1E00-A068-9F4110260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14" y="-113128"/>
            <a:ext cx="1475204" cy="14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8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B7CA-FC67-162F-F829-4C328B01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Biocompatibility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E86077-6DA9-F10E-4FF3-69369E97C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11"/>
            <a:ext cx="10515600" cy="42941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Biocompatibility is a large part of getting FDA approval.</a:t>
            </a:r>
          </a:p>
          <a:p>
            <a:r>
              <a:rPr lang="en-US" sz="3200" dirty="0">
                <a:latin typeface="Arial"/>
                <a:cs typeface="Arial"/>
              </a:rPr>
              <a:t>Through the De Novo request a clinical study is required along with a 510k submission to receive FDA approval.</a:t>
            </a:r>
          </a:p>
          <a:p>
            <a:r>
              <a:rPr lang="en-US" sz="3200" dirty="0">
                <a:latin typeface="Arial"/>
                <a:cs typeface="Arial"/>
              </a:rPr>
              <a:t>Tests for biocompatibility includes areas such as sensitization, cytotoxicity, hemocompatibility, and carcinogenicity.</a:t>
            </a:r>
            <a:endParaRPr lang="en-US" sz="32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0240E9B-1C63-5E5A-5630-F4183FD9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/>
          <a:lstStyle/>
          <a:p>
            <a:r>
              <a:rPr lang="en-US" dirty="0"/>
              <a:t>Matthew Mohammed</a:t>
            </a:r>
          </a:p>
          <a:p>
            <a:endParaRPr lang="en-US" dirty="0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412E87C5-8563-BC28-C2BE-8480762E0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25" y="86214"/>
            <a:ext cx="1098549" cy="10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1D6410-83FA-ED60-9FDB-7DEDD64E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806"/>
            <a:ext cx="10515600" cy="41580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Finish 3D printing all the concepts.</a:t>
            </a:r>
          </a:p>
          <a:p>
            <a:r>
              <a:rPr lang="en-US" dirty="0">
                <a:latin typeface="Arial"/>
                <a:cs typeface="Arial"/>
              </a:rPr>
              <a:t>Complete building/setup of testing apparatus.</a:t>
            </a:r>
          </a:p>
          <a:p>
            <a:r>
              <a:rPr lang="en-US" dirty="0">
                <a:latin typeface="Arial"/>
                <a:cs typeface="Arial"/>
              </a:rPr>
              <a:t>Test and record data.</a:t>
            </a:r>
          </a:p>
          <a:p>
            <a:r>
              <a:rPr lang="en-US" dirty="0">
                <a:latin typeface="Arial"/>
                <a:cs typeface="Arial"/>
              </a:rPr>
              <a:t>Choose design to modify for better revisions.</a:t>
            </a:r>
          </a:p>
          <a:p>
            <a:r>
              <a:rPr lang="en-US" dirty="0">
                <a:latin typeface="Arial"/>
                <a:cs typeface="Arial"/>
              </a:rPr>
              <a:t>Test using </a:t>
            </a:r>
            <a:r>
              <a:rPr lang="en-US" dirty="0" err="1">
                <a:latin typeface="Arial"/>
                <a:cs typeface="Arial"/>
              </a:rPr>
              <a:t>Sawbone</a:t>
            </a:r>
            <a:r>
              <a:rPr lang="en-US" dirty="0">
                <a:latin typeface="Arial"/>
                <a:cs typeface="Arial"/>
              </a:rPr>
              <a:t>.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Print the final design using the SLS machine at </a:t>
            </a:r>
            <a:r>
              <a:rPr lang="en-US" dirty="0" err="1">
                <a:latin typeface="Arial"/>
                <a:cs typeface="Arial"/>
              </a:rPr>
              <a:t>Exactech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9E899E-9BE7-0988-E301-2BCA10B2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Next Steps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25CE05-11A0-0627-689B-270B4DC802B1}"/>
              </a:ext>
            </a:extLst>
          </p:cNvPr>
          <p:cNvGrpSpPr/>
          <p:nvPr/>
        </p:nvGrpSpPr>
        <p:grpSpPr>
          <a:xfrm>
            <a:off x="9985505" y="126305"/>
            <a:ext cx="1999593" cy="1999593"/>
            <a:chOff x="9080938" y="302064"/>
            <a:chExt cx="1999593" cy="19995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0CD2B5-0AB4-EECA-EA2E-E0DE3780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0938" y="302064"/>
              <a:ext cx="1999593" cy="1999593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C277B8-3358-EF11-BE0D-9ACF1279B547}"/>
                </a:ext>
              </a:extLst>
            </p:cNvPr>
            <p:cNvCxnSpPr/>
            <p:nvPr/>
          </p:nvCxnSpPr>
          <p:spPr>
            <a:xfrm>
              <a:off x="10133023" y="2136140"/>
              <a:ext cx="409904" cy="0"/>
            </a:xfrm>
            <a:prstGeom prst="line">
              <a:avLst/>
            </a:prstGeom>
            <a:ln w="603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F28CA9C-0276-3410-B9E7-5586761D1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/>
          <a:lstStyle/>
          <a:p>
            <a:r>
              <a:rPr lang="en-US" dirty="0"/>
              <a:t>Matthew Mohammed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5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C3D2-0DAA-8772-C96A-6912CFE8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  <a:cs typeface="Arial"/>
              </a:rPr>
              <a:t>Team Members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EA043-50F0-C98F-FB78-F99EE4DD3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Nickolas Wolniewicz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D74CD-2687-15EF-5A4B-6801ED5D5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905CBC-664E-865F-08E8-1EEE60646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189" y="4055347"/>
            <a:ext cx="1828800" cy="34163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Valeria Aguilera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DAC287-0F9B-7EA4-9092-EC42BEF0B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79981" y="4953548"/>
            <a:ext cx="1828800" cy="34163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Ethan Corey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786887-FBC9-544D-BFAB-A63DA5506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70773" y="4055347"/>
            <a:ext cx="1828800" cy="590931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William Crittenden</a:t>
            </a:r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34FFE1DC-9F2C-F291-F8EF-D14A2ABB5DA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1594" r="1594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1FA3F8-CD1D-9FCF-837C-B0D92FC903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61565" y="4953548"/>
            <a:ext cx="1752368" cy="590931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Matthew Mohammed</a:t>
            </a:r>
            <a:endParaRPr lang="en-US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F291556B-4FED-74ED-53CF-32C03946833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/>
          <a:srcRect l="16677" r="16677"/>
          <a:stretch/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0D9461-757D-FA5A-6EEE-9D51E46190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75925" y="4055347"/>
            <a:ext cx="1828800" cy="590931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Alexandra Nowzamani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A72B6F-F0E2-6FB5-3221-834246C0A4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6718" y="4950970"/>
            <a:ext cx="1828800" cy="590931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Nickolas Wolniewicz</a:t>
            </a:r>
            <a:endParaRPr lang="en-US"/>
          </a:p>
        </p:txBody>
      </p:sp>
      <p:pic>
        <p:nvPicPr>
          <p:cNvPr id="9" name="Picture Placeholder 8" descr="A picture containing person, person, suit, sky&#10;&#10;Description automatically generated">
            <a:extLst>
              <a:ext uri="{FF2B5EF4-FFF2-40B4-BE49-F238E27FC236}">
                <a16:creationId xmlns:a16="http://schemas.microsoft.com/office/drawing/2014/main" id="{C67121D3-2463-4F10-9535-13C8137531C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r="2641"/>
          <a:stretch>
            <a:fillRect/>
          </a:stretch>
        </p:blipFill>
        <p:spPr/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D008B1D6-ED88-7AA3-8168-0E4F1DDB89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/>
          <a:srcRect l="5623" r="5623"/>
          <a:stretch/>
        </p:blipFill>
        <p:spPr>
          <a:xfrm>
            <a:off x="572317" y="1639070"/>
            <a:ext cx="1563660" cy="2214072"/>
          </a:xfr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7F0DBE7-B734-5ECD-5602-74CE4EEE0458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preview">
            <a:extLst>
              <a:ext uri="{FF2B5EF4-FFF2-40B4-BE49-F238E27FC236}">
                <a16:creationId xmlns:a16="http://schemas.microsoft.com/office/drawing/2014/main" id="{56E7C531-E713-493E-FF38-23167F402C8B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r="5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76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>
            <a:extLst>
              <a:ext uri="{FF2B5EF4-FFF2-40B4-BE49-F238E27FC236}">
                <a16:creationId xmlns:a16="http://schemas.microsoft.com/office/drawing/2014/main" id="{D33ECCCB-5CE3-1992-C22A-2AABE639B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1" r="16641"/>
          <a:stretch/>
        </p:blipFill>
        <p:spPr>
          <a:xfrm>
            <a:off x="5457468" y="2459981"/>
            <a:ext cx="1374005" cy="2061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8E886-9F9B-9DAF-A8D0-7BD2F800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60" y="114910"/>
            <a:ext cx="7412421" cy="996950"/>
          </a:xfrm>
        </p:spPr>
        <p:txBody>
          <a:bodyPr>
            <a:normAutofit/>
          </a:bodyPr>
          <a:lstStyle/>
          <a:p>
            <a:r>
              <a:rPr lang="en-US" sz="4800" b="0">
                <a:solidFill>
                  <a:schemeClr val="tx1"/>
                </a:solidFill>
                <a:cs typeface="Arial"/>
              </a:rPr>
              <a:t>Sponsor and Advisors</a:t>
            </a:r>
            <a:endParaRPr lang="en-US" sz="4800" b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E82AF7-6774-48F5-AC28-8E4A7C235D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Nickolas Wolniewicz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B813D-1D7F-F3B2-C128-244E1A92E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C6A82F-29BB-38E4-5036-60548179E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9971" y="4599488"/>
            <a:ext cx="3847698" cy="84023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b="1" u="sng">
                <a:cs typeface="Arial"/>
              </a:rPr>
              <a:t>Project Sponsor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Tom </a:t>
            </a:r>
            <a:r>
              <a:rPr lang="en-US" err="1">
                <a:cs typeface="Arial"/>
              </a:rPr>
              <a:t>Vanasse</a:t>
            </a:r>
            <a:r>
              <a:rPr lang="en-US">
                <a:cs typeface="Arial"/>
              </a:rPr>
              <a:t>,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Director of Engineering, Exactech</a:t>
            </a:r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E836F9B-2BF3-01C8-2422-1137AD093F2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4952" r="4952"/>
          <a:stretch/>
        </p:blipFill>
        <p:spPr>
          <a:xfrm>
            <a:off x="9514739" y="2538482"/>
            <a:ext cx="1374005" cy="2061006"/>
          </a:xfrm>
        </p:spPr>
      </p:pic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97A98CE-48B8-395A-1B3D-9E4AD055CA8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/>
          <a:srcRect t="34600" b="34600"/>
          <a:stretch/>
        </p:blipFill>
        <p:spPr>
          <a:xfrm>
            <a:off x="3078950" y="1332534"/>
            <a:ext cx="6029740" cy="120594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4D225B-8180-E7F1-E67D-92603534B3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7925" y="4601487"/>
            <a:ext cx="4079610" cy="84023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b="1" u="sng">
                <a:cs typeface="Arial"/>
              </a:rPr>
              <a:t>Academic Advisor</a:t>
            </a:r>
            <a:br>
              <a:rPr lang="en-US" b="1" u="sng">
                <a:cs typeface="Arial"/>
              </a:rPr>
            </a:br>
            <a:r>
              <a:rPr lang="en-US">
                <a:cs typeface="Arial"/>
              </a:rPr>
              <a:t>Stephen Arce, Ph.D.</a:t>
            </a:r>
            <a:endParaRPr lang="en-US"/>
          </a:p>
          <a:p>
            <a:r>
              <a:rPr lang="en-US">
                <a:cs typeface="Arial"/>
              </a:rPr>
              <a:t>Professor, FAMU – FSU Engineering</a:t>
            </a:r>
          </a:p>
        </p:txBody>
      </p:sp>
      <p:pic>
        <p:nvPicPr>
          <p:cNvPr id="17" name="Picture 10" descr="A picture containing person, necktie, person, wearing&#10;&#10;Description automatically generated">
            <a:extLst>
              <a:ext uri="{FF2B5EF4-FFF2-40B4-BE49-F238E27FC236}">
                <a16:creationId xmlns:a16="http://schemas.microsoft.com/office/drawing/2014/main" id="{8B357D7F-A66E-C3F2-A3C8-1269938C10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4" r="5004"/>
          <a:stretch/>
        </p:blipFill>
        <p:spPr>
          <a:xfrm>
            <a:off x="1303256" y="2460697"/>
            <a:ext cx="1374005" cy="2061006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18AB51C-61EC-28ED-F9A8-2499EFB2A0A5}"/>
              </a:ext>
            </a:extLst>
          </p:cNvPr>
          <p:cNvSpPr txBox="1">
            <a:spLocks/>
          </p:cNvSpPr>
          <p:nvPr/>
        </p:nvSpPr>
        <p:spPr>
          <a:xfrm>
            <a:off x="-194" y="4588235"/>
            <a:ext cx="3980218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cs typeface="Arial"/>
              </a:rPr>
              <a:t>Academic Advisor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Shayne McConomy, Ph.D.</a:t>
            </a:r>
          </a:p>
          <a:p>
            <a:r>
              <a:rPr lang="en-US">
                <a:cs typeface="Arial"/>
              </a:rPr>
              <a:t>Professor, FAMU – FSU Engineering</a:t>
            </a:r>
          </a:p>
        </p:txBody>
      </p:sp>
    </p:spTree>
    <p:extLst>
      <p:ext uri="{BB962C8B-B14F-4D97-AF65-F5344CB8AC3E}">
        <p14:creationId xmlns:p14="http://schemas.microsoft.com/office/powerpoint/2010/main" val="165722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67F75-C4E8-004C-2AD5-A6320F09A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Nickolas Wolniewicz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2501-FFDA-9DC7-4716-9C594E59D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E3AE77-5401-0D19-55EB-4750AE2D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59" y="652951"/>
            <a:ext cx="7211082" cy="1022131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Project Objective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1821-AF98-14CE-8055-FF60DC89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8907"/>
            <a:ext cx="10515600" cy="15001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The objective of this project is to design a stemless reverse shoulder prosthetic to prevent levering out, ease surgical revisions, and formulate a series of tests to appropriately evaluate the design. </a:t>
            </a:r>
            <a:endParaRPr lang="en-US" sz="2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37CC59-49B6-7F42-15D7-7D9CFDD80028}"/>
              </a:ext>
            </a:extLst>
          </p:cNvPr>
          <p:cNvCxnSpPr>
            <a:cxnSpLocks/>
          </p:cNvCxnSpPr>
          <p:nvPr/>
        </p:nvCxnSpPr>
        <p:spPr>
          <a:xfrm>
            <a:off x="0" y="1661160"/>
            <a:ext cx="12192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347AE5C-B84C-FE41-B381-FFBFC14B8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140" y="3962058"/>
            <a:ext cx="1325704" cy="1325704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E99FAF92-09BF-9D95-0907-AC8A3F76D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91" y="220420"/>
            <a:ext cx="1349818" cy="134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3780-9F0C-6F2D-ADAA-96572008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64210" cy="99695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1"/>
                </a:solidFill>
                <a:cs typeface="Arial"/>
              </a:rPr>
              <a:t>Total Shoulder Replacement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89E3E-9571-61E4-FF8B-8CA29A883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Nickolas Wolniewicz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9D4B3-55CA-DA2A-1478-4B17B9DB4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D5D11-582F-96C4-ACC7-22562BAC2917}"/>
              </a:ext>
            </a:extLst>
          </p:cNvPr>
          <p:cNvSpPr txBox="1"/>
          <p:nvPr/>
        </p:nvSpPr>
        <p:spPr>
          <a:xfrm>
            <a:off x="838200" y="1797803"/>
            <a:ext cx="997961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Purpose:</a:t>
            </a:r>
            <a:endParaRPr lang="en-US" sz="3600" b="1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To provide 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ample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fixation, restore range of motion, and ease surgical revisions by replacing portions of the shoulder joint with an artificial implant.</a:t>
            </a:r>
            <a:endParaRPr lang="en-US" sz="28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BF3A1966-ADEE-E21E-440D-DF0C8D928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706" y="205512"/>
            <a:ext cx="1062182" cy="10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7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F0A0-BC40-97C2-3DA5-CEF69B18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Types of Implants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B699E-5523-4CC7-5351-04FF67B31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Nickolas Wolniewicz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3E02F-5AC0-58C2-DA73-08B9C3729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17E592-D7B6-7667-8D57-7817F3A0FA99}"/>
              </a:ext>
            </a:extLst>
          </p:cNvPr>
          <p:cNvSpPr/>
          <p:nvPr/>
        </p:nvSpPr>
        <p:spPr>
          <a:xfrm>
            <a:off x="7650496" y="1812747"/>
            <a:ext cx="2302105" cy="5303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cs typeface="Arial"/>
              </a:rPr>
              <a:t>Stemless Implant</a:t>
            </a:r>
            <a:endParaRPr lang="en-US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22525E-7456-4524-3583-D6F55D43468E}"/>
              </a:ext>
            </a:extLst>
          </p:cNvPr>
          <p:cNvSpPr/>
          <p:nvPr/>
        </p:nvSpPr>
        <p:spPr>
          <a:xfrm>
            <a:off x="1929079" y="1812747"/>
            <a:ext cx="2302105" cy="5303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cs typeface="Arial"/>
              </a:rPr>
              <a:t>Stemmed Implant</a:t>
            </a:r>
            <a:endParaRPr lang="en-US" sz="20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1336F94-3004-D83E-8F21-377E7E95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665" y="2752052"/>
            <a:ext cx="1916935" cy="273717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FDB6E3C-8CB3-69EC-29D2-19454094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034" y="2752052"/>
            <a:ext cx="2633031" cy="273372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5E1F5C-9FC3-FE9B-7709-D2B24279A3C6}"/>
              </a:ext>
            </a:extLst>
          </p:cNvPr>
          <p:cNvCxnSpPr>
            <a:cxnSpLocks/>
          </p:cNvCxnSpPr>
          <p:nvPr/>
        </p:nvCxnSpPr>
        <p:spPr>
          <a:xfrm>
            <a:off x="0" y="1494905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13A6FAD4-5BEC-B865-CEF7-4A4BC068B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25" y="132445"/>
            <a:ext cx="1226149" cy="12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6494759-1E83-448F-6EC8-C199126A16DA}"/>
              </a:ext>
            </a:extLst>
          </p:cNvPr>
          <p:cNvGrpSpPr/>
          <p:nvPr/>
        </p:nvGrpSpPr>
        <p:grpSpPr>
          <a:xfrm>
            <a:off x="7327658" y="1812747"/>
            <a:ext cx="2939113" cy="4040214"/>
            <a:chOff x="1610574" y="1812747"/>
            <a:chExt cx="2939113" cy="404021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F111699-68B0-0E2B-8848-1A76CD47A6B4}"/>
                </a:ext>
              </a:extLst>
            </p:cNvPr>
            <p:cNvSpPr/>
            <p:nvPr/>
          </p:nvSpPr>
          <p:spPr>
            <a:xfrm>
              <a:off x="1929077" y="1812747"/>
              <a:ext cx="2302105" cy="5303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cs typeface="Arial"/>
                </a:rPr>
                <a:t>Reverse (</a:t>
              </a:r>
              <a:r>
                <a:rPr lang="en-US" sz="2000" dirty="0" err="1">
                  <a:cs typeface="Arial"/>
                </a:rPr>
                <a:t>rTSA</a:t>
              </a:r>
              <a:r>
                <a:rPr lang="en-US" sz="2000" dirty="0">
                  <a:cs typeface="Arial"/>
                </a:rPr>
                <a:t>)</a:t>
              </a:r>
              <a:endParaRPr lang="en-US" sz="20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5A4FCE-8FA7-CF59-3166-0F7CF673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0574" y="2443318"/>
              <a:ext cx="2939113" cy="34096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DC65EC-4276-E3A4-8098-FB9DF4C2F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Anatomical vs. Reverse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572AC-D514-B038-EE2A-73D39EDD65DD}"/>
              </a:ext>
            </a:extLst>
          </p:cNvPr>
          <p:cNvGrpSpPr/>
          <p:nvPr/>
        </p:nvGrpSpPr>
        <p:grpSpPr>
          <a:xfrm>
            <a:off x="1740856" y="1832411"/>
            <a:ext cx="2804982" cy="3840802"/>
            <a:chOff x="7461789" y="1812747"/>
            <a:chExt cx="2804982" cy="384080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A51D712-3CA7-8189-7A93-502292D186B1}"/>
                </a:ext>
              </a:extLst>
            </p:cNvPr>
            <p:cNvSpPr/>
            <p:nvPr/>
          </p:nvSpPr>
          <p:spPr>
            <a:xfrm>
              <a:off x="7650495" y="1812747"/>
              <a:ext cx="2427569" cy="5303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cs typeface="Arial"/>
                </a:rPr>
                <a:t>Anatomical (</a:t>
              </a:r>
              <a:r>
                <a:rPr lang="en-US" sz="2000" dirty="0" err="1">
                  <a:cs typeface="Arial"/>
                </a:rPr>
                <a:t>aTSA</a:t>
              </a:r>
              <a:r>
                <a:rPr lang="en-US" sz="2000" dirty="0">
                  <a:cs typeface="Arial"/>
                </a:rPr>
                <a:t>)</a:t>
              </a:r>
              <a:endParaRPr lang="en-US" sz="20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6387B4-0A0B-D201-216E-CBB9F08B6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1789" y="2480701"/>
              <a:ext cx="2804982" cy="3172848"/>
            </a:xfrm>
            <a:prstGeom prst="rect">
              <a:avLst/>
            </a:prstGeom>
          </p:spPr>
        </p:pic>
      </p:grp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0F92B95-2D85-8951-4072-582EF7D12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Nickolas Wolniewicz</a:t>
            </a:r>
            <a:endParaRPr lang="en-US" dirty="0"/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2AED3091-AC21-79D3-B487-A2579210D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25" y="132445"/>
            <a:ext cx="1226149" cy="12261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D9C225-24E4-9B64-E029-33F355A11AFD}"/>
              </a:ext>
            </a:extLst>
          </p:cNvPr>
          <p:cNvCxnSpPr>
            <a:cxnSpLocks/>
          </p:cNvCxnSpPr>
          <p:nvPr/>
        </p:nvCxnSpPr>
        <p:spPr>
          <a:xfrm>
            <a:off x="0" y="1494905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C091C1C-7D49-7D23-5553-898348EC1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412" y="1735582"/>
            <a:ext cx="4114800" cy="296179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FD376-7A5F-EB54-C914-6163337D5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Nickolas Wolniewicz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F1F95-7716-2F25-8115-5E09564D4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31EB30-C0BD-F6C0-DD2D-618BDAF2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Reverse Stemless Shoulder Implant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79018-FC40-A96C-1286-349A9B8AB601}"/>
              </a:ext>
            </a:extLst>
          </p:cNvPr>
          <p:cNvSpPr txBox="1"/>
          <p:nvPr/>
        </p:nvSpPr>
        <p:spPr>
          <a:xfrm>
            <a:off x="540000" y="1824000"/>
            <a:ext cx="3161647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rgbClr val="CC9900"/>
                </a:solidFill>
                <a:cs typeface="Arial"/>
              </a:rPr>
              <a:t>Potential Benefits: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"/>
              </a:rPr>
              <a:t>Prevents rotator cuff damage.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"/>
              </a:rPr>
              <a:t>Better joint stabilization.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"/>
              </a:rPr>
              <a:t>Easier revisions.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"/>
              </a:rPr>
              <a:t>Decrease of fractures.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"/>
              </a:rPr>
              <a:t>Preservation of bone.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"/>
              </a:rPr>
              <a:t>Shifts emphasis to deltoid muscle.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3633D8-FAF6-3783-4D0E-DBD89D9C14A4}"/>
              </a:ext>
            </a:extLst>
          </p:cNvPr>
          <p:cNvCxnSpPr>
            <a:cxnSpLocks/>
          </p:cNvCxnSpPr>
          <p:nvPr/>
        </p:nvCxnSpPr>
        <p:spPr>
          <a:xfrm>
            <a:off x="0" y="1485669"/>
            <a:ext cx="121920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15D8CE04-BCD3-546C-4504-5FB875F4A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7567205"/>
            <a:ext cx="7845894" cy="4330301"/>
          </a:xfrm>
          <a:prstGeom prst="rect">
            <a:avLst/>
          </a:prstGeom>
        </p:spPr>
      </p:pic>
      <p:pic>
        <p:nvPicPr>
          <p:cNvPr id="12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EBF4386E-3839-8554-0C09-19FB3F870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7719605"/>
            <a:ext cx="7845894" cy="4330301"/>
          </a:xfrm>
          <a:prstGeom prst="rect">
            <a:avLst/>
          </a:prstGeom>
        </p:spPr>
      </p:pic>
      <p:pic>
        <p:nvPicPr>
          <p:cNvPr id="13" name="Picture 10" descr="A picture containing indoor">
            <a:extLst>
              <a:ext uri="{FF2B5EF4-FFF2-40B4-BE49-F238E27FC236}">
                <a16:creationId xmlns:a16="http://schemas.microsoft.com/office/drawing/2014/main" id="{6B32649F-DA54-06CA-5E71-7CC594B0B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104" y="16318508"/>
            <a:ext cx="7845894" cy="4330301"/>
          </a:xfrm>
          <a:prstGeom prst="rect">
            <a:avLst/>
          </a:prstGeom>
        </p:spPr>
      </p:pic>
      <p:pic>
        <p:nvPicPr>
          <p:cNvPr id="18" name="Picture 17" descr="A picture containing indoor, spectacles&#10;&#10;Description automatically generated">
            <a:extLst>
              <a:ext uri="{FF2B5EF4-FFF2-40B4-BE49-F238E27FC236}">
                <a16:creationId xmlns:a16="http://schemas.microsoft.com/office/drawing/2014/main" id="{255943D8-9D7A-3F00-41EE-E49C27A44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736" y="1802695"/>
            <a:ext cx="4105152" cy="2827563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34B6D8C0-3605-7868-5754-A0ED01569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37" y="48101"/>
            <a:ext cx="996951" cy="9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8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65EC-4276-E3A4-8098-FB9DF4C2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428" y="365126"/>
            <a:ext cx="7225145" cy="9969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Current </a:t>
            </a:r>
            <a:r>
              <a:rPr lang="en-US" dirty="0" err="1">
                <a:solidFill>
                  <a:schemeClr val="tx1"/>
                </a:solidFill>
              </a:rPr>
              <a:t>Exactech</a:t>
            </a:r>
            <a:r>
              <a:rPr lang="en-US" dirty="0">
                <a:solidFill>
                  <a:schemeClr val="tx1"/>
                </a:solidFill>
              </a:rPr>
              <a:t> Design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0F92B95-2D85-8951-4072-582EF7D12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Nickolas Wolniewicz</a:t>
            </a:r>
            <a:endParaRPr lang="en-US" dirty="0"/>
          </a:p>
        </p:txBody>
      </p:sp>
      <p:pic>
        <p:nvPicPr>
          <p:cNvPr id="3074" name="Picture 2" descr="Equinoxe Stemless Shoulder | Shoulder | Exactech">
            <a:extLst>
              <a:ext uri="{FF2B5EF4-FFF2-40B4-BE49-F238E27FC236}">
                <a16:creationId xmlns:a16="http://schemas.microsoft.com/office/drawing/2014/main" id="{933E0735-B714-9CA4-CBFA-CCA57345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07143"/>
            <a:ext cx="5867400" cy="30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677F92-1A2F-4673-58C3-56428010BEB4}"/>
              </a:ext>
            </a:extLst>
          </p:cNvPr>
          <p:cNvCxnSpPr>
            <a:cxnSpLocks/>
          </p:cNvCxnSpPr>
          <p:nvPr/>
        </p:nvCxnSpPr>
        <p:spPr>
          <a:xfrm>
            <a:off x="0" y="1485669"/>
            <a:ext cx="121920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4679087E-F773-2549-E09B-84C812B35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60" y="-49571"/>
            <a:ext cx="1535240" cy="15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29212"/>
      </p:ext>
    </p:extLst>
  </p:cSld>
  <p:clrMapOvr>
    <a:masterClrMapping/>
  </p:clrMapOvr>
</p:sld>
</file>

<file path=ppt/theme/theme1.xml><?xml version="1.0" encoding="utf-8"?>
<a:theme xmlns:a="http://schemas.openxmlformats.org/drawingml/2006/main" name="CoE Light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BBDC"/>
      </a:accent2>
      <a:accent3>
        <a:srgbClr val="EE2737"/>
      </a:accent3>
      <a:accent4>
        <a:srgbClr val="00CFB4"/>
      </a:accent4>
      <a:accent5>
        <a:srgbClr val="B7B09C"/>
      </a:accent5>
      <a:accent6>
        <a:srgbClr val="A4D23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llege of Engineering" id="{3FDA4031-4C8D-4CC7-81E5-2A00D87B8391}" vid="{30064384-96E8-409B-8647-62BC62E7C6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60F9B140227841B552BE862FE559C0" ma:contentTypeVersion="8" ma:contentTypeDescription="Create a new document." ma:contentTypeScope="" ma:versionID="928503ef6bc7a871d39da5f520b5448f">
  <xsd:schema xmlns:xsd="http://www.w3.org/2001/XMLSchema" xmlns:xs="http://www.w3.org/2001/XMLSchema" xmlns:p="http://schemas.microsoft.com/office/2006/metadata/properties" xmlns:ns2="9d0361f7-4a96-470c-9bda-5c8eca29e5e3" xmlns:ns3="5df405af-7146-4f69-9e24-0932b64de47b" targetNamespace="http://schemas.microsoft.com/office/2006/metadata/properties" ma:root="true" ma:fieldsID="dc1587e9ef1486e0056d8a5406bcabdc" ns2:_="" ns3:_="">
    <xsd:import namespace="9d0361f7-4a96-470c-9bda-5c8eca29e5e3"/>
    <xsd:import namespace="5df405af-7146-4f69-9e24-0932b64de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61f7-4a96-470c-9bda-5c8eca29e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405af-7146-4f69-9e24-0932b64de47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a7c2b33-6dd0-43fa-a665-4abcee26ce54}" ma:internalName="TaxCatchAll" ma:showField="CatchAllData" ma:web="5df405af-7146-4f69-9e24-0932b64de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f405af-7146-4f69-9e24-0932b64de47b" xsi:nil="true"/>
    <lcf76f155ced4ddcb4097134ff3c332f xmlns="9d0361f7-4a96-470c-9bda-5c8eca29e5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FA14D5-28BB-4CB6-9008-F7C7E7A64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4FE9C1-B5BF-41A8-B4DE-7480D1CABB4A}">
  <ds:schemaRefs>
    <ds:schemaRef ds:uri="5df405af-7146-4f69-9e24-0932b64de47b"/>
    <ds:schemaRef ds:uri="9d0361f7-4a96-470c-9bda-5c8eca29e5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0EF954-88BF-4D60-83F9-17BC6CD7D0EF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d0361f7-4a96-470c-9bda-5c8eca29e5e3"/>
    <ds:schemaRef ds:uri="http://purl.org/dc/terms/"/>
    <ds:schemaRef ds:uri="5df405af-7146-4f69-9e24-0932b64de47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 and EDM Presentation Content 200227</Template>
  <TotalTime>1983</TotalTime>
  <Words>497</Words>
  <Application>Microsoft Office PowerPoint</Application>
  <PresentationFormat>Widescreen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CoE Light</vt:lpstr>
      <vt:lpstr>Team 114 </vt:lpstr>
      <vt:lpstr>Team Members</vt:lpstr>
      <vt:lpstr>Sponsor and Advisors</vt:lpstr>
      <vt:lpstr>Project Objective</vt:lpstr>
      <vt:lpstr>Total Shoulder Replacement</vt:lpstr>
      <vt:lpstr>Types of Implants</vt:lpstr>
      <vt:lpstr>Anatomical vs. Reverse</vt:lpstr>
      <vt:lpstr>Reverse Stemless Shoulder Implant</vt:lpstr>
      <vt:lpstr>Current Exactech Design</vt:lpstr>
      <vt:lpstr>Concept Selection</vt:lpstr>
      <vt:lpstr>Concepts</vt:lpstr>
      <vt:lpstr>Customer Needs</vt:lpstr>
      <vt:lpstr>Testing Apparatus</vt:lpstr>
      <vt:lpstr>Testing Apparatus cont'd</vt:lpstr>
      <vt:lpstr>Testing Apparatus Procedure</vt:lpstr>
      <vt:lpstr>FDA Strategy</vt:lpstr>
      <vt:lpstr>Biocompatibility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Nickolas Wolniewicz</cp:lastModifiedBy>
  <cp:revision>2</cp:revision>
  <dcterms:created xsi:type="dcterms:W3CDTF">2023-01-24T15:57:03Z</dcterms:created>
  <dcterms:modified xsi:type="dcterms:W3CDTF">2023-01-26T05:32:40Z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0x0101009960F9B140227841B552BE862FE559C0</vt:lpwstr>
  </property>
  <property fmtid="{D5CDD505-2E9C-101B-9397-08002B2CF9AE}" pid="3" name="MediaServiceImageTags">
    <vt:lpwstr/>
  </property>
</Properties>
</file>