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98"/>
  </p:notesMasterIdLst>
  <p:handoutMasterIdLst>
    <p:handoutMasterId r:id="rId99"/>
  </p:handoutMasterIdLst>
  <p:sldIdLst>
    <p:sldId id="290" r:id="rId5"/>
    <p:sldId id="590" r:id="rId6"/>
    <p:sldId id="382" r:id="rId7"/>
    <p:sldId id="343" r:id="rId8"/>
    <p:sldId id="468" r:id="rId9"/>
    <p:sldId id="610" r:id="rId10"/>
    <p:sldId id="429" r:id="rId11"/>
    <p:sldId id="493" r:id="rId12"/>
    <p:sldId id="494" r:id="rId13"/>
    <p:sldId id="455" r:id="rId14"/>
    <p:sldId id="545" r:id="rId15"/>
    <p:sldId id="547" r:id="rId16"/>
    <p:sldId id="594" r:id="rId17"/>
    <p:sldId id="595" r:id="rId18"/>
    <p:sldId id="596" r:id="rId19"/>
    <p:sldId id="597" r:id="rId20"/>
    <p:sldId id="603" r:id="rId21"/>
    <p:sldId id="605" r:id="rId22"/>
    <p:sldId id="604" r:id="rId23"/>
    <p:sldId id="606" r:id="rId24"/>
    <p:sldId id="492" r:id="rId25"/>
    <p:sldId id="471" r:id="rId26"/>
    <p:sldId id="525" r:id="rId27"/>
    <p:sldId id="514" r:id="rId28"/>
    <p:sldId id="550" r:id="rId29"/>
    <p:sldId id="551" r:id="rId30"/>
    <p:sldId id="533" r:id="rId31"/>
    <p:sldId id="505" r:id="rId32"/>
    <p:sldId id="607" r:id="rId33"/>
    <p:sldId id="608" r:id="rId34"/>
    <p:sldId id="609" r:id="rId35"/>
    <p:sldId id="538" r:id="rId36"/>
    <p:sldId id="542" r:id="rId37"/>
    <p:sldId id="593" r:id="rId38"/>
    <p:sldId id="581" r:id="rId39"/>
    <p:sldId id="591" r:id="rId40"/>
    <p:sldId id="582" r:id="rId41"/>
    <p:sldId id="602" r:id="rId42"/>
    <p:sldId id="488" r:id="rId43"/>
    <p:sldId id="489" r:id="rId44"/>
    <p:sldId id="490" r:id="rId45"/>
    <p:sldId id="491" r:id="rId46"/>
    <p:sldId id="461" r:id="rId47"/>
    <p:sldId id="445" r:id="rId48"/>
    <p:sldId id="446" r:id="rId49"/>
    <p:sldId id="447" r:id="rId50"/>
    <p:sldId id="601" r:id="rId51"/>
    <p:sldId id="548" r:id="rId52"/>
    <p:sldId id="579" r:id="rId53"/>
    <p:sldId id="580" r:id="rId54"/>
    <p:sldId id="584" r:id="rId55"/>
    <p:sldId id="585" r:id="rId56"/>
    <p:sldId id="589" r:id="rId57"/>
    <p:sldId id="504" r:id="rId58"/>
    <p:sldId id="543" r:id="rId59"/>
    <p:sldId id="546" r:id="rId60"/>
    <p:sldId id="573" r:id="rId61"/>
    <p:sldId id="549" r:id="rId62"/>
    <p:sldId id="534" r:id="rId63"/>
    <p:sldId id="574" r:id="rId64"/>
    <p:sldId id="575" r:id="rId65"/>
    <p:sldId id="576" r:id="rId66"/>
    <p:sldId id="577" r:id="rId67"/>
    <p:sldId id="578" r:id="rId68"/>
    <p:sldId id="559" r:id="rId69"/>
    <p:sldId id="518" r:id="rId70"/>
    <p:sldId id="529" r:id="rId71"/>
    <p:sldId id="528" r:id="rId72"/>
    <p:sldId id="530" r:id="rId73"/>
    <p:sldId id="359" r:id="rId74"/>
    <p:sldId id="495" r:id="rId75"/>
    <p:sldId id="433" r:id="rId76"/>
    <p:sldId id="496" r:id="rId77"/>
    <p:sldId id="497" r:id="rId78"/>
    <p:sldId id="560" r:id="rId79"/>
    <p:sldId id="561" r:id="rId80"/>
    <p:sldId id="562" r:id="rId81"/>
    <p:sldId id="563" r:id="rId82"/>
    <p:sldId id="564" r:id="rId83"/>
    <p:sldId id="565" r:id="rId84"/>
    <p:sldId id="566" r:id="rId85"/>
    <p:sldId id="567" r:id="rId86"/>
    <p:sldId id="568" r:id="rId87"/>
    <p:sldId id="569" r:id="rId88"/>
    <p:sldId id="570" r:id="rId89"/>
    <p:sldId id="571" r:id="rId90"/>
    <p:sldId id="586" r:id="rId91"/>
    <p:sldId id="498" r:id="rId92"/>
    <p:sldId id="499" r:id="rId93"/>
    <p:sldId id="500" r:id="rId94"/>
    <p:sldId id="501" r:id="rId95"/>
    <p:sldId id="502" r:id="rId96"/>
    <p:sldId id="503" r:id="rId97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290"/>
            <p14:sldId id="590"/>
            <p14:sldId id="382"/>
          </p14:sldIdLst>
        </p14:section>
        <p14:section name="Problem Set up" id="{88294E19-6904-47AA-B184-F0E27FC1FB4C}">
          <p14:sldIdLst>
            <p14:sldId id="343"/>
            <p14:sldId id="468"/>
            <p14:sldId id="610"/>
            <p14:sldId id="429"/>
          </p14:sldIdLst>
        </p14:section>
        <p14:section name="Assumptions &amp; Key Goals" id="{FF596EF2-128C-4E64-A61A-F3E9BB20605F}">
          <p14:sldIdLst>
            <p14:sldId id="493"/>
            <p14:sldId id="494"/>
          </p14:sldIdLst>
        </p14:section>
        <p14:section name="Targets and Metrics" id="{0608BC92-BD4D-4F19-941F-C19F7E818FDF}">
          <p14:sldIdLst>
            <p14:sldId id="455"/>
            <p14:sldId id="545"/>
            <p14:sldId id="547"/>
            <p14:sldId id="594"/>
            <p14:sldId id="595"/>
            <p14:sldId id="596"/>
            <p14:sldId id="597"/>
          </p14:sldIdLst>
        </p14:section>
        <p14:section name="Concept Generation" id="{6C9C3F10-90CE-44CA-AE76-20D5D582097A}">
          <p14:sldIdLst>
            <p14:sldId id="603"/>
            <p14:sldId id="605"/>
            <p14:sldId id="604"/>
            <p14:sldId id="606"/>
          </p14:sldIdLst>
        </p14:section>
        <p14:section name="Customer Selection" id="{EE6047CA-64AB-462D-9062-8A22F028B534}">
          <p14:sldIdLst>
            <p14:sldId id="492"/>
            <p14:sldId id="471"/>
          </p14:sldIdLst>
        </p14:section>
        <p14:section name="Final Selection" id="{A2B3E802-9ED1-489D-874F-128B605F050D}">
          <p14:sldIdLst>
            <p14:sldId id="525"/>
            <p14:sldId id="514"/>
            <p14:sldId id="550"/>
            <p14:sldId id="551"/>
            <p14:sldId id="533"/>
            <p14:sldId id="505"/>
          </p14:sldIdLst>
        </p14:section>
        <p14:section name="VDR 4" id="{084A6159-E51E-4ADC-AF14-DDCF78FF3E4F}">
          <p14:sldIdLst>
            <p14:sldId id="607"/>
            <p14:sldId id="608"/>
            <p14:sldId id="609"/>
            <p14:sldId id="538"/>
            <p14:sldId id="542"/>
            <p14:sldId id="593"/>
            <p14:sldId id="581"/>
            <p14:sldId id="591"/>
            <p14:sldId id="582"/>
            <p14:sldId id="602"/>
            <p14:sldId id="488"/>
            <p14:sldId id="489"/>
            <p14:sldId id="490"/>
            <p14:sldId id="491"/>
            <p14:sldId id="461"/>
            <p14:sldId id="445"/>
            <p14:sldId id="446"/>
            <p14:sldId id="447"/>
            <p14:sldId id="601"/>
            <p14:sldId id="548"/>
            <p14:sldId id="579"/>
            <p14:sldId id="580"/>
            <p14:sldId id="584"/>
            <p14:sldId id="585"/>
            <p14:sldId id="589"/>
            <p14:sldId id="504"/>
            <p14:sldId id="543"/>
            <p14:sldId id="546"/>
          </p14:sldIdLst>
        </p14:section>
        <p14:section name="Hidden Slides" id="{E16E64F0-6988-4A08-BDAB-2322EEF9AEF9}">
          <p14:sldIdLst>
            <p14:sldId id="573"/>
            <p14:sldId id="549"/>
            <p14:sldId id="534"/>
            <p14:sldId id="574"/>
            <p14:sldId id="575"/>
            <p14:sldId id="576"/>
            <p14:sldId id="577"/>
            <p14:sldId id="578"/>
          </p14:sldIdLst>
        </p14:section>
        <p14:section name="Backup Slides" id="{E6393EFC-88E5-45CD-AE33-E5833F471DFF}">
          <p14:sldIdLst>
            <p14:sldId id="559"/>
            <p14:sldId id="518"/>
            <p14:sldId id="529"/>
            <p14:sldId id="528"/>
            <p14:sldId id="530"/>
            <p14:sldId id="359"/>
            <p14:sldId id="495"/>
            <p14:sldId id="433"/>
            <p14:sldId id="496"/>
            <p14:sldId id="497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</p14:sldIdLst>
        </p14:section>
        <p14:section name="Back Matter" id="{28971B0C-9908-4B28-B3AE-B8B5EDC03ACD}">
          <p14:sldIdLst>
            <p14:sldId id="586"/>
            <p14:sldId id="498"/>
            <p14:sldId id="499"/>
            <p14:sldId id="500"/>
            <p14:sldId id="501"/>
            <p14:sldId id="502"/>
            <p14:sldId id="5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0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EE2737"/>
    <a:srgbClr val="A4D233"/>
    <a:srgbClr val="000000"/>
    <a:srgbClr val="00BBDC"/>
    <a:srgbClr val="FF0000"/>
    <a:srgbClr val="00CFB4"/>
    <a:srgbClr val="FFFFFF"/>
    <a:srgbClr val="B7B09C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336D1-DC21-41BF-9735-3862BA05CB22}" v="1554" dt="2022-02-11T19:24:12.034"/>
    <p1510:client id="{0ABA5003-7695-1073-45A2-A3F098834AE5}" v="1948" dt="2022-02-11T18:43:37.938"/>
    <p1510:client id="{170A2BE5-0CFD-AA44-40B0-285C86907EC4}" v="2" dt="2022-02-15T22:02:22.756"/>
    <p1510:client id="{22D8BF55-2CF7-2E60-39AC-6D07E1897CE8}" v="12" dt="2022-02-11T17:43:14.610"/>
    <p1510:client id="{3945029A-AE0A-4E98-8336-7262526068AD}" v="2047" dt="2022-02-15T23:52:53.173"/>
    <p1510:client id="{50B8D1FD-CD24-8590-E203-6AF86F4C54E6}" v="287" dt="2022-02-15T22:19:47.836"/>
    <p1510:client id="{7536C6D5-65C9-67FB-7C8E-5FCB199ECA28}" v="306" dt="2022-02-15T22:13:15.577"/>
    <p1510:client id="{80D2F919-C5CD-BE11-1FF5-44FEE0D71664}" v="75" dt="2022-02-15T19:00:53.747"/>
    <p1510:client id="{D4CB9214-509B-48CD-901C-CFC777C13BE1}" v="293" dt="2022-02-11T19:06:19.453"/>
    <p1510:client id="{E9E74FCA-32CC-B0BC-9F19-AD13F5795B9C}" v="2066" dt="2022-02-15T21:24:20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0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5EB7A-115E-4DDB-886D-42608DE3B691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BF7BFB4-11CC-4B1D-BDBD-0C26739B90CB}">
      <dgm:prSet phldrT="[Text]"/>
      <dgm:spPr>
        <a:solidFill>
          <a:srgbClr val="EE2737"/>
        </a:solidFill>
      </dgm:spPr>
      <dgm:t>
        <a:bodyPr/>
        <a:lstStyle/>
        <a:p>
          <a:pPr rtl="0"/>
          <a:r>
            <a:rPr lang="en-US"/>
            <a:t>Environmentally Controlled Testing Chamber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83AA1BA7-3179-4F72-BB2E-4EAF4CBE620B}" type="parTrans" cxnId="{BB4CB285-99A2-423A-A6F2-36426868EF2E}">
      <dgm:prSet/>
      <dgm:spPr/>
      <dgm:t>
        <a:bodyPr/>
        <a:lstStyle/>
        <a:p>
          <a:endParaRPr lang="en-US"/>
        </a:p>
      </dgm:t>
    </dgm:pt>
    <dgm:pt modelId="{45854F04-834E-4CD6-B957-58C3334C34F9}" type="sibTrans" cxnId="{BB4CB285-99A2-423A-A6F2-36426868EF2E}">
      <dgm:prSet/>
      <dgm:spPr/>
      <dgm:t>
        <a:bodyPr/>
        <a:lstStyle/>
        <a:p>
          <a:endParaRPr lang="en-US"/>
        </a:p>
      </dgm:t>
    </dgm:pt>
    <dgm:pt modelId="{A59FF8F7-38C0-4C80-9ABC-98270E96EC97}">
      <dgm:prSet phldrT="[Text]"/>
      <dgm:spPr>
        <a:solidFill>
          <a:srgbClr val="A4D233"/>
        </a:solidFill>
      </dgm:spPr>
      <dgm:t>
        <a:bodyPr/>
        <a:lstStyle/>
        <a:p>
          <a:r>
            <a:rPr lang="en-US"/>
            <a:t>Support</a:t>
          </a:r>
        </a:p>
      </dgm:t>
    </dgm:pt>
    <dgm:pt modelId="{C6C5662F-67AB-4A66-BADA-2F7BAF989E73}" type="parTrans" cxnId="{A0E98CC3-8444-46A6-AC8F-C9B4C7EF67C2}">
      <dgm:prSet/>
      <dgm:spPr>
        <a:solidFill>
          <a:srgbClr val="A4D233"/>
        </a:solidFill>
        <a:ln>
          <a:solidFill>
            <a:srgbClr val="EE2737"/>
          </a:solidFill>
        </a:ln>
      </dgm:spPr>
      <dgm:t>
        <a:bodyPr/>
        <a:lstStyle/>
        <a:p>
          <a:endParaRPr lang="en-US"/>
        </a:p>
      </dgm:t>
    </dgm:pt>
    <dgm:pt modelId="{3227E558-6995-44E7-8FE2-A46063200210}" type="sibTrans" cxnId="{A0E98CC3-8444-46A6-AC8F-C9B4C7EF67C2}">
      <dgm:prSet/>
      <dgm:spPr/>
      <dgm:t>
        <a:bodyPr/>
        <a:lstStyle/>
        <a:p>
          <a:endParaRPr lang="en-US"/>
        </a:p>
      </dgm:t>
    </dgm:pt>
    <dgm:pt modelId="{45E41299-9487-44AA-9498-726F1BE1AE7E}">
      <dgm:prSet phldrT="[Text]"/>
      <dgm:spPr>
        <a:solidFill>
          <a:srgbClr val="A4D233"/>
        </a:solidFill>
      </dgm:spPr>
      <dgm:t>
        <a:bodyPr/>
        <a:lstStyle/>
        <a:p>
          <a:r>
            <a:rPr lang="en-US"/>
            <a:t>Control</a:t>
          </a:r>
        </a:p>
      </dgm:t>
    </dgm:pt>
    <dgm:pt modelId="{9E014D75-49E0-4DFA-A057-275F08F55E4E}" type="parTrans" cxnId="{128C8C59-02E1-4E08-94B0-E392BA4DF8CB}">
      <dgm:prSet/>
      <dgm:spPr>
        <a:ln>
          <a:solidFill>
            <a:srgbClr val="EE2737"/>
          </a:solidFill>
        </a:ln>
      </dgm:spPr>
      <dgm:t>
        <a:bodyPr/>
        <a:lstStyle/>
        <a:p>
          <a:endParaRPr lang="en-US"/>
        </a:p>
      </dgm:t>
    </dgm:pt>
    <dgm:pt modelId="{74822E1D-324A-4D1D-A74A-76A2390B98C2}" type="sibTrans" cxnId="{128C8C59-02E1-4E08-94B0-E392BA4DF8CB}">
      <dgm:prSet/>
      <dgm:spPr/>
      <dgm:t>
        <a:bodyPr/>
        <a:lstStyle/>
        <a:p>
          <a:endParaRPr lang="en-US"/>
        </a:p>
      </dgm:t>
    </dgm:pt>
    <dgm:pt modelId="{00976F0B-A864-4459-8A87-C98915457232}">
      <dgm:prSet phldrT="[Text]"/>
      <dgm:spPr>
        <a:solidFill>
          <a:srgbClr val="A4D233"/>
        </a:solidFill>
      </dgm:spPr>
      <dgm:t>
        <a:bodyPr/>
        <a:lstStyle/>
        <a:p>
          <a:r>
            <a:rPr lang="en-US"/>
            <a:t>Accessibility</a:t>
          </a:r>
        </a:p>
      </dgm:t>
    </dgm:pt>
    <dgm:pt modelId="{2ECCA8E1-9D29-4F46-8819-8FCC2A2A2ECF}" type="parTrans" cxnId="{30AE3A85-D823-4A8B-95A6-3D5A7036609F}">
      <dgm:prSet/>
      <dgm:spPr>
        <a:solidFill>
          <a:srgbClr val="A4D233"/>
        </a:solidFill>
        <a:ln>
          <a:solidFill>
            <a:srgbClr val="EE2737"/>
          </a:solidFill>
        </a:ln>
      </dgm:spPr>
      <dgm:t>
        <a:bodyPr/>
        <a:lstStyle/>
        <a:p>
          <a:endParaRPr lang="en-US"/>
        </a:p>
      </dgm:t>
    </dgm:pt>
    <dgm:pt modelId="{1E9D98C6-EC0F-4FD6-8316-2941F112EE47}" type="sibTrans" cxnId="{30AE3A85-D823-4A8B-95A6-3D5A7036609F}">
      <dgm:prSet/>
      <dgm:spPr/>
      <dgm:t>
        <a:bodyPr/>
        <a:lstStyle/>
        <a:p>
          <a:endParaRPr lang="en-US"/>
        </a:p>
      </dgm:t>
    </dgm:pt>
    <dgm:pt modelId="{A78C5D7E-E818-4A4B-A352-74CC3C354C36}">
      <dgm:prSet phldrT="[Text]"/>
      <dgm:spPr>
        <a:solidFill>
          <a:srgbClr val="00BBDC"/>
        </a:solidFill>
      </dgm:spPr>
      <dgm:t>
        <a:bodyPr/>
        <a:lstStyle/>
        <a:p>
          <a:r>
            <a:rPr lang="en-US"/>
            <a:t>Maintains Climate Stability</a:t>
          </a:r>
        </a:p>
      </dgm:t>
    </dgm:pt>
    <dgm:pt modelId="{44D814CB-6B6F-4BB5-95BE-00F5FA307659}" type="parTrans" cxnId="{3D63648F-1D51-46D9-A136-B162ACFFB342}">
      <dgm:prSet/>
      <dgm:spPr>
        <a:ln>
          <a:solidFill>
            <a:srgbClr val="00BBDC"/>
          </a:solidFill>
        </a:ln>
      </dgm:spPr>
      <dgm:t>
        <a:bodyPr/>
        <a:lstStyle/>
        <a:p>
          <a:endParaRPr lang="en-US"/>
        </a:p>
      </dgm:t>
    </dgm:pt>
    <dgm:pt modelId="{8C7A4235-A2FD-4385-870E-9F57469E252C}" type="sibTrans" cxnId="{3D63648F-1D51-46D9-A136-B162ACFFB342}">
      <dgm:prSet/>
      <dgm:spPr/>
      <dgm:t>
        <a:bodyPr/>
        <a:lstStyle/>
        <a:p>
          <a:endParaRPr lang="en-US"/>
        </a:p>
      </dgm:t>
    </dgm:pt>
    <dgm:pt modelId="{78B373EE-8481-4380-A016-71D9E5DA01D8}">
      <dgm:prSet phldrT="[Text]"/>
      <dgm:spPr>
        <a:solidFill>
          <a:srgbClr val="CFB000"/>
        </a:solidFill>
      </dgm:spPr>
      <dgm:t>
        <a:bodyPr/>
        <a:lstStyle/>
        <a:p>
          <a:r>
            <a:rPr lang="en-US"/>
            <a:t>Control Temperature</a:t>
          </a:r>
        </a:p>
      </dgm:t>
    </dgm:pt>
    <dgm:pt modelId="{F068957A-C456-4765-9406-5E6BCE97B865}" type="parTrans" cxnId="{58668623-B528-4425-A8F9-422B2D05CA80}">
      <dgm:prSet/>
      <dgm:spPr>
        <a:solidFill>
          <a:srgbClr val="CFB000"/>
        </a:solidFill>
        <a:ln>
          <a:solidFill>
            <a:srgbClr val="CFB000"/>
          </a:solidFill>
        </a:ln>
      </dgm:spPr>
      <dgm:t>
        <a:bodyPr/>
        <a:lstStyle/>
        <a:p>
          <a:endParaRPr lang="en-US"/>
        </a:p>
      </dgm:t>
    </dgm:pt>
    <dgm:pt modelId="{2E206DBA-826B-4C00-9BE5-50D01FCC2B80}" type="sibTrans" cxnId="{58668623-B528-4425-A8F9-422B2D05CA80}">
      <dgm:prSet/>
      <dgm:spPr/>
      <dgm:t>
        <a:bodyPr/>
        <a:lstStyle/>
        <a:p>
          <a:endParaRPr lang="en-US"/>
        </a:p>
      </dgm:t>
    </dgm:pt>
    <dgm:pt modelId="{B04B28CE-C712-421D-A855-C5209CD204F2}">
      <dgm:prSet phldrT="[Text]"/>
      <dgm:spPr>
        <a:solidFill>
          <a:srgbClr val="00BBDC"/>
        </a:solidFill>
      </dgm:spPr>
      <dgm:t>
        <a:bodyPr/>
        <a:lstStyle/>
        <a:p>
          <a:r>
            <a:rPr lang="en-US"/>
            <a:t>Maintains Structural Stability</a:t>
          </a:r>
        </a:p>
      </dgm:t>
    </dgm:pt>
    <dgm:pt modelId="{0F35B65E-C16C-4211-A1F8-A74E81FAECB5}" type="parTrans" cxnId="{9C365FBF-C6C1-4313-89F7-6C78B98C5065}">
      <dgm:prSet/>
      <dgm:spPr>
        <a:ln>
          <a:solidFill>
            <a:srgbClr val="00BBDC"/>
          </a:solidFill>
        </a:ln>
      </dgm:spPr>
      <dgm:t>
        <a:bodyPr/>
        <a:lstStyle/>
        <a:p>
          <a:endParaRPr lang="en-US"/>
        </a:p>
      </dgm:t>
    </dgm:pt>
    <dgm:pt modelId="{65E56B32-33AD-41FF-A355-009C0B7D000E}" type="sibTrans" cxnId="{9C365FBF-C6C1-4313-89F7-6C78B98C5065}">
      <dgm:prSet/>
      <dgm:spPr/>
      <dgm:t>
        <a:bodyPr/>
        <a:lstStyle/>
        <a:p>
          <a:endParaRPr lang="en-US"/>
        </a:p>
      </dgm:t>
    </dgm:pt>
    <dgm:pt modelId="{F3940F80-C885-4755-913C-FB0ACE085586}">
      <dgm:prSet phldrT="[Text]"/>
      <dgm:spPr>
        <a:solidFill>
          <a:srgbClr val="00BBDC"/>
        </a:solidFill>
      </dgm:spPr>
      <dgm:t>
        <a:bodyPr/>
        <a:lstStyle/>
        <a:p>
          <a:r>
            <a:rPr lang="en-US"/>
            <a:t>Support Airducts and Equipment</a:t>
          </a:r>
        </a:p>
      </dgm:t>
    </dgm:pt>
    <dgm:pt modelId="{E159A7C3-9A6B-4F62-A473-4139E787FDA6}" type="parTrans" cxnId="{643602DF-93F6-419E-8F17-26DD1A569D64}">
      <dgm:prSet/>
      <dgm:spPr>
        <a:ln>
          <a:solidFill>
            <a:srgbClr val="00BBDC"/>
          </a:solidFill>
        </a:ln>
      </dgm:spPr>
      <dgm:t>
        <a:bodyPr/>
        <a:lstStyle/>
        <a:p>
          <a:endParaRPr lang="en-US"/>
        </a:p>
      </dgm:t>
    </dgm:pt>
    <dgm:pt modelId="{75D5B025-99EA-4C59-8E9D-FAC8D56BFA50}" type="sibTrans" cxnId="{643602DF-93F6-419E-8F17-26DD1A569D64}">
      <dgm:prSet/>
      <dgm:spPr/>
      <dgm:t>
        <a:bodyPr/>
        <a:lstStyle/>
        <a:p>
          <a:endParaRPr lang="en-US"/>
        </a:p>
      </dgm:t>
    </dgm:pt>
    <dgm:pt modelId="{4BB52730-8657-4D5B-B98E-D7E0CE82AFA6}">
      <dgm:prSet phldrT="[Text]"/>
      <dgm:spPr>
        <a:solidFill>
          <a:srgbClr val="CFB000"/>
        </a:solidFill>
      </dgm:spPr>
      <dgm:t>
        <a:bodyPr/>
        <a:lstStyle/>
        <a:p>
          <a:r>
            <a:rPr lang="en-US"/>
            <a:t>Control Humidity</a:t>
          </a:r>
        </a:p>
      </dgm:t>
    </dgm:pt>
    <dgm:pt modelId="{F4446B80-949E-4A78-BC4A-BF9B554AF79D}" type="parTrans" cxnId="{2B516D08-BE28-4217-86C3-0EE5B9B9E5A2}">
      <dgm:prSet/>
      <dgm:spPr>
        <a:solidFill>
          <a:srgbClr val="CFB000"/>
        </a:solidFill>
        <a:ln>
          <a:solidFill>
            <a:srgbClr val="CFB000"/>
          </a:solidFill>
        </a:ln>
      </dgm:spPr>
      <dgm:t>
        <a:bodyPr/>
        <a:lstStyle/>
        <a:p>
          <a:endParaRPr lang="en-US"/>
        </a:p>
      </dgm:t>
    </dgm:pt>
    <dgm:pt modelId="{F3191CE9-596C-46E9-B9B8-7304A41252F9}" type="sibTrans" cxnId="{2B516D08-BE28-4217-86C3-0EE5B9B9E5A2}">
      <dgm:prSet/>
      <dgm:spPr/>
      <dgm:t>
        <a:bodyPr/>
        <a:lstStyle/>
        <a:p>
          <a:endParaRPr lang="en-US"/>
        </a:p>
      </dgm:t>
    </dgm:pt>
    <dgm:pt modelId="{E1721067-CA00-458B-A1BD-DF75F777C614}">
      <dgm:prSet phldrT="[Text]"/>
      <dgm:spPr>
        <a:solidFill>
          <a:srgbClr val="00BBDC"/>
        </a:solidFill>
      </dgm:spPr>
      <dgm:t>
        <a:bodyPr/>
        <a:lstStyle/>
        <a:p>
          <a:r>
            <a:rPr lang="en-US"/>
            <a:t>Chamber</a:t>
          </a:r>
        </a:p>
      </dgm:t>
    </dgm:pt>
    <dgm:pt modelId="{A30270AC-EC36-4DED-86E8-36C560761775}" type="parTrans" cxnId="{6F651D28-2EC6-4C8F-9034-EADC83597BC1}">
      <dgm:prSet/>
      <dgm:spPr>
        <a:ln>
          <a:solidFill>
            <a:srgbClr val="00BBDC"/>
          </a:solidFill>
        </a:ln>
      </dgm:spPr>
      <dgm:t>
        <a:bodyPr/>
        <a:lstStyle/>
        <a:p>
          <a:endParaRPr lang="en-US"/>
        </a:p>
      </dgm:t>
    </dgm:pt>
    <dgm:pt modelId="{7A5D3593-6601-4549-9FEF-C9685150932D}" type="sibTrans" cxnId="{6F651D28-2EC6-4C8F-9034-EADC83597BC1}">
      <dgm:prSet/>
      <dgm:spPr/>
      <dgm:t>
        <a:bodyPr/>
        <a:lstStyle/>
        <a:p>
          <a:endParaRPr lang="en-US"/>
        </a:p>
      </dgm:t>
    </dgm:pt>
    <dgm:pt modelId="{D7E2B2C7-EDD1-4E65-94CF-B6DF06BD055E}">
      <dgm:prSet phldrT="[Text]"/>
      <dgm:spPr>
        <a:solidFill>
          <a:srgbClr val="00BBDC"/>
        </a:solidFill>
      </dgm:spPr>
      <dgm:t>
        <a:bodyPr/>
        <a:lstStyle/>
        <a:p>
          <a:r>
            <a:rPr lang="en-US"/>
            <a:t>Climate Control</a:t>
          </a:r>
        </a:p>
      </dgm:t>
    </dgm:pt>
    <dgm:pt modelId="{14F31D30-1147-460C-AF92-C6A57A780617}" type="parTrans" cxnId="{9A188F8B-20E6-4047-9D30-AAFA9926445F}">
      <dgm:prSet/>
      <dgm:spPr>
        <a:ln>
          <a:solidFill>
            <a:srgbClr val="00BBDC"/>
          </a:solidFill>
        </a:ln>
      </dgm:spPr>
      <dgm:t>
        <a:bodyPr/>
        <a:lstStyle/>
        <a:p>
          <a:endParaRPr lang="en-US"/>
        </a:p>
      </dgm:t>
    </dgm:pt>
    <dgm:pt modelId="{9E48F27D-F3A2-449E-BB9A-544A6FB22E4F}" type="sibTrans" cxnId="{9A188F8B-20E6-4047-9D30-AAFA9926445F}">
      <dgm:prSet/>
      <dgm:spPr/>
      <dgm:t>
        <a:bodyPr/>
        <a:lstStyle/>
        <a:p>
          <a:endParaRPr lang="en-US"/>
        </a:p>
      </dgm:t>
    </dgm:pt>
    <dgm:pt modelId="{D16CACF7-66A5-4FC0-A243-16F73B92CFD7}" type="pres">
      <dgm:prSet presAssocID="{4155EB7A-115E-4DDB-886D-42608DE3B6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9C2814-CD5E-46C1-81B0-AA3BFD609474}" type="pres">
      <dgm:prSet presAssocID="{DBF7BFB4-11CC-4B1D-BDBD-0C26739B90CB}" presName="hierRoot1" presStyleCnt="0">
        <dgm:presLayoutVars>
          <dgm:hierBranch val="init"/>
        </dgm:presLayoutVars>
      </dgm:prSet>
      <dgm:spPr/>
    </dgm:pt>
    <dgm:pt modelId="{5BC661A3-52B2-4B0F-BCD0-326FA29854B1}" type="pres">
      <dgm:prSet presAssocID="{DBF7BFB4-11CC-4B1D-BDBD-0C26739B90CB}" presName="rootComposite1" presStyleCnt="0"/>
      <dgm:spPr/>
    </dgm:pt>
    <dgm:pt modelId="{67FA57A0-BB57-4BDE-A800-EBF77F8135AE}" type="pres">
      <dgm:prSet presAssocID="{DBF7BFB4-11CC-4B1D-BDBD-0C26739B90CB}" presName="rootText1" presStyleLbl="node0" presStyleIdx="0" presStyleCnt="1" custScaleX="244974" custScaleY="76345" custLinFactNeighborX="16996">
        <dgm:presLayoutVars>
          <dgm:chPref val="3"/>
        </dgm:presLayoutVars>
      </dgm:prSet>
      <dgm:spPr>
        <a:prstGeom prst="hexagon">
          <a:avLst/>
        </a:prstGeom>
      </dgm:spPr>
    </dgm:pt>
    <dgm:pt modelId="{AB5A3149-DFFB-42C8-B6BD-90E7C54B5D42}" type="pres">
      <dgm:prSet presAssocID="{DBF7BFB4-11CC-4B1D-BDBD-0C26739B90CB}" presName="rootConnector1" presStyleLbl="node1" presStyleIdx="0" presStyleCnt="0"/>
      <dgm:spPr/>
    </dgm:pt>
    <dgm:pt modelId="{6F1AEC03-33B4-4443-A329-0754000CCB24}" type="pres">
      <dgm:prSet presAssocID="{DBF7BFB4-11CC-4B1D-BDBD-0C26739B90CB}" presName="hierChild2" presStyleCnt="0"/>
      <dgm:spPr/>
    </dgm:pt>
    <dgm:pt modelId="{C22DA0E2-8D0F-49A6-A380-0D03A23DC719}" type="pres">
      <dgm:prSet presAssocID="{C6C5662F-67AB-4A66-BADA-2F7BAF989E73}" presName="Name37" presStyleLbl="parChTrans1D2" presStyleIdx="0" presStyleCnt="3"/>
      <dgm:spPr/>
    </dgm:pt>
    <dgm:pt modelId="{2ACA2CA9-21CC-4769-AB1E-81DFE38C8375}" type="pres">
      <dgm:prSet presAssocID="{A59FF8F7-38C0-4C80-9ABC-98270E96EC97}" presName="hierRoot2" presStyleCnt="0">
        <dgm:presLayoutVars>
          <dgm:hierBranch val="init"/>
        </dgm:presLayoutVars>
      </dgm:prSet>
      <dgm:spPr/>
    </dgm:pt>
    <dgm:pt modelId="{525B4B31-DBAD-463B-8C94-AD0B0943C2CD}" type="pres">
      <dgm:prSet presAssocID="{A59FF8F7-38C0-4C80-9ABC-98270E96EC97}" presName="rootComposite" presStyleCnt="0"/>
      <dgm:spPr/>
    </dgm:pt>
    <dgm:pt modelId="{5B5F957B-5364-4961-AD9B-971A807B82D1}" type="pres">
      <dgm:prSet presAssocID="{A59FF8F7-38C0-4C80-9ABC-98270E96EC97}" presName="rootText" presStyleLbl="node2" presStyleIdx="0" presStyleCnt="3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49B8DA56-7E6B-443D-A3D1-F3C9AA5AB1D9}" type="pres">
      <dgm:prSet presAssocID="{A59FF8F7-38C0-4C80-9ABC-98270E96EC97}" presName="rootConnector" presStyleLbl="node2" presStyleIdx="0" presStyleCnt="3"/>
      <dgm:spPr/>
    </dgm:pt>
    <dgm:pt modelId="{4E74DB11-4A53-4D94-BA80-389C0093A6A4}" type="pres">
      <dgm:prSet presAssocID="{A59FF8F7-38C0-4C80-9ABC-98270E96EC97}" presName="hierChild4" presStyleCnt="0"/>
      <dgm:spPr/>
    </dgm:pt>
    <dgm:pt modelId="{CEFE76AF-45AF-4E5E-A3FA-57C44E7D4572}" type="pres">
      <dgm:prSet presAssocID="{0F35B65E-C16C-4211-A1F8-A74E81FAECB5}" presName="Name37" presStyleLbl="parChTrans1D3" presStyleIdx="0" presStyleCnt="5"/>
      <dgm:spPr/>
    </dgm:pt>
    <dgm:pt modelId="{2134211A-C5A8-4C2A-9640-19E40CB75375}" type="pres">
      <dgm:prSet presAssocID="{B04B28CE-C712-421D-A855-C5209CD204F2}" presName="hierRoot2" presStyleCnt="0">
        <dgm:presLayoutVars>
          <dgm:hierBranch val="init"/>
        </dgm:presLayoutVars>
      </dgm:prSet>
      <dgm:spPr/>
    </dgm:pt>
    <dgm:pt modelId="{1DE38A86-A998-4569-97BB-6881C647B8B4}" type="pres">
      <dgm:prSet presAssocID="{B04B28CE-C712-421D-A855-C5209CD204F2}" presName="rootComposite" presStyleCnt="0"/>
      <dgm:spPr/>
    </dgm:pt>
    <dgm:pt modelId="{709B947D-0CA3-40A4-95AE-0D23A9566A87}" type="pres">
      <dgm:prSet presAssocID="{B04B28CE-C712-421D-A855-C5209CD204F2}" presName="rootText" presStyleLbl="node3" presStyleIdx="0" presStyleCnt="5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FAF901C9-EA90-4EF3-8C6B-481783CDDB2C}" type="pres">
      <dgm:prSet presAssocID="{B04B28CE-C712-421D-A855-C5209CD204F2}" presName="rootConnector" presStyleLbl="node3" presStyleIdx="0" presStyleCnt="5"/>
      <dgm:spPr/>
    </dgm:pt>
    <dgm:pt modelId="{A4AC92D1-00A8-4B6F-BACA-661B7D7DE345}" type="pres">
      <dgm:prSet presAssocID="{B04B28CE-C712-421D-A855-C5209CD204F2}" presName="hierChild4" presStyleCnt="0"/>
      <dgm:spPr/>
    </dgm:pt>
    <dgm:pt modelId="{E269E75F-6503-4346-BA17-7E7C5DECAC91}" type="pres">
      <dgm:prSet presAssocID="{B04B28CE-C712-421D-A855-C5209CD204F2}" presName="hierChild5" presStyleCnt="0"/>
      <dgm:spPr/>
    </dgm:pt>
    <dgm:pt modelId="{CDC2416C-07EF-4E91-B33D-285BA02DF147}" type="pres">
      <dgm:prSet presAssocID="{E159A7C3-9A6B-4F62-A473-4139E787FDA6}" presName="Name37" presStyleLbl="parChTrans1D3" presStyleIdx="1" presStyleCnt="5"/>
      <dgm:spPr/>
    </dgm:pt>
    <dgm:pt modelId="{0F78F420-946C-4AC5-B9EC-576A24B8B853}" type="pres">
      <dgm:prSet presAssocID="{F3940F80-C885-4755-913C-FB0ACE085586}" presName="hierRoot2" presStyleCnt="0">
        <dgm:presLayoutVars>
          <dgm:hierBranch val="init"/>
        </dgm:presLayoutVars>
      </dgm:prSet>
      <dgm:spPr/>
    </dgm:pt>
    <dgm:pt modelId="{39EEAD72-7932-4FBB-B706-F2F064C136D5}" type="pres">
      <dgm:prSet presAssocID="{F3940F80-C885-4755-913C-FB0ACE085586}" presName="rootComposite" presStyleCnt="0"/>
      <dgm:spPr/>
    </dgm:pt>
    <dgm:pt modelId="{B225D2F0-6A35-4E70-8697-53C1BFAACC01}" type="pres">
      <dgm:prSet presAssocID="{F3940F80-C885-4755-913C-FB0ACE085586}" presName="rootText" presStyleLbl="node3" presStyleIdx="1" presStyleCnt="5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4F08F257-03A0-4178-AA43-4521371ACD41}" type="pres">
      <dgm:prSet presAssocID="{F3940F80-C885-4755-913C-FB0ACE085586}" presName="rootConnector" presStyleLbl="node3" presStyleIdx="1" presStyleCnt="5"/>
      <dgm:spPr/>
    </dgm:pt>
    <dgm:pt modelId="{FADA9F27-D213-4B5E-A250-C20C454BF2B9}" type="pres">
      <dgm:prSet presAssocID="{F3940F80-C885-4755-913C-FB0ACE085586}" presName="hierChild4" presStyleCnt="0"/>
      <dgm:spPr/>
    </dgm:pt>
    <dgm:pt modelId="{34C3F871-D921-4F16-B12C-1CBE387D2C92}" type="pres">
      <dgm:prSet presAssocID="{F3940F80-C885-4755-913C-FB0ACE085586}" presName="hierChild5" presStyleCnt="0"/>
      <dgm:spPr/>
    </dgm:pt>
    <dgm:pt modelId="{C3F71543-6FCA-4DD5-AECE-2BE9EFFB3CD9}" type="pres">
      <dgm:prSet presAssocID="{A59FF8F7-38C0-4C80-9ABC-98270E96EC97}" presName="hierChild5" presStyleCnt="0"/>
      <dgm:spPr/>
    </dgm:pt>
    <dgm:pt modelId="{F348BA35-F47A-4CBD-8DF8-653F24A2D66D}" type="pres">
      <dgm:prSet presAssocID="{9E014D75-49E0-4DFA-A057-275F08F55E4E}" presName="Name37" presStyleLbl="parChTrans1D2" presStyleIdx="1" presStyleCnt="3"/>
      <dgm:spPr/>
    </dgm:pt>
    <dgm:pt modelId="{B988BE21-1D32-4B31-B665-D0FE1F579566}" type="pres">
      <dgm:prSet presAssocID="{45E41299-9487-44AA-9498-726F1BE1AE7E}" presName="hierRoot2" presStyleCnt="0">
        <dgm:presLayoutVars>
          <dgm:hierBranch val="init"/>
        </dgm:presLayoutVars>
      </dgm:prSet>
      <dgm:spPr/>
    </dgm:pt>
    <dgm:pt modelId="{F0E6E98E-24F5-48F1-B7DB-CCC28A4C39A1}" type="pres">
      <dgm:prSet presAssocID="{45E41299-9487-44AA-9498-726F1BE1AE7E}" presName="rootComposite" presStyleCnt="0"/>
      <dgm:spPr/>
    </dgm:pt>
    <dgm:pt modelId="{A85E5A2F-DD53-4ACB-8784-F9F7017C994A}" type="pres">
      <dgm:prSet presAssocID="{45E41299-9487-44AA-9498-726F1BE1AE7E}" presName="rootText" presStyleLbl="node2" presStyleIdx="1" presStyleCnt="3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1909DE71-CD04-459E-B3D0-1108FFD4357E}" type="pres">
      <dgm:prSet presAssocID="{45E41299-9487-44AA-9498-726F1BE1AE7E}" presName="rootConnector" presStyleLbl="node2" presStyleIdx="1" presStyleCnt="3"/>
      <dgm:spPr/>
    </dgm:pt>
    <dgm:pt modelId="{677A696D-C665-4C88-B7D9-0D449901AF2A}" type="pres">
      <dgm:prSet presAssocID="{45E41299-9487-44AA-9498-726F1BE1AE7E}" presName="hierChild4" presStyleCnt="0"/>
      <dgm:spPr/>
    </dgm:pt>
    <dgm:pt modelId="{02F871DF-0F49-44F9-B2E9-DA74A3619439}" type="pres">
      <dgm:prSet presAssocID="{44D814CB-6B6F-4BB5-95BE-00F5FA307659}" presName="Name37" presStyleLbl="parChTrans1D3" presStyleIdx="2" presStyleCnt="5"/>
      <dgm:spPr/>
    </dgm:pt>
    <dgm:pt modelId="{37C6B80A-045E-4C01-92DC-82575A81ADAF}" type="pres">
      <dgm:prSet presAssocID="{A78C5D7E-E818-4A4B-A352-74CC3C354C36}" presName="hierRoot2" presStyleCnt="0">
        <dgm:presLayoutVars>
          <dgm:hierBranch val="init"/>
        </dgm:presLayoutVars>
      </dgm:prSet>
      <dgm:spPr/>
    </dgm:pt>
    <dgm:pt modelId="{A9DB8D9B-957D-4244-97E7-C9218F73F59B}" type="pres">
      <dgm:prSet presAssocID="{A78C5D7E-E818-4A4B-A352-74CC3C354C36}" presName="rootComposite" presStyleCnt="0"/>
      <dgm:spPr/>
    </dgm:pt>
    <dgm:pt modelId="{2BE7241C-01A1-4C2C-AF0D-5E7CF0BA36AE}" type="pres">
      <dgm:prSet presAssocID="{A78C5D7E-E818-4A4B-A352-74CC3C354C36}" presName="rootText" presStyleLbl="node3" presStyleIdx="2" presStyleCnt="5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90340FCD-0882-4154-9C13-3742C8EB9F4A}" type="pres">
      <dgm:prSet presAssocID="{A78C5D7E-E818-4A4B-A352-74CC3C354C36}" presName="rootConnector" presStyleLbl="node3" presStyleIdx="2" presStyleCnt="5"/>
      <dgm:spPr/>
    </dgm:pt>
    <dgm:pt modelId="{B21E7965-E133-4FD4-AB4A-2201D9FA2F02}" type="pres">
      <dgm:prSet presAssocID="{A78C5D7E-E818-4A4B-A352-74CC3C354C36}" presName="hierChild4" presStyleCnt="0"/>
      <dgm:spPr/>
    </dgm:pt>
    <dgm:pt modelId="{F0EAA190-E8B1-4AF7-9B7F-FDD3EEFDA85C}" type="pres">
      <dgm:prSet presAssocID="{F068957A-C456-4765-9406-5E6BCE97B865}" presName="Name37" presStyleLbl="parChTrans1D4" presStyleIdx="0" presStyleCnt="2"/>
      <dgm:spPr/>
    </dgm:pt>
    <dgm:pt modelId="{978B5FBC-4596-4ABC-9A73-BA8E5FDEEAF9}" type="pres">
      <dgm:prSet presAssocID="{78B373EE-8481-4380-A016-71D9E5DA01D8}" presName="hierRoot2" presStyleCnt="0">
        <dgm:presLayoutVars>
          <dgm:hierBranch val="init"/>
        </dgm:presLayoutVars>
      </dgm:prSet>
      <dgm:spPr/>
    </dgm:pt>
    <dgm:pt modelId="{9CCEB9CE-DF87-4833-A28F-192BF4996418}" type="pres">
      <dgm:prSet presAssocID="{78B373EE-8481-4380-A016-71D9E5DA01D8}" presName="rootComposite" presStyleCnt="0"/>
      <dgm:spPr/>
    </dgm:pt>
    <dgm:pt modelId="{9B262FA0-B5CA-4ADC-9B02-6732C17A9BA2}" type="pres">
      <dgm:prSet presAssocID="{78B373EE-8481-4380-A016-71D9E5DA01D8}" presName="rootText" presStyleLbl="node4" presStyleIdx="0" presStyleCnt="2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38FA0F71-7220-4EC1-B856-8BE552C96768}" type="pres">
      <dgm:prSet presAssocID="{78B373EE-8481-4380-A016-71D9E5DA01D8}" presName="rootConnector" presStyleLbl="node4" presStyleIdx="0" presStyleCnt="2"/>
      <dgm:spPr/>
    </dgm:pt>
    <dgm:pt modelId="{61D54946-4BB3-4B94-A40E-935A1105A22C}" type="pres">
      <dgm:prSet presAssocID="{78B373EE-8481-4380-A016-71D9E5DA01D8}" presName="hierChild4" presStyleCnt="0"/>
      <dgm:spPr/>
    </dgm:pt>
    <dgm:pt modelId="{097A8CBA-91EC-4B36-93AE-B24EC213DCFA}" type="pres">
      <dgm:prSet presAssocID="{78B373EE-8481-4380-A016-71D9E5DA01D8}" presName="hierChild5" presStyleCnt="0"/>
      <dgm:spPr/>
    </dgm:pt>
    <dgm:pt modelId="{D53190F8-5860-4931-A294-69CCEE3AE86E}" type="pres">
      <dgm:prSet presAssocID="{F4446B80-949E-4A78-BC4A-BF9B554AF79D}" presName="Name37" presStyleLbl="parChTrans1D4" presStyleIdx="1" presStyleCnt="2"/>
      <dgm:spPr/>
    </dgm:pt>
    <dgm:pt modelId="{C441E190-5E0A-446E-B997-1736AD3501EB}" type="pres">
      <dgm:prSet presAssocID="{4BB52730-8657-4D5B-B98E-D7E0CE82AFA6}" presName="hierRoot2" presStyleCnt="0">
        <dgm:presLayoutVars>
          <dgm:hierBranch val="init"/>
        </dgm:presLayoutVars>
      </dgm:prSet>
      <dgm:spPr/>
    </dgm:pt>
    <dgm:pt modelId="{1C4E232C-848F-4261-966A-8E670CEFC854}" type="pres">
      <dgm:prSet presAssocID="{4BB52730-8657-4D5B-B98E-D7E0CE82AFA6}" presName="rootComposite" presStyleCnt="0"/>
      <dgm:spPr/>
    </dgm:pt>
    <dgm:pt modelId="{A4C7C5C1-7A96-432A-A360-CF25D42DBB5A}" type="pres">
      <dgm:prSet presAssocID="{4BB52730-8657-4D5B-B98E-D7E0CE82AFA6}" presName="rootText" presStyleLbl="node4" presStyleIdx="1" presStyleCnt="2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628B268F-A2BB-4432-B28A-40EE067C06D1}" type="pres">
      <dgm:prSet presAssocID="{4BB52730-8657-4D5B-B98E-D7E0CE82AFA6}" presName="rootConnector" presStyleLbl="node4" presStyleIdx="1" presStyleCnt="2"/>
      <dgm:spPr/>
    </dgm:pt>
    <dgm:pt modelId="{1B062CD2-2519-4899-AE7D-05E4CEC75DB2}" type="pres">
      <dgm:prSet presAssocID="{4BB52730-8657-4D5B-B98E-D7E0CE82AFA6}" presName="hierChild4" presStyleCnt="0"/>
      <dgm:spPr/>
    </dgm:pt>
    <dgm:pt modelId="{8A070277-1D31-456C-9A62-BB7FAEDBEB9D}" type="pres">
      <dgm:prSet presAssocID="{4BB52730-8657-4D5B-B98E-D7E0CE82AFA6}" presName="hierChild5" presStyleCnt="0"/>
      <dgm:spPr/>
    </dgm:pt>
    <dgm:pt modelId="{188F84B4-38BA-48F5-8F2A-9CC828333FBA}" type="pres">
      <dgm:prSet presAssocID="{A78C5D7E-E818-4A4B-A352-74CC3C354C36}" presName="hierChild5" presStyleCnt="0"/>
      <dgm:spPr/>
    </dgm:pt>
    <dgm:pt modelId="{AE7B7D4B-2D99-4E4A-9302-948AC968FAF0}" type="pres">
      <dgm:prSet presAssocID="{45E41299-9487-44AA-9498-726F1BE1AE7E}" presName="hierChild5" presStyleCnt="0"/>
      <dgm:spPr/>
    </dgm:pt>
    <dgm:pt modelId="{0B12ECF2-9C12-4AFB-A131-3FCFEBEEF264}" type="pres">
      <dgm:prSet presAssocID="{2ECCA8E1-9D29-4F46-8819-8FCC2A2A2ECF}" presName="Name37" presStyleLbl="parChTrans1D2" presStyleIdx="2" presStyleCnt="3"/>
      <dgm:spPr/>
    </dgm:pt>
    <dgm:pt modelId="{6DDA58F3-FAD1-41E8-8456-A98F69ADB2BF}" type="pres">
      <dgm:prSet presAssocID="{00976F0B-A864-4459-8A87-C98915457232}" presName="hierRoot2" presStyleCnt="0">
        <dgm:presLayoutVars>
          <dgm:hierBranch val="init"/>
        </dgm:presLayoutVars>
      </dgm:prSet>
      <dgm:spPr/>
    </dgm:pt>
    <dgm:pt modelId="{8B1B10A6-97C8-4E49-92FA-77C57F24F968}" type="pres">
      <dgm:prSet presAssocID="{00976F0B-A864-4459-8A87-C98915457232}" presName="rootComposite" presStyleCnt="0"/>
      <dgm:spPr/>
    </dgm:pt>
    <dgm:pt modelId="{1B6FB540-7052-4846-A8ED-1D44A33F1E10}" type="pres">
      <dgm:prSet presAssocID="{00976F0B-A864-4459-8A87-C98915457232}" presName="rootText" presStyleLbl="node2" presStyleIdx="2" presStyleCnt="3" custScaleX="136154" custScaleY="82781" custLinFactNeighborX="25492">
        <dgm:presLayoutVars>
          <dgm:chPref val="3"/>
        </dgm:presLayoutVars>
      </dgm:prSet>
      <dgm:spPr>
        <a:prstGeom prst="hexagon">
          <a:avLst/>
        </a:prstGeom>
      </dgm:spPr>
    </dgm:pt>
    <dgm:pt modelId="{38B0C7A5-8DBA-49F3-A7A1-1DD5CB3B6CEC}" type="pres">
      <dgm:prSet presAssocID="{00976F0B-A864-4459-8A87-C98915457232}" presName="rootConnector" presStyleLbl="node2" presStyleIdx="2" presStyleCnt="3"/>
      <dgm:spPr/>
    </dgm:pt>
    <dgm:pt modelId="{15093D42-A5E4-4B87-8695-B262744F23A7}" type="pres">
      <dgm:prSet presAssocID="{00976F0B-A864-4459-8A87-C98915457232}" presName="hierChild4" presStyleCnt="0"/>
      <dgm:spPr/>
    </dgm:pt>
    <dgm:pt modelId="{CD8978FC-6985-40B5-BD9C-6F0F57DE761A}" type="pres">
      <dgm:prSet presAssocID="{A30270AC-EC36-4DED-86E8-36C560761775}" presName="Name37" presStyleLbl="parChTrans1D3" presStyleIdx="3" presStyleCnt="5"/>
      <dgm:spPr/>
    </dgm:pt>
    <dgm:pt modelId="{8A819863-619B-4D02-8D9F-741595AA660D}" type="pres">
      <dgm:prSet presAssocID="{E1721067-CA00-458B-A1BD-DF75F777C614}" presName="hierRoot2" presStyleCnt="0">
        <dgm:presLayoutVars>
          <dgm:hierBranch val="init"/>
        </dgm:presLayoutVars>
      </dgm:prSet>
      <dgm:spPr/>
    </dgm:pt>
    <dgm:pt modelId="{CF8465DD-3E6C-4A0D-B0D6-B2864710E2EE}" type="pres">
      <dgm:prSet presAssocID="{E1721067-CA00-458B-A1BD-DF75F777C614}" presName="rootComposite" presStyleCnt="0"/>
      <dgm:spPr/>
    </dgm:pt>
    <dgm:pt modelId="{6CFDA114-95B5-48C3-8077-DEF1154D0AB7}" type="pres">
      <dgm:prSet presAssocID="{E1721067-CA00-458B-A1BD-DF75F777C614}" presName="rootText" presStyleLbl="node3" presStyleIdx="3" presStyleCnt="5" custScaleX="136154" custScaleY="82781" custLinFactNeighborX="25492">
        <dgm:presLayoutVars>
          <dgm:chPref val="3"/>
        </dgm:presLayoutVars>
      </dgm:prSet>
      <dgm:spPr>
        <a:prstGeom prst="hexagon">
          <a:avLst/>
        </a:prstGeom>
      </dgm:spPr>
    </dgm:pt>
    <dgm:pt modelId="{8BF76966-0244-41AD-84C4-B147EF9C68F1}" type="pres">
      <dgm:prSet presAssocID="{E1721067-CA00-458B-A1BD-DF75F777C614}" presName="rootConnector" presStyleLbl="node3" presStyleIdx="3" presStyleCnt="5"/>
      <dgm:spPr/>
    </dgm:pt>
    <dgm:pt modelId="{61DE4A5D-2235-4916-9809-E3F67222CF3C}" type="pres">
      <dgm:prSet presAssocID="{E1721067-CA00-458B-A1BD-DF75F777C614}" presName="hierChild4" presStyleCnt="0"/>
      <dgm:spPr/>
    </dgm:pt>
    <dgm:pt modelId="{5271A4C8-3C31-4425-8FEC-6F86E110FC80}" type="pres">
      <dgm:prSet presAssocID="{E1721067-CA00-458B-A1BD-DF75F777C614}" presName="hierChild5" presStyleCnt="0"/>
      <dgm:spPr/>
    </dgm:pt>
    <dgm:pt modelId="{8554F961-BD0C-41E1-B59B-E05282C9ECC1}" type="pres">
      <dgm:prSet presAssocID="{14F31D30-1147-460C-AF92-C6A57A780617}" presName="Name37" presStyleLbl="parChTrans1D3" presStyleIdx="4" presStyleCnt="5"/>
      <dgm:spPr/>
    </dgm:pt>
    <dgm:pt modelId="{84F037F9-1415-4236-9DFE-0A1578485E3F}" type="pres">
      <dgm:prSet presAssocID="{D7E2B2C7-EDD1-4E65-94CF-B6DF06BD055E}" presName="hierRoot2" presStyleCnt="0">
        <dgm:presLayoutVars>
          <dgm:hierBranch val="init"/>
        </dgm:presLayoutVars>
      </dgm:prSet>
      <dgm:spPr/>
    </dgm:pt>
    <dgm:pt modelId="{9F15176B-AC77-4650-B60F-161B6A1A0233}" type="pres">
      <dgm:prSet presAssocID="{D7E2B2C7-EDD1-4E65-94CF-B6DF06BD055E}" presName="rootComposite" presStyleCnt="0"/>
      <dgm:spPr/>
    </dgm:pt>
    <dgm:pt modelId="{B83E199B-B01D-43AF-B556-283E7C19435C}" type="pres">
      <dgm:prSet presAssocID="{D7E2B2C7-EDD1-4E65-94CF-B6DF06BD055E}" presName="rootText" presStyleLbl="node3" presStyleIdx="4" presStyleCnt="5" custScaleX="136154" custScaleY="82781" custLinFactNeighborX="25492">
        <dgm:presLayoutVars>
          <dgm:chPref val="3"/>
        </dgm:presLayoutVars>
      </dgm:prSet>
      <dgm:spPr>
        <a:prstGeom prst="hexagon">
          <a:avLst/>
        </a:prstGeom>
      </dgm:spPr>
    </dgm:pt>
    <dgm:pt modelId="{EA276CB3-3380-4E87-925F-73D1A56804DC}" type="pres">
      <dgm:prSet presAssocID="{D7E2B2C7-EDD1-4E65-94CF-B6DF06BD055E}" presName="rootConnector" presStyleLbl="node3" presStyleIdx="4" presStyleCnt="5"/>
      <dgm:spPr/>
    </dgm:pt>
    <dgm:pt modelId="{ED881603-CD8E-4444-BF43-87DAFA257A93}" type="pres">
      <dgm:prSet presAssocID="{D7E2B2C7-EDD1-4E65-94CF-B6DF06BD055E}" presName="hierChild4" presStyleCnt="0"/>
      <dgm:spPr/>
    </dgm:pt>
    <dgm:pt modelId="{EF520A49-B8EF-4812-BCEE-93682705E01E}" type="pres">
      <dgm:prSet presAssocID="{D7E2B2C7-EDD1-4E65-94CF-B6DF06BD055E}" presName="hierChild5" presStyleCnt="0"/>
      <dgm:spPr/>
    </dgm:pt>
    <dgm:pt modelId="{F7D5C290-2548-434E-8813-3F21F2488146}" type="pres">
      <dgm:prSet presAssocID="{00976F0B-A864-4459-8A87-C98915457232}" presName="hierChild5" presStyleCnt="0"/>
      <dgm:spPr/>
    </dgm:pt>
    <dgm:pt modelId="{7CC92D96-3496-4CF3-84DA-891D6C49775A}" type="pres">
      <dgm:prSet presAssocID="{DBF7BFB4-11CC-4B1D-BDBD-0C26739B90CB}" presName="hierChild3" presStyleCnt="0"/>
      <dgm:spPr/>
    </dgm:pt>
  </dgm:ptLst>
  <dgm:cxnLst>
    <dgm:cxn modelId="{8989E801-C030-47ED-8E3F-1E5B27D4A798}" type="presOf" srcId="{F4446B80-949E-4A78-BC4A-BF9B554AF79D}" destId="{D53190F8-5860-4931-A294-69CCEE3AE86E}" srcOrd="0" destOrd="0" presId="urn:microsoft.com/office/officeart/2005/8/layout/orgChart1"/>
    <dgm:cxn modelId="{75A47204-B007-4415-BC5C-4AA547D6ABCA}" type="presOf" srcId="{4BB52730-8657-4D5B-B98E-D7E0CE82AFA6}" destId="{A4C7C5C1-7A96-432A-A360-CF25D42DBB5A}" srcOrd="0" destOrd="0" presId="urn:microsoft.com/office/officeart/2005/8/layout/orgChart1"/>
    <dgm:cxn modelId="{41016C06-609B-4A1D-AD2B-B621C74C4FC8}" type="presOf" srcId="{00976F0B-A864-4459-8A87-C98915457232}" destId="{1B6FB540-7052-4846-A8ED-1D44A33F1E10}" srcOrd="0" destOrd="0" presId="urn:microsoft.com/office/officeart/2005/8/layout/orgChart1"/>
    <dgm:cxn modelId="{2B516D08-BE28-4217-86C3-0EE5B9B9E5A2}" srcId="{A78C5D7E-E818-4A4B-A352-74CC3C354C36}" destId="{4BB52730-8657-4D5B-B98E-D7E0CE82AFA6}" srcOrd="1" destOrd="0" parTransId="{F4446B80-949E-4A78-BC4A-BF9B554AF79D}" sibTransId="{F3191CE9-596C-46E9-B9B8-7304A41252F9}"/>
    <dgm:cxn modelId="{79690E0B-F681-4F2D-864B-395532B17705}" type="presOf" srcId="{0F35B65E-C16C-4211-A1F8-A74E81FAECB5}" destId="{CEFE76AF-45AF-4E5E-A3FA-57C44E7D4572}" srcOrd="0" destOrd="0" presId="urn:microsoft.com/office/officeart/2005/8/layout/orgChart1"/>
    <dgm:cxn modelId="{5B239610-E2EF-4EA7-AEAD-C44ACC93B735}" type="presOf" srcId="{DBF7BFB4-11CC-4B1D-BDBD-0C26739B90CB}" destId="{67FA57A0-BB57-4BDE-A800-EBF77F8135AE}" srcOrd="0" destOrd="0" presId="urn:microsoft.com/office/officeart/2005/8/layout/orgChart1"/>
    <dgm:cxn modelId="{FE6A3714-FAB2-4AE0-BD23-4CAD091D2D74}" type="presOf" srcId="{E1721067-CA00-458B-A1BD-DF75F777C614}" destId="{6CFDA114-95B5-48C3-8077-DEF1154D0AB7}" srcOrd="0" destOrd="0" presId="urn:microsoft.com/office/officeart/2005/8/layout/orgChart1"/>
    <dgm:cxn modelId="{58668623-B528-4425-A8F9-422B2D05CA80}" srcId="{A78C5D7E-E818-4A4B-A352-74CC3C354C36}" destId="{78B373EE-8481-4380-A016-71D9E5DA01D8}" srcOrd="0" destOrd="0" parTransId="{F068957A-C456-4765-9406-5E6BCE97B865}" sibTransId="{2E206DBA-826B-4C00-9BE5-50D01FCC2B80}"/>
    <dgm:cxn modelId="{94784F24-64B5-4FCD-BF26-B3F2D008363A}" type="presOf" srcId="{00976F0B-A864-4459-8A87-C98915457232}" destId="{38B0C7A5-8DBA-49F3-A7A1-1DD5CB3B6CEC}" srcOrd="1" destOrd="0" presId="urn:microsoft.com/office/officeart/2005/8/layout/orgChart1"/>
    <dgm:cxn modelId="{6F651D28-2EC6-4C8F-9034-EADC83597BC1}" srcId="{00976F0B-A864-4459-8A87-C98915457232}" destId="{E1721067-CA00-458B-A1BD-DF75F777C614}" srcOrd="0" destOrd="0" parTransId="{A30270AC-EC36-4DED-86E8-36C560761775}" sibTransId="{7A5D3593-6601-4549-9FEF-C9685150932D}"/>
    <dgm:cxn modelId="{5B328F46-AA34-4A64-A0D3-658B4BA7097C}" type="presOf" srcId="{4155EB7A-115E-4DDB-886D-42608DE3B691}" destId="{D16CACF7-66A5-4FC0-A243-16F73B92CFD7}" srcOrd="0" destOrd="0" presId="urn:microsoft.com/office/officeart/2005/8/layout/orgChart1"/>
    <dgm:cxn modelId="{5F590474-254B-4CCF-8BBC-A363254FF495}" type="presOf" srcId="{A78C5D7E-E818-4A4B-A352-74CC3C354C36}" destId="{2BE7241C-01A1-4C2C-AF0D-5E7CF0BA36AE}" srcOrd="0" destOrd="0" presId="urn:microsoft.com/office/officeart/2005/8/layout/orgChart1"/>
    <dgm:cxn modelId="{D1C03675-A8CF-4063-B008-8D3FCAEDF707}" type="presOf" srcId="{44D814CB-6B6F-4BB5-95BE-00F5FA307659}" destId="{02F871DF-0F49-44F9-B2E9-DA74A3619439}" srcOrd="0" destOrd="0" presId="urn:microsoft.com/office/officeart/2005/8/layout/orgChart1"/>
    <dgm:cxn modelId="{ADEDD976-2A9C-466D-BE05-0321B9D3F7CE}" type="presOf" srcId="{C6C5662F-67AB-4A66-BADA-2F7BAF989E73}" destId="{C22DA0E2-8D0F-49A6-A380-0D03A23DC719}" srcOrd="0" destOrd="0" presId="urn:microsoft.com/office/officeart/2005/8/layout/orgChart1"/>
    <dgm:cxn modelId="{3448FB56-CF32-49A1-AF75-0B18EA16CE08}" type="presOf" srcId="{E159A7C3-9A6B-4F62-A473-4139E787FDA6}" destId="{CDC2416C-07EF-4E91-B33D-285BA02DF147}" srcOrd="0" destOrd="0" presId="urn:microsoft.com/office/officeart/2005/8/layout/orgChart1"/>
    <dgm:cxn modelId="{684E2F57-DDBE-47CE-AE92-54AD876AE1BD}" type="presOf" srcId="{F3940F80-C885-4755-913C-FB0ACE085586}" destId="{4F08F257-03A0-4178-AA43-4521371ACD41}" srcOrd="1" destOrd="0" presId="urn:microsoft.com/office/officeart/2005/8/layout/orgChart1"/>
    <dgm:cxn modelId="{23BB2F78-EFB3-4FDB-BC4E-1AC3F00BAAD6}" type="presOf" srcId="{B04B28CE-C712-421D-A855-C5209CD204F2}" destId="{709B947D-0CA3-40A4-95AE-0D23A9566A87}" srcOrd="0" destOrd="0" presId="urn:microsoft.com/office/officeart/2005/8/layout/orgChart1"/>
    <dgm:cxn modelId="{128C8C59-02E1-4E08-94B0-E392BA4DF8CB}" srcId="{DBF7BFB4-11CC-4B1D-BDBD-0C26739B90CB}" destId="{45E41299-9487-44AA-9498-726F1BE1AE7E}" srcOrd="1" destOrd="0" parTransId="{9E014D75-49E0-4DFA-A057-275F08F55E4E}" sibTransId="{74822E1D-324A-4D1D-A74A-76A2390B98C2}"/>
    <dgm:cxn modelId="{39793C80-40BB-4CF4-AA58-78687B0614F0}" type="presOf" srcId="{F068957A-C456-4765-9406-5E6BCE97B865}" destId="{F0EAA190-E8B1-4AF7-9B7F-FDD3EEFDA85C}" srcOrd="0" destOrd="0" presId="urn:microsoft.com/office/officeart/2005/8/layout/orgChart1"/>
    <dgm:cxn modelId="{945BCC80-8F6F-4130-89CA-F5ADA917BF75}" type="presOf" srcId="{14F31D30-1147-460C-AF92-C6A57A780617}" destId="{8554F961-BD0C-41E1-B59B-E05282C9ECC1}" srcOrd="0" destOrd="0" presId="urn:microsoft.com/office/officeart/2005/8/layout/orgChart1"/>
    <dgm:cxn modelId="{2DA02982-15DC-4956-ABB7-95DA36C62D18}" type="presOf" srcId="{45E41299-9487-44AA-9498-726F1BE1AE7E}" destId="{A85E5A2F-DD53-4ACB-8784-F9F7017C994A}" srcOrd="0" destOrd="0" presId="urn:microsoft.com/office/officeart/2005/8/layout/orgChart1"/>
    <dgm:cxn modelId="{C79F6183-B0D1-4009-A40E-7AC717A073D8}" type="presOf" srcId="{F3940F80-C885-4755-913C-FB0ACE085586}" destId="{B225D2F0-6A35-4E70-8697-53C1BFAACC01}" srcOrd="0" destOrd="0" presId="urn:microsoft.com/office/officeart/2005/8/layout/orgChart1"/>
    <dgm:cxn modelId="{30AE3A85-D823-4A8B-95A6-3D5A7036609F}" srcId="{DBF7BFB4-11CC-4B1D-BDBD-0C26739B90CB}" destId="{00976F0B-A864-4459-8A87-C98915457232}" srcOrd="2" destOrd="0" parTransId="{2ECCA8E1-9D29-4F46-8819-8FCC2A2A2ECF}" sibTransId="{1E9D98C6-EC0F-4FD6-8316-2941F112EE47}"/>
    <dgm:cxn modelId="{BB4CB285-99A2-423A-A6F2-36426868EF2E}" srcId="{4155EB7A-115E-4DDB-886D-42608DE3B691}" destId="{DBF7BFB4-11CC-4B1D-BDBD-0C26739B90CB}" srcOrd="0" destOrd="0" parTransId="{83AA1BA7-3179-4F72-BB2E-4EAF4CBE620B}" sibTransId="{45854F04-834E-4CD6-B957-58C3334C34F9}"/>
    <dgm:cxn modelId="{CFC15D86-4359-4C81-820E-5284D68779A2}" type="presOf" srcId="{45E41299-9487-44AA-9498-726F1BE1AE7E}" destId="{1909DE71-CD04-459E-B3D0-1108FFD4357E}" srcOrd="1" destOrd="0" presId="urn:microsoft.com/office/officeart/2005/8/layout/orgChart1"/>
    <dgm:cxn modelId="{C35C0F88-24CB-4185-884A-19E5A57DEDAF}" type="presOf" srcId="{4BB52730-8657-4D5B-B98E-D7E0CE82AFA6}" destId="{628B268F-A2BB-4432-B28A-40EE067C06D1}" srcOrd="1" destOrd="0" presId="urn:microsoft.com/office/officeart/2005/8/layout/orgChart1"/>
    <dgm:cxn modelId="{9A188F8B-20E6-4047-9D30-AAFA9926445F}" srcId="{00976F0B-A864-4459-8A87-C98915457232}" destId="{D7E2B2C7-EDD1-4E65-94CF-B6DF06BD055E}" srcOrd="1" destOrd="0" parTransId="{14F31D30-1147-460C-AF92-C6A57A780617}" sibTransId="{9E48F27D-F3A2-449E-BB9A-544A6FB22E4F}"/>
    <dgm:cxn modelId="{3D63648F-1D51-46D9-A136-B162ACFFB342}" srcId="{45E41299-9487-44AA-9498-726F1BE1AE7E}" destId="{A78C5D7E-E818-4A4B-A352-74CC3C354C36}" srcOrd="0" destOrd="0" parTransId="{44D814CB-6B6F-4BB5-95BE-00F5FA307659}" sibTransId="{8C7A4235-A2FD-4385-870E-9F57469E252C}"/>
    <dgm:cxn modelId="{585A5592-AE8F-4D5A-A074-BEC3015FF65B}" type="presOf" srcId="{D7E2B2C7-EDD1-4E65-94CF-B6DF06BD055E}" destId="{B83E199B-B01D-43AF-B556-283E7C19435C}" srcOrd="0" destOrd="0" presId="urn:microsoft.com/office/officeart/2005/8/layout/orgChart1"/>
    <dgm:cxn modelId="{BB9FF992-7555-45C5-96A6-F0CB344F2C70}" type="presOf" srcId="{B04B28CE-C712-421D-A855-C5209CD204F2}" destId="{FAF901C9-EA90-4EF3-8C6B-481783CDDB2C}" srcOrd="1" destOrd="0" presId="urn:microsoft.com/office/officeart/2005/8/layout/orgChart1"/>
    <dgm:cxn modelId="{B667CA99-420B-42EA-A6BB-262C133520D5}" type="presOf" srcId="{A59FF8F7-38C0-4C80-9ABC-98270E96EC97}" destId="{5B5F957B-5364-4961-AD9B-971A807B82D1}" srcOrd="0" destOrd="0" presId="urn:microsoft.com/office/officeart/2005/8/layout/orgChart1"/>
    <dgm:cxn modelId="{44ECD59D-98C9-4881-BA70-F92A7344A052}" type="presOf" srcId="{78B373EE-8481-4380-A016-71D9E5DA01D8}" destId="{9B262FA0-B5CA-4ADC-9B02-6732C17A9BA2}" srcOrd="0" destOrd="0" presId="urn:microsoft.com/office/officeart/2005/8/layout/orgChart1"/>
    <dgm:cxn modelId="{26AB2FA4-26E7-4E9C-A694-F7B182060946}" type="presOf" srcId="{A59FF8F7-38C0-4C80-9ABC-98270E96EC97}" destId="{49B8DA56-7E6B-443D-A3D1-F3C9AA5AB1D9}" srcOrd="1" destOrd="0" presId="urn:microsoft.com/office/officeart/2005/8/layout/orgChart1"/>
    <dgm:cxn modelId="{D3DEB1B2-5587-4B7F-A08D-55CDEF5B2A68}" type="presOf" srcId="{78B373EE-8481-4380-A016-71D9E5DA01D8}" destId="{38FA0F71-7220-4EC1-B856-8BE552C96768}" srcOrd="1" destOrd="0" presId="urn:microsoft.com/office/officeart/2005/8/layout/orgChart1"/>
    <dgm:cxn modelId="{9C365FBF-C6C1-4313-89F7-6C78B98C5065}" srcId="{A59FF8F7-38C0-4C80-9ABC-98270E96EC97}" destId="{B04B28CE-C712-421D-A855-C5209CD204F2}" srcOrd="0" destOrd="0" parTransId="{0F35B65E-C16C-4211-A1F8-A74E81FAECB5}" sibTransId="{65E56B32-33AD-41FF-A355-009C0B7D000E}"/>
    <dgm:cxn modelId="{241A63C2-D0D8-4202-BD08-8E77306E3042}" type="presOf" srcId="{2ECCA8E1-9D29-4F46-8819-8FCC2A2A2ECF}" destId="{0B12ECF2-9C12-4AFB-A131-3FCFEBEEF264}" srcOrd="0" destOrd="0" presId="urn:microsoft.com/office/officeart/2005/8/layout/orgChart1"/>
    <dgm:cxn modelId="{3809A2C2-6389-46C2-BB83-CB3E9A303F3E}" type="presOf" srcId="{DBF7BFB4-11CC-4B1D-BDBD-0C26739B90CB}" destId="{AB5A3149-DFFB-42C8-B6BD-90E7C54B5D42}" srcOrd="1" destOrd="0" presId="urn:microsoft.com/office/officeart/2005/8/layout/orgChart1"/>
    <dgm:cxn modelId="{A0E98CC3-8444-46A6-AC8F-C9B4C7EF67C2}" srcId="{DBF7BFB4-11CC-4B1D-BDBD-0C26739B90CB}" destId="{A59FF8F7-38C0-4C80-9ABC-98270E96EC97}" srcOrd="0" destOrd="0" parTransId="{C6C5662F-67AB-4A66-BADA-2F7BAF989E73}" sibTransId="{3227E558-6995-44E7-8FE2-A46063200210}"/>
    <dgm:cxn modelId="{5B2BD8C5-424C-4A3D-945C-54300DB4F8A3}" type="presOf" srcId="{9E014D75-49E0-4DFA-A057-275F08F55E4E}" destId="{F348BA35-F47A-4CBD-8DF8-653F24A2D66D}" srcOrd="0" destOrd="0" presId="urn:microsoft.com/office/officeart/2005/8/layout/orgChart1"/>
    <dgm:cxn modelId="{EE6592D7-8C47-4C75-A16F-F87DC2D3891E}" type="presOf" srcId="{E1721067-CA00-458B-A1BD-DF75F777C614}" destId="{8BF76966-0244-41AD-84C4-B147EF9C68F1}" srcOrd="1" destOrd="0" presId="urn:microsoft.com/office/officeart/2005/8/layout/orgChart1"/>
    <dgm:cxn modelId="{643602DF-93F6-419E-8F17-26DD1A569D64}" srcId="{A59FF8F7-38C0-4C80-9ABC-98270E96EC97}" destId="{F3940F80-C885-4755-913C-FB0ACE085586}" srcOrd="1" destOrd="0" parTransId="{E159A7C3-9A6B-4F62-A473-4139E787FDA6}" sibTransId="{75D5B025-99EA-4C59-8E9D-FAC8D56BFA50}"/>
    <dgm:cxn modelId="{1EA12AEA-F7D6-4F40-805A-45DDA015A02E}" type="presOf" srcId="{D7E2B2C7-EDD1-4E65-94CF-B6DF06BD055E}" destId="{EA276CB3-3380-4E87-925F-73D1A56804DC}" srcOrd="1" destOrd="0" presId="urn:microsoft.com/office/officeart/2005/8/layout/orgChart1"/>
    <dgm:cxn modelId="{A04BE0EC-C8D0-4A71-8FBE-714A5E1714B3}" type="presOf" srcId="{A78C5D7E-E818-4A4B-A352-74CC3C354C36}" destId="{90340FCD-0882-4154-9C13-3742C8EB9F4A}" srcOrd="1" destOrd="0" presId="urn:microsoft.com/office/officeart/2005/8/layout/orgChart1"/>
    <dgm:cxn modelId="{E40E88FC-3D93-4751-A9D1-B8794D94F670}" type="presOf" srcId="{A30270AC-EC36-4DED-86E8-36C560761775}" destId="{CD8978FC-6985-40B5-BD9C-6F0F57DE761A}" srcOrd="0" destOrd="0" presId="urn:microsoft.com/office/officeart/2005/8/layout/orgChart1"/>
    <dgm:cxn modelId="{A942786C-286C-47ED-8388-EF7B7B7E908B}" type="presParOf" srcId="{D16CACF7-66A5-4FC0-A243-16F73B92CFD7}" destId="{639C2814-CD5E-46C1-81B0-AA3BFD609474}" srcOrd="0" destOrd="0" presId="urn:microsoft.com/office/officeart/2005/8/layout/orgChart1"/>
    <dgm:cxn modelId="{34A1AB86-2A81-4EED-9EE4-BDE411951FF2}" type="presParOf" srcId="{639C2814-CD5E-46C1-81B0-AA3BFD609474}" destId="{5BC661A3-52B2-4B0F-BCD0-326FA29854B1}" srcOrd="0" destOrd="0" presId="urn:microsoft.com/office/officeart/2005/8/layout/orgChart1"/>
    <dgm:cxn modelId="{5EAF51B1-7F6C-40C3-8777-7A1E2E8F3C33}" type="presParOf" srcId="{5BC661A3-52B2-4B0F-BCD0-326FA29854B1}" destId="{67FA57A0-BB57-4BDE-A800-EBF77F8135AE}" srcOrd="0" destOrd="0" presId="urn:microsoft.com/office/officeart/2005/8/layout/orgChart1"/>
    <dgm:cxn modelId="{B6629E0F-E6EA-457D-A812-0228963537BB}" type="presParOf" srcId="{5BC661A3-52B2-4B0F-BCD0-326FA29854B1}" destId="{AB5A3149-DFFB-42C8-B6BD-90E7C54B5D42}" srcOrd="1" destOrd="0" presId="urn:microsoft.com/office/officeart/2005/8/layout/orgChart1"/>
    <dgm:cxn modelId="{4CC0EE4E-BCD1-4C67-AA76-FFD57803101E}" type="presParOf" srcId="{639C2814-CD5E-46C1-81B0-AA3BFD609474}" destId="{6F1AEC03-33B4-4443-A329-0754000CCB24}" srcOrd="1" destOrd="0" presId="urn:microsoft.com/office/officeart/2005/8/layout/orgChart1"/>
    <dgm:cxn modelId="{D32E3DC0-A29F-45C5-BBE3-4777BC5D6FB1}" type="presParOf" srcId="{6F1AEC03-33B4-4443-A329-0754000CCB24}" destId="{C22DA0E2-8D0F-49A6-A380-0D03A23DC719}" srcOrd="0" destOrd="0" presId="urn:microsoft.com/office/officeart/2005/8/layout/orgChart1"/>
    <dgm:cxn modelId="{485C5085-19CB-4A72-9580-64968AD916F5}" type="presParOf" srcId="{6F1AEC03-33B4-4443-A329-0754000CCB24}" destId="{2ACA2CA9-21CC-4769-AB1E-81DFE38C8375}" srcOrd="1" destOrd="0" presId="urn:microsoft.com/office/officeart/2005/8/layout/orgChart1"/>
    <dgm:cxn modelId="{7C262C57-8504-49E3-A5EB-3CA50770CD93}" type="presParOf" srcId="{2ACA2CA9-21CC-4769-AB1E-81DFE38C8375}" destId="{525B4B31-DBAD-463B-8C94-AD0B0943C2CD}" srcOrd="0" destOrd="0" presId="urn:microsoft.com/office/officeart/2005/8/layout/orgChart1"/>
    <dgm:cxn modelId="{6982BCC9-1937-49A5-BB75-F46DA8B9C046}" type="presParOf" srcId="{525B4B31-DBAD-463B-8C94-AD0B0943C2CD}" destId="{5B5F957B-5364-4961-AD9B-971A807B82D1}" srcOrd="0" destOrd="0" presId="urn:microsoft.com/office/officeart/2005/8/layout/orgChart1"/>
    <dgm:cxn modelId="{85F59740-E463-4369-9986-051ACDD4B17C}" type="presParOf" srcId="{525B4B31-DBAD-463B-8C94-AD0B0943C2CD}" destId="{49B8DA56-7E6B-443D-A3D1-F3C9AA5AB1D9}" srcOrd="1" destOrd="0" presId="urn:microsoft.com/office/officeart/2005/8/layout/orgChart1"/>
    <dgm:cxn modelId="{9D6EDD4E-856D-4D40-99DC-54FF201E97AF}" type="presParOf" srcId="{2ACA2CA9-21CC-4769-AB1E-81DFE38C8375}" destId="{4E74DB11-4A53-4D94-BA80-389C0093A6A4}" srcOrd="1" destOrd="0" presId="urn:microsoft.com/office/officeart/2005/8/layout/orgChart1"/>
    <dgm:cxn modelId="{D7004CA4-0E51-4082-AB94-E7B68206EEB6}" type="presParOf" srcId="{4E74DB11-4A53-4D94-BA80-389C0093A6A4}" destId="{CEFE76AF-45AF-4E5E-A3FA-57C44E7D4572}" srcOrd="0" destOrd="0" presId="urn:microsoft.com/office/officeart/2005/8/layout/orgChart1"/>
    <dgm:cxn modelId="{B6DAC0F6-7363-490D-934A-4737EE77DEA7}" type="presParOf" srcId="{4E74DB11-4A53-4D94-BA80-389C0093A6A4}" destId="{2134211A-C5A8-4C2A-9640-19E40CB75375}" srcOrd="1" destOrd="0" presId="urn:microsoft.com/office/officeart/2005/8/layout/orgChart1"/>
    <dgm:cxn modelId="{13EECE6A-F95E-4A00-BA0A-88A56E107618}" type="presParOf" srcId="{2134211A-C5A8-4C2A-9640-19E40CB75375}" destId="{1DE38A86-A998-4569-97BB-6881C647B8B4}" srcOrd="0" destOrd="0" presId="urn:microsoft.com/office/officeart/2005/8/layout/orgChart1"/>
    <dgm:cxn modelId="{A1A0978C-6EEB-4FBC-A3B2-67CCF799FAE3}" type="presParOf" srcId="{1DE38A86-A998-4569-97BB-6881C647B8B4}" destId="{709B947D-0CA3-40A4-95AE-0D23A9566A87}" srcOrd="0" destOrd="0" presId="urn:microsoft.com/office/officeart/2005/8/layout/orgChart1"/>
    <dgm:cxn modelId="{D6DC75D0-1A46-406E-A143-165B71CEEAAF}" type="presParOf" srcId="{1DE38A86-A998-4569-97BB-6881C647B8B4}" destId="{FAF901C9-EA90-4EF3-8C6B-481783CDDB2C}" srcOrd="1" destOrd="0" presId="urn:microsoft.com/office/officeart/2005/8/layout/orgChart1"/>
    <dgm:cxn modelId="{D6DB3F89-B978-45F9-82AB-2E0B31EED7A7}" type="presParOf" srcId="{2134211A-C5A8-4C2A-9640-19E40CB75375}" destId="{A4AC92D1-00A8-4B6F-BACA-661B7D7DE345}" srcOrd="1" destOrd="0" presId="urn:microsoft.com/office/officeart/2005/8/layout/orgChart1"/>
    <dgm:cxn modelId="{CBD72D1E-2022-42B4-8B82-02710241F4B8}" type="presParOf" srcId="{2134211A-C5A8-4C2A-9640-19E40CB75375}" destId="{E269E75F-6503-4346-BA17-7E7C5DECAC91}" srcOrd="2" destOrd="0" presId="urn:microsoft.com/office/officeart/2005/8/layout/orgChart1"/>
    <dgm:cxn modelId="{AB86A199-0523-4E84-ADF1-70FD9AD32C92}" type="presParOf" srcId="{4E74DB11-4A53-4D94-BA80-389C0093A6A4}" destId="{CDC2416C-07EF-4E91-B33D-285BA02DF147}" srcOrd="2" destOrd="0" presId="urn:microsoft.com/office/officeart/2005/8/layout/orgChart1"/>
    <dgm:cxn modelId="{132DA2D9-AE79-4F9D-8F25-CC84AD8A4F51}" type="presParOf" srcId="{4E74DB11-4A53-4D94-BA80-389C0093A6A4}" destId="{0F78F420-946C-4AC5-B9EC-576A24B8B853}" srcOrd="3" destOrd="0" presId="urn:microsoft.com/office/officeart/2005/8/layout/orgChart1"/>
    <dgm:cxn modelId="{089E024B-2A8B-48FA-9630-F70279444EC7}" type="presParOf" srcId="{0F78F420-946C-4AC5-B9EC-576A24B8B853}" destId="{39EEAD72-7932-4FBB-B706-F2F064C136D5}" srcOrd="0" destOrd="0" presId="urn:microsoft.com/office/officeart/2005/8/layout/orgChart1"/>
    <dgm:cxn modelId="{CD1A4F73-C529-4076-92E5-31DA5165900A}" type="presParOf" srcId="{39EEAD72-7932-4FBB-B706-F2F064C136D5}" destId="{B225D2F0-6A35-4E70-8697-53C1BFAACC01}" srcOrd="0" destOrd="0" presId="urn:microsoft.com/office/officeart/2005/8/layout/orgChart1"/>
    <dgm:cxn modelId="{D9231567-805E-4C72-B489-7EEECBEA8D6E}" type="presParOf" srcId="{39EEAD72-7932-4FBB-B706-F2F064C136D5}" destId="{4F08F257-03A0-4178-AA43-4521371ACD41}" srcOrd="1" destOrd="0" presId="urn:microsoft.com/office/officeart/2005/8/layout/orgChart1"/>
    <dgm:cxn modelId="{D7545B41-4CE8-41F4-BF9C-2A2FEE9C4E00}" type="presParOf" srcId="{0F78F420-946C-4AC5-B9EC-576A24B8B853}" destId="{FADA9F27-D213-4B5E-A250-C20C454BF2B9}" srcOrd="1" destOrd="0" presId="urn:microsoft.com/office/officeart/2005/8/layout/orgChart1"/>
    <dgm:cxn modelId="{48A231FE-14AB-4096-B535-23795B799DCD}" type="presParOf" srcId="{0F78F420-946C-4AC5-B9EC-576A24B8B853}" destId="{34C3F871-D921-4F16-B12C-1CBE387D2C92}" srcOrd="2" destOrd="0" presId="urn:microsoft.com/office/officeart/2005/8/layout/orgChart1"/>
    <dgm:cxn modelId="{A5B60A46-A727-4902-8340-B4F435318C9E}" type="presParOf" srcId="{2ACA2CA9-21CC-4769-AB1E-81DFE38C8375}" destId="{C3F71543-6FCA-4DD5-AECE-2BE9EFFB3CD9}" srcOrd="2" destOrd="0" presId="urn:microsoft.com/office/officeart/2005/8/layout/orgChart1"/>
    <dgm:cxn modelId="{3818EEAC-19F0-45FF-AF49-818838057FFE}" type="presParOf" srcId="{6F1AEC03-33B4-4443-A329-0754000CCB24}" destId="{F348BA35-F47A-4CBD-8DF8-653F24A2D66D}" srcOrd="2" destOrd="0" presId="urn:microsoft.com/office/officeart/2005/8/layout/orgChart1"/>
    <dgm:cxn modelId="{CD5B7946-D0CD-4C5C-BDCD-0762650284C6}" type="presParOf" srcId="{6F1AEC03-33B4-4443-A329-0754000CCB24}" destId="{B988BE21-1D32-4B31-B665-D0FE1F579566}" srcOrd="3" destOrd="0" presId="urn:microsoft.com/office/officeart/2005/8/layout/orgChart1"/>
    <dgm:cxn modelId="{209A9886-D737-4FE7-90CA-515F01076E98}" type="presParOf" srcId="{B988BE21-1D32-4B31-B665-D0FE1F579566}" destId="{F0E6E98E-24F5-48F1-B7DB-CCC28A4C39A1}" srcOrd="0" destOrd="0" presId="urn:microsoft.com/office/officeart/2005/8/layout/orgChart1"/>
    <dgm:cxn modelId="{67C93FF7-9F0F-4F99-8FBA-5F2B4E942847}" type="presParOf" srcId="{F0E6E98E-24F5-48F1-B7DB-CCC28A4C39A1}" destId="{A85E5A2F-DD53-4ACB-8784-F9F7017C994A}" srcOrd="0" destOrd="0" presId="urn:microsoft.com/office/officeart/2005/8/layout/orgChart1"/>
    <dgm:cxn modelId="{61B48790-E6CE-4B1F-94CA-C74BE3D34A61}" type="presParOf" srcId="{F0E6E98E-24F5-48F1-B7DB-CCC28A4C39A1}" destId="{1909DE71-CD04-459E-B3D0-1108FFD4357E}" srcOrd="1" destOrd="0" presId="urn:microsoft.com/office/officeart/2005/8/layout/orgChart1"/>
    <dgm:cxn modelId="{8D8C1C6E-3917-4F0B-8B00-9EA6000B6320}" type="presParOf" srcId="{B988BE21-1D32-4B31-B665-D0FE1F579566}" destId="{677A696D-C665-4C88-B7D9-0D449901AF2A}" srcOrd="1" destOrd="0" presId="urn:microsoft.com/office/officeart/2005/8/layout/orgChart1"/>
    <dgm:cxn modelId="{E312A3EC-47F6-4E48-8FD1-F07AF75AC7C3}" type="presParOf" srcId="{677A696D-C665-4C88-B7D9-0D449901AF2A}" destId="{02F871DF-0F49-44F9-B2E9-DA74A3619439}" srcOrd="0" destOrd="0" presId="urn:microsoft.com/office/officeart/2005/8/layout/orgChart1"/>
    <dgm:cxn modelId="{E65C1910-83FE-4120-8361-D7B81B3C85C3}" type="presParOf" srcId="{677A696D-C665-4C88-B7D9-0D449901AF2A}" destId="{37C6B80A-045E-4C01-92DC-82575A81ADAF}" srcOrd="1" destOrd="0" presId="urn:microsoft.com/office/officeart/2005/8/layout/orgChart1"/>
    <dgm:cxn modelId="{2DD3A634-243B-4365-BAB8-6A91D8A8E9F8}" type="presParOf" srcId="{37C6B80A-045E-4C01-92DC-82575A81ADAF}" destId="{A9DB8D9B-957D-4244-97E7-C9218F73F59B}" srcOrd="0" destOrd="0" presId="urn:microsoft.com/office/officeart/2005/8/layout/orgChart1"/>
    <dgm:cxn modelId="{FD02B96C-D3EF-4C07-8B83-75F4ADD73C5F}" type="presParOf" srcId="{A9DB8D9B-957D-4244-97E7-C9218F73F59B}" destId="{2BE7241C-01A1-4C2C-AF0D-5E7CF0BA36AE}" srcOrd="0" destOrd="0" presId="urn:microsoft.com/office/officeart/2005/8/layout/orgChart1"/>
    <dgm:cxn modelId="{863B4812-7148-4999-849A-AA75A0BB4132}" type="presParOf" srcId="{A9DB8D9B-957D-4244-97E7-C9218F73F59B}" destId="{90340FCD-0882-4154-9C13-3742C8EB9F4A}" srcOrd="1" destOrd="0" presId="urn:microsoft.com/office/officeart/2005/8/layout/orgChart1"/>
    <dgm:cxn modelId="{FF4D09AD-4544-431E-8ACE-2B2D6A6C6BC0}" type="presParOf" srcId="{37C6B80A-045E-4C01-92DC-82575A81ADAF}" destId="{B21E7965-E133-4FD4-AB4A-2201D9FA2F02}" srcOrd="1" destOrd="0" presId="urn:microsoft.com/office/officeart/2005/8/layout/orgChart1"/>
    <dgm:cxn modelId="{F6E45F4C-C6D3-4A1C-8C1C-EFBEC4B7BD82}" type="presParOf" srcId="{B21E7965-E133-4FD4-AB4A-2201D9FA2F02}" destId="{F0EAA190-E8B1-4AF7-9B7F-FDD3EEFDA85C}" srcOrd="0" destOrd="0" presId="urn:microsoft.com/office/officeart/2005/8/layout/orgChart1"/>
    <dgm:cxn modelId="{FC66B7D4-BF07-4F90-9E1F-67EC0A03434E}" type="presParOf" srcId="{B21E7965-E133-4FD4-AB4A-2201D9FA2F02}" destId="{978B5FBC-4596-4ABC-9A73-BA8E5FDEEAF9}" srcOrd="1" destOrd="0" presId="urn:microsoft.com/office/officeart/2005/8/layout/orgChart1"/>
    <dgm:cxn modelId="{918D35F4-61B8-4526-8B6E-D9AA93F4FACB}" type="presParOf" srcId="{978B5FBC-4596-4ABC-9A73-BA8E5FDEEAF9}" destId="{9CCEB9CE-DF87-4833-A28F-192BF4996418}" srcOrd="0" destOrd="0" presId="urn:microsoft.com/office/officeart/2005/8/layout/orgChart1"/>
    <dgm:cxn modelId="{3A18DFC0-582C-4800-98AE-AAEB446C769A}" type="presParOf" srcId="{9CCEB9CE-DF87-4833-A28F-192BF4996418}" destId="{9B262FA0-B5CA-4ADC-9B02-6732C17A9BA2}" srcOrd="0" destOrd="0" presId="urn:microsoft.com/office/officeart/2005/8/layout/orgChart1"/>
    <dgm:cxn modelId="{7D2F4DFC-342E-4619-A707-DC59A7D79BFF}" type="presParOf" srcId="{9CCEB9CE-DF87-4833-A28F-192BF4996418}" destId="{38FA0F71-7220-4EC1-B856-8BE552C96768}" srcOrd="1" destOrd="0" presId="urn:microsoft.com/office/officeart/2005/8/layout/orgChart1"/>
    <dgm:cxn modelId="{CDDE12D9-4E4C-4385-9A5D-CDAB50BA361A}" type="presParOf" srcId="{978B5FBC-4596-4ABC-9A73-BA8E5FDEEAF9}" destId="{61D54946-4BB3-4B94-A40E-935A1105A22C}" srcOrd="1" destOrd="0" presId="urn:microsoft.com/office/officeart/2005/8/layout/orgChart1"/>
    <dgm:cxn modelId="{D7DE7CA8-3DCC-43DE-B6E4-A0F58BC8648E}" type="presParOf" srcId="{978B5FBC-4596-4ABC-9A73-BA8E5FDEEAF9}" destId="{097A8CBA-91EC-4B36-93AE-B24EC213DCFA}" srcOrd="2" destOrd="0" presId="urn:microsoft.com/office/officeart/2005/8/layout/orgChart1"/>
    <dgm:cxn modelId="{4C8D2E82-4CC6-4C55-81DA-B97E26750B83}" type="presParOf" srcId="{B21E7965-E133-4FD4-AB4A-2201D9FA2F02}" destId="{D53190F8-5860-4931-A294-69CCEE3AE86E}" srcOrd="2" destOrd="0" presId="urn:microsoft.com/office/officeart/2005/8/layout/orgChart1"/>
    <dgm:cxn modelId="{2F51EA88-CD51-4C18-B873-E77F84E84A20}" type="presParOf" srcId="{B21E7965-E133-4FD4-AB4A-2201D9FA2F02}" destId="{C441E190-5E0A-446E-B997-1736AD3501EB}" srcOrd="3" destOrd="0" presId="urn:microsoft.com/office/officeart/2005/8/layout/orgChart1"/>
    <dgm:cxn modelId="{30A9127C-66FB-4A80-86C2-EB37E5A6C2F4}" type="presParOf" srcId="{C441E190-5E0A-446E-B997-1736AD3501EB}" destId="{1C4E232C-848F-4261-966A-8E670CEFC854}" srcOrd="0" destOrd="0" presId="urn:microsoft.com/office/officeart/2005/8/layout/orgChart1"/>
    <dgm:cxn modelId="{0194B2B9-3E54-4880-8946-787F2F6C2AB9}" type="presParOf" srcId="{1C4E232C-848F-4261-966A-8E670CEFC854}" destId="{A4C7C5C1-7A96-432A-A360-CF25D42DBB5A}" srcOrd="0" destOrd="0" presId="urn:microsoft.com/office/officeart/2005/8/layout/orgChart1"/>
    <dgm:cxn modelId="{2C0EB902-844F-4908-97CA-817BF63DA7FA}" type="presParOf" srcId="{1C4E232C-848F-4261-966A-8E670CEFC854}" destId="{628B268F-A2BB-4432-B28A-40EE067C06D1}" srcOrd="1" destOrd="0" presId="urn:microsoft.com/office/officeart/2005/8/layout/orgChart1"/>
    <dgm:cxn modelId="{5B8ACA78-D782-4C99-93EF-76BB10869618}" type="presParOf" srcId="{C441E190-5E0A-446E-B997-1736AD3501EB}" destId="{1B062CD2-2519-4899-AE7D-05E4CEC75DB2}" srcOrd="1" destOrd="0" presId="urn:microsoft.com/office/officeart/2005/8/layout/orgChart1"/>
    <dgm:cxn modelId="{D76EACC8-B0A6-44F7-9B1E-179CFEE153A3}" type="presParOf" srcId="{C441E190-5E0A-446E-B997-1736AD3501EB}" destId="{8A070277-1D31-456C-9A62-BB7FAEDBEB9D}" srcOrd="2" destOrd="0" presId="urn:microsoft.com/office/officeart/2005/8/layout/orgChart1"/>
    <dgm:cxn modelId="{3A6F87A0-159A-45DE-9AE7-29E97DCBC2A2}" type="presParOf" srcId="{37C6B80A-045E-4C01-92DC-82575A81ADAF}" destId="{188F84B4-38BA-48F5-8F2A-9CC828333FBA}" srcOrd="2" destOrd="0" presId="urn:microsoft.com/office/officeart/2005/8/layout/orgChart1"/>
    <dgm:cxn modelId="{5A4A8543-20B1-403D-B66D-322DF8569803}" type="presParOf" srcId="{B988BE21-1D32-4B31-B665-D0FE1F579566}" destId="{AE7B7D4B-2D99-4E4A-9302-948AC968FAF0}" srcOrd="2" destOrd="0" presId="urn:microsoft.com/office/officeart/2005/8/layout/orgChart1"/>
    <dgm:cxn modelId="{C2002698-5370-4199-89ED-2E39F4E1ADA4}" type="presParOf" srcId="{6F1AEC03-33B4-4443-A329-0754000CCB24}" destId="{0B12ECF2-9C12-4AFB-A131-3FCFEBEEF264}" srcOrd="4" destOrd="0" presId="urn:microsoft.com/office/officeart/2005/8/layout/orgChart1"/>
    <dgm:cxn modelId="{0DF892AE-A59D-4474-BE15-7109AF7B6DF8}" type="presParOf" srcId="{6F1AEC03-33B4-4443-A329-0754000CCB24}" destId="{6DDA58F3-FAD1-41E8-8456-A98F69ADB2BF}" srcOrd="5" destOrd="0" presId="urn:microsoft.com/office/officeart/2005/8/layout/orgChart1"/>
    <dgm:cxn modelId="{69F77958-3432-4B7C-8C97-CC78BD3245E6}" type="presParOf" srcId="{6DDA58F3-FAD1-41E8-8456-A98F69ADB2BF}" destId="{8B1B10A6-97C8-4E49-92FA-77C57F24F968}" srcOrd="0" destOrd="0" presId="urn:microsoft.com/office/officeart/2005/8/layout/orgChart1"/>
    <dgm:cxn modelId="{9EEBA7FB-2C94-4749-9955-1B0E59F001A9}" type="presParOf" srcId="{8B1B10A6-97C8-4E49-92FA-77C57F24F968}" destId="{1B6FB540-7052-4846-A8ED-1D44A33F1E10}" srcOrd="0" destOrd="0" presId="urn:microsoft.com/office/officeart/2005/8/layout/orgChart1"/>
    <dgm:cxn modelId="{60C20126-B64C-4112-A21B-D61189E7390B}" type="presParOf" srcId="{8B1B10A6-97C8-4E49-92FA-77C57F24F968}" destId="{38B0C7A5-8DBA-49F3-A7A1-1DD5CB3B6CEC}" srcOrd="1" destOrd="0" presId="urn:microsoft.com/office/officeart/2005/8/layout/orgChart1"/>
    <dgm:cxn modelId="{03716336-013A-45BA-8EA8-620081854BFD}" type="presParOf" srcId="{6DDA58F3-FAD1-41E8-8456-A98F69ADB2BF}" destId="{15093D42-A5E4-4B87-8695-B262744F23A7}" srcOrd="1" destOrd="0" presId="urn:microsoft.com/office/officeart/2005/8/layout/orgChart1"/>
    <dgm:cxn modelId="{50D27482-D8C9-4CEC-9708-AC636C6E2DA2}" type="presParOf" srcId="{15093D42-A5E4-4B87-8695-B262744F23A7}" destId="{CD8978FC-6985-40B5-BD9C-6F0F57DE761A}" srcOrd="0" destOrd="0" presId="urn:microsoft.com/office/officeart/2005/8/layout/orgChart1"/>
    <dgm:cxn modelId="{72BCB05D-1894-44D8-92A5-4E26B3BE5EFE}" type="presParOf" srcId="{15093D42-A5E4-4B87-8695-B262744F23A7}" destId="{8A819863-619B-4D02-8D9F-741595AA660D}" srcOrd="1" destOrd="0" presId="urn:microsoft.com/office/officeart/2005/8/layout/orgChart1"/>
    <dgm:cxn modelId="{96041CEB-0FDB-496F-B7FA-1787CDDC6055}" type="presParOf" srcId="{8A819863-619B-4D02-8D9F-741595AA660D}" destId="{CF8465DD-3E6C-4A0D-B0D6-B2864710E2EE}" srcOrd="0" destOrd="0" presId="urn:microsoft.com/office/officeart/2005/8/layout/orgChart1"/>
    <dgm:cxn modelId="{46077F3C-1F89-4C05-87E5-2B521FEB954C}" type="presParOf" srcId="{CF8465DD-3E6C-4A0D-B0D6-B2864710E2EE}" destId="{6CFDA114-95B5-48C3-8077-DEF1154D0AB7}" srcOrd="0" destOrd="0" presId="urn:microsoft.com/office/officeart/2005/8/layout/orgChart1"/>
    <dgm:cxn modelId="{2532BF18-24CF-47BD-A841-930C0460152A}" type="presParOf" srcId="{CF8465DD-3E6C-4A0D-B0D6-B2864710E2EE}" destId="{8BF76966-0244-41AD-84C4-B147EF9C68F1}" srcOrd="1" destOrd="0" presId="urn:microsoft.com/office/officeart/2005/8/layout/orgChart1"/>
    <dgm:cxn modelId="{C9551B92-FCC4-4D40-81A8-B6E25DD931E4}" type="presParOf" srcId="{8A819863-619B-4D02-8D9F-741595AA660D}" destId="{61DE4A5D-2235-4916-9809-E3F67222CF3C}" srcOrd="1" destOrd="0" presId="urn:microsoft.com/office/officeart/2005/8/layout/orgChart1"/>
    <dgm:cxn modelId="{E1AEEC2E-1B03-47CD-A53C-44ECDD927098}" type="presParOf" srcId="{8A819863-619B-4D02-8D9F-741595AA660D}" destId="{5271A4C8-3C31-4425-8FEC-6F86E110FC80}" srcOrd="2" destOrd="0" presId="urn:microsoft.com/office/officeart/2005/8/layout/orgChart1"/>
    <dgm:cxn modelId="{E38AA68B-773D-4382-886B-B688433C90D4}" type="presParOf" srcId="{15093D42-A5E4-4B87-8695-B262744F23A7}" destId="{8554F961-BD0C-41E1-B59B-E05282C9ECC1}" srcOrd="2" destOrd="0" presId="urn:microsoft.com/office/officeart/2005/8/layout/orgChart1"/>
    <dgm:cxn modelId="{3E3F1AE2-365B-4161-9421-79D19309A9CE}" type="presParOf" srcId="{15093D42-A5E4-4B87-8695-B262744F23A7}" destId="{84F037F9-1415-4236-9DFE-0A1578485E3F}" srcOrd="3" destOrd="0" presId="urn:microsoft.com/office/officeart/2005/8/layout/orgChart1"/>
    <dgm:cxn modelId="{5D0133EC-6C79-41DA-9332-539FF27ED733}" type="presParOf" srcId="{84F037F9-1415-4236-9DFE-0A1578485E3F}" destId="{9F15176B-AC77-4650-B60F-161B6A1A0233}" srcOrd="0" destOrd="0" presId="urn:microsoft.com/office/officeart/2005/8/layout/orgChart1"/>
    <dgm:cxn modelId="{B7E72F4C-2F9A-4294-836C-5E6E04A337A0}" type="presParOf" srcId="{9F15176B-AC77-4650-B60F-161B6A1A0233}" destId="{B83E199B-B01D-43AF-B556-283E7C19435C}" srcOrd="0" destOrd="0" presId="urn:microsoft.com/office/officeart/2005/8/layout/orgChart1"/>
    <dgm:cxn modelId="{84865E5A-3010-4CE1-BB0A-9197DC4BA3B2}" type="presParOf" srcId="{9F15176B-AC77-4650-B60F-161B6A1A0233}" destId="{EA276CB3-3380-4E87-925F-73D1A56804DC}" srcOrd="1" destOrd="0" presId="urn:microsoft.com/office/officeart/2005/8/layout/orgChart1"/>
    <dgm:cxn modelId="{228A8E57-37D6-4FDC-9939-5EA261BD9C33}" type="presParOf" srcId="{84F037F9-1415-4236-9DFE-0A1578485E3F}" destId="{ED881603-CD8E-4444-BF43-87DAFA257A93}" srcOrd="1" destOrd="0" presId="urn:microsoft.com/office/officeart/2005/8/layout/orgChart1"/>
    <dgm:cxn modelId="{F28D0740-B6A2-42E5-82D3-9B1298B450DE}" type="presParOf" srcId="{84F037F9-1415-4236-9DFE-0A1578485E3F}" destId="{EF520A49-B8EF-4812-BCEE-93682705E01E}" srcOrd="2" destOrd="0" presId="urn:microsoft.com/office/officeart/2005/8/layout/orgChart1"/>
    <dgm:cxn modelId="{7C1277E4-067A-4FD2-AABF-26AD6FF985E6}" type="presParOf" srcId="{6DDA58F3-FAD1-41E8-8456-A98F69ADB2BF}" destId="{F7D5C290-2548-434E-8813-3F21F2488146}" srcOrd="2" destOrd="0" presId="urn:microsoft.com/office/officeart/2005/8/layout/orgChart1"/>
    <dgm:cxn modelId="{76A16A72-482D-4293-9776-9133EB0D9140}" type="presParOf" srcId="{639C2814-CD5E-46C1-81B0-AA3BFD609474}" destId="{7CC92D96-3496-4CF3-84DA-891D6C4977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4F961-BD0C-41E1-B59B-E05282C9ECC1}">
      <dsp:nvSpPr>
        <dsp:cNvPr id="0" name=""/>
        <dsp:cNvSpPr/>
      </dsp:nvSpPr>
      <dsp:spPr>
        <a:xfrm>
          <a:off x="7214044" y="1562969"/>
          <a:ext cx="317346" cy="161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45"/>
              </a:lnTo>
              <a:lnTo>
                <a:pt x="317346" y="1617345"/>
              </a:lnTo>
            </a:path>
          </a:pathLst>
        </a:custGeom>
        <a:noFill/>
        <a:ln w="12700" cap="flat" cmpd="sng" algn="ctr">
          <a:solidFill>
            <a:srgbClr val="00BB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78FC-6985-40B5-BD9C-6F0F57DE761A}">
      <dsp:nvSpPr>
        <dsp:cNvPr id="0" name=""/>
        <dsp:cNvSpPr/>
      </dsp:nvSpPr>
      <dsp:spPr>
        <a:xfrm>
          <a:off x="7214044" y="1562969"/>
          <a:ext cx="317346" cy="647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885"/>
              </a:lnTo>
              <a:lnTo>
                <a:pt x="317346" y="647885"/>
              </a:lnTo>
            </a:path>
          </a:pathLst>
        </a:custGeom>
        <a:noFill/>
        <a:ln w="12700" cap="flat" cmpd="sng" algn="ctr">
          <a:solidFill>
            <a:srgbClr val="00BB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2ECF2-9C12-4AFB-A131-3FCFEBEEF264}">
      <dsp:nvSpPr>
        <dsp:cNvPr id="0" name=""/>
        <dsp:cNvSpPr/>
      </dsp:nvSpPr>
      <dsp:spPr>
        <a:xfrm>
          <a:off x="5221878" y="593508"/>
          <a:ext cx="2838421" cy="326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55"/>
              </a:lnTo>
              <a:lnTo>
                <a:pt x="2838421" y="163155"/>
              </a:lnTo>
              <a:lnTo>
                <a:pt x="2838421" y="326310"/>
              </a:lnTo>
            </a:path>
          </a:pathLst>
        </a:custGeom>
        <a:noFill/>
        <a:ln w="12700" cap="flat" cmpd="sng" algn="ctr">
          <a:solidFill>
            <a:srgbClr val="EE27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190F8-5860-4931-A294-69CCEE3AE86E}">
      <dsp:nvSpPr>
        <dsp:cNvPr id="0" name=""/>
        <dsp:cNvSpPr/>
      </dsp:nvSpPr>
      <dsp:spPr>
        <a:xfrm>
          <a:off x="4375983" y="2532429"/>
          <a:ext cx="317346" cy="161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45"/>
              </a:lnTo>
              <a:lnTo>
                <a:pt x="317346" y="1617345"/>
              </a:lnTo>
            </a:path>
          </a:pathLst>
        </a:custGeom>
        <a:noFill/>
        <a:ln w="12700" cap="flat" cmpd="sng" algn="ctr">
          <a:solidFill>
            <a:srgbClr val="CFB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AA190-E8B1-4AF7-9B7F-FDD3EEFDA85C}">
      <dsp:nvSpPr>
        <dsp:cNvPr id="0" name=""/>
        <dsp:cNvSpPr/>
      </dsp:nvSpPr>
      <dsp:spPr>
        <a:xfrm>
          <a:off x="4375983" y="2532429"/>
          <a:ext cx="317346" cy="647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885"/>
              </a:lnTo>
              <a:lnTo>
                <a:pt x="317346" y="647885"/>
              </a:lnTo>
            </a:path>
          </a:pathLst>
        </a:custGeom>
        <a:noFill/>
        <a:ln w="12700" cap="flat" cmpd="sng" algn="ctr">
          <a:solidFill>
            <a:srgbClr val="CFB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871DF-0F49-44F9-B2E9-DA74A3619439}">
      <dsp:nvSpPr>
        <dsp:cNvPr id="0" name=""/>
        <dsp:cNvSpPr/>
      </dsp:nvSpPr>
      <dsp:spPr>
        <a:xfrm>
          <a:off x="5176519" y="1562969"/>
          <a:ext cx="91440" cy="326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310"/>
              </a:lnTo>
            </a:path>
          </a:pathLst>
        </a:custGeom>
        <a:noFill/>
        <a:ln w="12700" cap="flat" cmpd="sng" algn="ctr">
          <a:solidFill>
            <a:srgbClr val="00BB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8BA35-F47A-4CBD-8DF8-653F24A2D66D}">
      <dsp:nvSpPr>
        <dsp:cNvPr id="0" name=""/>
        <dsp:cNvSpPr/>
      </dsp:nvSpPr>
      <dsp:spPr>
        <a:xfrm>
          <a:off x="5176158" y="593508"/>
          <a:ext cx="91440" cy="326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155"/>
              </a:lnTo>
              <a:lnTo>
                <a:pt x="46081" y="163155"/>
              </a:lnTo>
              <a:lnTo>
                <a:pt x="46081" y="326310"/>
              </a:lnTo>
            </a:path>
          </a:pathLst>
        </a:custGeom>
        <a:noFill/>
        <a:ln w="12700" cap="flat" cmpd="sng" algn="ctr">
          <a:solidFill>
            <a:srgbClr val="EE27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2416C-07EF-4E91-B33D-285BA02DF147}">
      <dsp:nvSpPr>
        <dsp:cNvPr id="0" name=""/>
        <dsp:cNvSpPr/>
      </dsp:nvSpPr>
      <dsp:spPr>
        <a:xfrm>
          <a:off x="1405122" y="1562969"/>
          <a:ext cx="317346" cy="161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45"/>
              </a:lnTo>
              <a:lnTo>
                <a:pt x="317346" y="1617345"/>
              </a:lnTo>
            </a:path>
          </a:pathLst>
        </a:custGeom>
        <a:noFill/>
        <a:ln w="12700" cap="flat" cmpd="sng" algn="ctr">
          <a:solidFill>
            <a:srgbClr val="00BB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E76AF-45AF-4E5E-A3FA-57C44E7D4572}">
      <dsp:nvSpPr>
        <dsp:cNvPr id="0" name=""/>
        <dsp:cNvSpPr/>
      </dsp:nvSpPr>
      <dsp:spPr>
        <a:xfrm>
          <a:off x="1405122" y="1562969"/>
          <a:ext cx="317346" cy="647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885"/>
              </a:lnTo>
              <a:lnTo>
                <a:pt x="317346" y="647885"/>
              </a:lnTo>
            </a:path>
          </a:pathLst>
        </a:custGeom>
        <a:noFill/>
        <a:ln w="12700" cap="flat" cmpd="sng" algn="ctr">
          <a:solidFill>
            <a:srgbClr val="00BB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DA0E2-8D0F-49A6-A380-0D03A23DC719}">
      <dsp:nvSpPr>
        <dsp:cNvPr id="0" name=""/>
        <dsp:cNvSpPr/>
      </dsp:nvSpPr>
      <dsp:spPr>
        <a:xfrm>
          <a:off x="2251378" y="593508"/>
          <a:ext cx="2970499" cy="326310"/>
        </a:xfrm>
        <a:custGeom>
          <a:avLst/>
          <a:gdLst/>
          <a:ahLst/>
          <a:cxnLst/>
          <a:rect l="0" t="0" r="0" b="0"/>
          <a:pathLst>
            <a:path>
              <a:moveTo>
                <a:pt x="2970499" y="0"/>
              </a:moveTo>
              <a:lnTo>
                <a:pt x="2970499" y="163155"/>
              </a:lnTo>
              <a:lnTo>
                <a:pt x="0" y="163155"/>
              </a:lnTo>
              <a:lnTo>
                <a:pt x="0" y="326310"/>
              </a:lnTo>
            </a:path>
          </a:pathLst>
        </a:custGeom>
        <a:noFill/>
        <a:ln w="12700" cap="flat" cmpd="sng" algn="ctr">
          <a:solidFill>
            <a:srgbClr val="EE27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A57A0-BB57-4BDE-A800-EBF77F8135AE}">
      <dsp:nvSpPr>
        <dsp:cNvPr id="0" name=""/>
        <dsp:cNvSpPr/>
      </dsp:nvSpPr>
      <dsp:spPr>
        <a:xfrm>
          <a:off x="3318603" y="362"/>
          <a:ext cx="3806549" cy="593146"/>
        </a:xfrm>
        <a:prstGeom prst="hexagon">
          <a:avLst/>
        </a:prstGeom>
        <a:solidFill>
          <a:srgbClr val="EE27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Environmentally Controlled Testing Chamber</a:t>
          </a:r>
          <a:r>
            <a:rPr lang="en-US" sz="1600" kern="1200">
              <a:latin typeface="Calibri Light" panose="020F0302020204030204"/>
            </a:rPr>
            <a:t> </a:t>
          </a:r>
          <a:endParaRPr lang="en-US" sz="1600" kern="1200"/>
        </a:p>
      </dsp:txBody>
      <dsp:txXfrm>
        <a:off x="3685244" y="57493"/>
        <a:ext cx="3073267" cy="478884"/>
      </dsp:txXfrm>
    </dsp:sp>
    <dsp:sp modelId="{5B5F957B-5364-4961-AD9B-971A807B82D1}">
      <dsp:nvSpPr>
        <dsp:cNvPr id="0" name=""/>
        <dsp:cNvSpPr/>
      </dsp:nvSpPr>
      <dsp:spPr>
        <a:xfrm>
          <a:off x="1193558" y="919819"/>
          <a:ext cx="2115640" cy="643149"/>
        </a:xfrm>
        <a:prstGeom prst="hexagon">
          <a:avLst/>
        </a:prstGeom>
        <a:solidFill>
          <a:srgbClr val="A4D2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Support</a:t>
          </a:r>
        </a:p>
      </dsp:txBody>
      <dsp:txXfrm>
        <a:off x="1423457" y="989708"/>
        <a:ext cx="1655842" cy="503371"/>
      </dsp:txXfrm>
    </dsp:sp>
    <dsp:sp modelId="{709B947D-0CA3-40A4-95AE-0D23A9566A87}">
      <dsp:nvSpPr>
        <dsp:cNvPr id="0" name=""/>
        <dsp:cNvSpPr/>
      </dsp:nvSpPr>
      <dsp:spPr>
        <a:xfrm>
          <a:off x="1722468" y="1889279"/>
          <a:ext cx="2115640" cy="643149"/>
        </a:xfrm>
        <a:prstGeom prst="hexagon">
          <a:avLst/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Maintains Structural Stability</a:t>
          </a:r>
        </a:p>
      </dsp:txBody>
      <dsp:txXfrm>
        <a:off x="1952367" y="1959168"/>
        <a:ext cx="1655842" cy="503371"/>
      </dsp:txXfrm>
    </dsp:sp>
    <dsp:sp modelId="{B225D2F0-6A35-4E70-8697-53C1BFAACC01}">
      <dsp:nvSpPr>
        <dsp:cNvPr id="0" name=""/>
        <dsp:cNvSpPr/>
      </dsp:nvSpPr>
      <dsp:spPr>
        <a:xfrm>
          <a:off x="1722468" y="2858739"/>
          <a:ext cx="2115640" cy="643149"/>
        </a:xfrm>
        <a:prstGeom prst="hexagon">
          <a:avLst/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Support Airducts and Equipment</a:t>
          </a:r>
        </a:p>
      </dsp:txBody>
      <dsp:txXfrm>
        <a:off x="1952367" y="2928628"/>
        <a:ext cx="1655842" cy="503371"/>
      </dsp:txXfrm>
    </dsp:sp>
    <dsp:sp modelId="{A85E5A2F-DD53-4ACB-8784-F9F7017C994A}">
      <dsp:nvSpPr>
        <dsp:cNvPr id="0" name=""/>
        <dsp:cNvSpPr/>
      </dsp:nvSpPr>
      <dsp:spPr>
        <a:xfrm>
          <a:off x="4164419" y="919819"/>
          <a:ext cx="2115640" cy="643149"/>
        </a:xfrm>
        <a:prstGeom prst="hexagon">
          <a:avLst/>
        </a:prstGeom>
        <a:solidFill>
          <a:srgbClr val="A4D2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Control</a:t>
          </a:r>
        </a:p>
      </dsp:txBody>
      <dsp:txXfrm>
        <a:off x="4394318" y="989708"/>
        <a:ext cx="1655842" cy="503371"/>
      </dsp:txXfrm>
    </dsp:sp>
    <dsp:sp modelId="{2BE7241C-01A1-4C2C-AF0D-5E7CF0BA36AE}">
      <dsp:nvSpPr>
        <dsp:cNvPr id="0" name=""/>
        <dsp:cNvSpPr/>
      </dsp:nvSpPr>
      <dsp:spPr>
        <a:xfrm>
          <a:off x="4164419" y="1889279"/>
          <a:ext cx="2115640" cy="643149"/>
        </a:xfrm>
        <a:prstGeom prst="hexagon">
          <a:avLst/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Maintains Climate Stability</a:t>
          </a:r>
        </a:p>
      </dsp:txBody>
      <dsp:txXfrm>
        <a:off x="4394318" y="1959168"/>
        <a:ext cx="1655842" cy="503371"/>
      </dsp:txXfrm>
    </dsp:sp>
    <dsp:sp modelId="{9B262FA0-B5CA-4ADC-9B02-6732C17A9BA2}">
      <dsp:nvSpPr>
        <dsp:cNvPr id="0" name=""/>
        <dsp:cNvSpPr/>
      </dsp:nvSpPr>
      <dsp:spPr>
        <a:xfrm>
          <a:off x="4693329" y="2858739"/>
          <a:ext cx="2115640" cy="643149"/>
        </a:xfrm>
        <a:prstGeom prst="hexagon">
          <a:avLst/>
        </a:prstGeom>
        <a:solidFill>
          <a:srgbClr val="CFB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Control Temperature</a:t>
          </a:r>
        </a:p>
      </dsp:txBody>
      <dsp:txXfrm>
        <a:off x="4923228" y="2928628"/>
        <a:ext cx="1655842" cy="503371"/>
      </dsp:txXfrm>
    </dsp:sp>
    <dsp:sp modelId="{A4C7C5C1-7A96-432A-A360-CF25D42DBB5A}">
      <dsp:nvSpPr>
        <dsp:cNvPr id="0" name=""/>
        <dsp:cNvSpPr/>
      </dsp:nvSpPr>
      <dsp:spPr>
        <a:xfrm>
          <a:off x="4693329" y="3828199"/>
          <a:ext cx="2115640" cy="643149"/>
        </a:xfrm>
        <a:prstGeom prst="hexagon">
          <a:avLst/>
        </a:prstGeom>
        <a:solidFill>
          <a:srgbClr val="CFB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Control Humidity</a:t>
          </a:r>
        </a:p>
      </dsp:txBody>
      <dsp:txXfrm>
        <a:off x="4923228" y="3898088"/>
        <a:ext cx="1655842" cy="503371"/>
      </dsp:txXfrm>
    </dsp:sp>
    <dsp:sp modelId="{1B6FB540-7052-4846-A8ED-1D44A33F1E10}">
      <dsp:nvSpPr>
        <dsp:cNvPr id="0" name=""/>
        <dsp:cNvSpPr/>
      </dsp:nvSpPr>
      <dsp:spPr>
        <a:xfrm>
          <a:off x="7002480" y="919819"/>
          <a:ext cx="2115640" cy="643149"/>
        </a:xfrm>
        <a:prstGeom prst="hexagon">
          <a:avLst/>
        </a:prstGeom>
        <a:solidFill>
          <a:srgbClr val="A4D2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Accessibility</a:t>
          </a:r>
        </a:p>
      </dsp:txBody>
      <dsp:txXfrm>
        <a:off x="7232379" y="989708"/>
        <a:ext cx="1655842" cy="503371"/>
      </dsp:txXfrm>
    </dsp:sp>
    <dsp:sp modelId="{6CFDA114-95B5-48C3-8077-DEF1154D0AB7}">
      <dsp:nvSpPr>
        <dsp:cNvPr id="0" name=""/>
        <dsp:cNvSpPr/>
      </dsp:nvSpPr>
      <dsp:spPr>
        <a:xfrm>
          <a:off x="7531390" y="1889279"/>
          <a:ext cx="2115640" cy="643149"/>
        </a:xfrm>
        <a:prstGeom prst="hexagon">
          <a:avLst/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Chamber</a:t>
          </a:r>
        </a:p>
      </dsp:txBody>
      <dsp:txXfrm>
        <a:off x="7761289" y="1959168"/>
        <a:ext cx="1655842" cy="503371"/>
      </dsp:txXfrm>
    </dsp:sp>
    <dsp:sp modelId="{B83E199B-B01D-43AF-B556-283E7C19435C}">
      <dsp:nvSpPr>
        <dsp:cNvPr id="0" name=""/>
        <dsp:cNvSpPr/>
      </dsp:nvSpPr>
      <dsp:spPr>
        <a:xfrm>
          <a:off x="7531390" y="2858739"/>
          <a:ext cx="2115640" cy="643149"/>
        </a:xfrm>
        <a:prstGeom prst="hexagon">
          <a:avLst/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Climate Control</a:t>
          </a:r>
        </a:p>
      </dsp:txBody>
      <dsp:txXfrm>
        <a:off x="7761289" y="2928628"/>
        <a:ext cx="1655842" cy="503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4309E-43E1-420A-AA95-F58901E76C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119188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AFB14-5787-4C1C-BD24-9600F21C2F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897559" y="0"/>
            <a:ext cx="2117567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966BD184-37E1-4742-AE25-1CFA8ACBB5C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A2E29-027F-4E7E-B2E2-F2BE77A843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0CEBB-1DD1-4DC5-9C6B-004DAF8D90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r>
              <a:rPr lang="en-US"/>
              <a:t>smcconomy@eng.famu.fsu.edu</a:t>
            </a:r>
          </a:p>
          <a:p>
            <a:fld id="{B9D043DD-33FA-49E0-8B38-D3ED09ED1E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BDF5B3-2AD7-4A4F-AA26-58C03681A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64" y="86041"/>
            <a:ext cx="2199422" cy="5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6842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660650" y="246431"/>
            <a:ext cx="4253490" cy="504051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76868" y="1128821"/>
            <a:ext cx="5137273" cy="289026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76868" y="4122914"/>
            <a:ext cx="5137272" cy="3580645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86033-69B6-40D0-B1C7-1A0098ADA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6446"/>
            <a:ext cx="2199422" cy="5040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421798-329D-4469-B5AD-64DAEE724F8B}"/>
              </a:ext>
            </a:extLst>
          </p:cNvPr>
          <p:cNvCxnSpPr>
            <a:cxnSpLocks/>
          </p:cNvCxnSpPr>
          <p:nvPr/>
        </p:nvCxnSpPr>
        <p:spPr>
          <a:xfrm>
            <a:off x="-350837" y="996950"/>
            <a:ext cx="771842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244115-475A-4C47-8211-8069942A1DA9}"/>
              </a:ext>
            </a:extLst>
          </p:cNvPr>
          <p:cNvCxnSpPr>
            <a:cxnSpLocks/>
          </p:cNvCxnSpPr>
          <p:nvPr/>
        </p:nvCxnSpPr>
        <p:spPr>
          <a:xfrm>
            <a:off x="-350837" y="7804150"/>
            <a:ext cx="771842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E6403A-F7B1-441C-AD33-FC9BC4994CBB}"/>
              </a:ext>
            </a:extLst>
          </p:cNvPr>
          <p:cNvCxnSpPr>
            <a:cxnSpLocks/>
          </p:cNvCxnSpPr>
          <p:nvPr/>
        </p:nvCxnSpPr>
        <p:spPr>
          <a:xfrm>
            <a:off x="1676400" y="996950"/>
            <a:ext cx="0" cy="68072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1B8D0E1-9217-4F2E-89FC-77C471E53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5100" y="883602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4C166-993A-466E-8B1C-D264331CE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86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8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8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0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2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45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22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0A7E-418A-49C1-B624-8AA024217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EAAB-5F57-4576-8C5F-2148153AB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4616B4-BDCF-4FD1-B2C6-A2913185D3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9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2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2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8E749-28B8-4853-99A0-080A0D5FF1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2D07-AC33-4882-8CF1-AFD01CCFE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68023E4-17CA-4ACB-AB94-52D736900E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1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3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4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2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7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6803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7754"/>
            <a:ext cx="10515600" cy="4564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514"/>
            <a:ext cx="10515600" cy="679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Slide Title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51" r:id="rId2"/>
    <p:sldLayoutId id="2147483666" r:id="rId3"/>
    <p:sldLayoutId id="2147483681" r:id="rId4"/>
    <p:sldLayoutId id="2147483672" r:id="rId5"/>
    <p:sldLayoutId id="2147483662" r:id="rId6"/>
    <p:sldLayoutId id="2147483664" r:id="rId7"/>
    <p:sldLayoutId id="2147483665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70" r:id="rId19"/>
    <p:sldLayoutId id="2147483671" r:id="rId20"/>
    <p:sldLayoutId id="2147483689" r:id="rId21"/>
    <p:sldLayoutId id="2147483690" r:id="rId22"/>
    <p:sldLayoutId id="2147483693" r:id="rId2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mbria" panose="02040503050406030204" pitchFamily="18" charset="0"/>
          <a:ea typeface="Cambria" panose="02040503050406030204" pitchFamily="18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39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8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3.svg"/><Relationship Id="rId5" Type="http://schemas.openxmlformats.org/officeDocument/2006/relationships/image" Target="../media/image35.svg"/><Relationship Id="rId15" Type="http://schemas.openxmlformats.org/officeDocument/2006/relationships/image" Target="../media/image46.svg"/><Relationship Id="rId10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5.svg"/><Relationship Id="rId26" Type="http://schemas.openxmlformats.org/officeDocument/2006/relationships/image" Target="../media/image63.svg"/><Relationship Id="rId3" Type="http://schemas.openxmlformats.org/officeDocument/2006/relationships/image" Target="../media/image33.svg"/><Relationship Id="rId21" Type="http://schemas.openxmlformats.org/officeDocument/2006/relationships/image" Target="../media/image58.png"/><Relationship Id="rId7" Type="http://schemas.openxmlformats.org/officeDocument/2006/relationships/image" Target="../media/image40.svg"/><Relationship Id="rId12" Type="http://schemas.openxmlformats.org/officeDocument/2006/relationships/image" Target="../media/image51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2.png"/><Relationship Id="rId16" Type="http://schemas.openxmlformats.org/officeDocument/2006/relationships/image" Target="../media/image35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2.svg"/><Relationship Id="rId24" Type="http://schemas.openxmlformats.org/officeDocument/2006/relationships/image" Target="../media/image61.svg"/><Relationship Id="rId5" Type="http://schemas.openxmlformats.org/officeDocument/2006/relationships/image" Target="../media/image50.svg"/><Relationship Id="rId15" Type="http://schemas.openxmlformats.org/officeDocument/2006/relationships/image" Target="../media/image34.png"/><Relationship Id="rId23" Type="http://schemas.openxmlformats.org/officeDocument/2006/relationships/image" Target="../media/image60.png"/><Relationship Id="rId10" Type="http://schemas.openxmlformats.org/officeDocument/2006/relationships/image" Target="../media/image41.png"/><Relationship Id="rId19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48.svg"/><Relationship Id="rId14" Type="http://schemas.openxmlformats.org/officeDocument/2006/relationships/image" Target="../media/image53.svg"/><Relationship Id="rId22" Type="http://schemas.openxmlformats.org/officeDocument/2006/relationships/image" Target="../media/image5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18" Type="http://schemas.openxmlformats.org/officeDocument/2006/relationships/image" Target="../media/image33.svg"/><Relationship Id="rId26" Type="http://schemas.openxmlformats.org/officeDocument/2006/relationships/image" Target="../media/image42.svg"/><Relationship Id="rId3" Type="http://schemas.openxmlformats.org/officeDocument/2006/relationships/image" Target="../media/image52.png"/><Relationship Id="rId21" Type="http://schemas.openxmlformats.org/officeDocument/2006/relationships/image" Target="../media/image36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17" Type="http://schemas.openxmlformats.org/officeDocument/2006/relationships/image" Target="../media/image32.png"/><Relationship Id="rId25" Type="http://schemas.openxmlformats.org/officeDocument/2006/relationships/image" Target="../media/image65.png"/><Relationship Id="rId2" Type="http://schemas.openxmlformats.org/officeDocument/2006/relationships/image" Target="../media/image51.png"/><Relationship Id="rId16" Type="http://schemas.openxmlformats.org/officeDocument/2006/relationships/image" Target="../media/image63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image" Target="../media/image58.png"/><Relationship Id="rId24" Type="http://schemas.openxmlformats.org/officeDocument/2006/relationships/image" Target="../media/image48.svg"/><Relationship Id="rId5" Type="http://schemas.openxmlformats.org/officeDocument/2006/relationships/image" Target="../media/image34.png"/><Relationship Id="rId15" Type="http://schemas.openxmlformats.org/officeDocument/2006/relationships/image" Target="../media/image62.png"/><Relationship Id="rId23" Type="http://schemas.openxmlformats.org/officeDocument/2006/relationships/image" Target="../media/image64.png"/><Relationship Id="rId10" Type="http://schemas.openxmlformats.org/officeDocument/2006/relationships/image" Target="../media/image57.svg"/><Relationship Id="rId19" Type="http://schemas.openxmlformats.org/officeDocument/2006/relationships/image" Target="../media/image49.png"/><Relationship Id="rId4" Type="http://schemas.openxmlformats.org/officeDocument/2006/relationships/image" Target="../media/image53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Relationship Id="rId22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18" Type="http://schemas.openxmlformats.org/officeDocument/2006/relationships/image" Target="../media/image33.svg"/><Relationship Id="rId26" Type="http://schemas.openxmlformats.org/officeDocument/2006/relationships/image" Target="../media/image42.svg"/><Relationship Id="rId3" Type="http://schemas.openxmlformats.org/officeDocument/2006/relationships/image" Target="../media/image52.png"/><Relationship Id="rId21" Type="http://schemas.openxmlformats.org/officeDocument/2006/relationships/image" Target="../media/image36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17" Type="http://schemas.openxmlformats.org/officeDocument/2006/relationships/image" Target="../media/image32.png"/><Relationship Id="rId25" Type="http://schemas.openxmlformats.org/officeDocument/2006/relationships/image" Target="../media/image65.png"/><Relationship Id="rId2" Type="http://schemas.openxmlformats.org/officeDocument/2006/relationships/image" Target="../media/image51.png"/><Relationship Id="rId16" Type="http://schemas.openxmlformats.org/officeDocument/2006/relationships/image" Target="../media/image63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image" Target="../media/image58.png"/><Relationship Id="rId24" Type="http://schemas.openxmlformats.org/officeDocument/2006/relationships/image" Target="../media/image48.svg"/><Relationship Id="rId5" Type="http://schemas.openxmlformats.org/officeDocument/2006/relationships/image" Target="../media/image34.png"/><Relationship Id="rId15" Type="http://schemas.openxmlformats.org/officeDocument/2006/relationships/image" Target="../media/image62.png"/><Relationship Id="rId23" Type="http://schemas.openxmlformats.org/officeDocument/2006/relationships/image" Target="../media/image64.png"/><Relationship Id="rId10" Type="http://schemas.openxmlformats.org/officeDocument/2006/relationships/image" Target="../media/image57.svg"/><Relationship Id="rId19" Type="http://schemas.openxmlformats.org/officeDocument/2006/relationships/image" Target="../media/image49.png"/><Relationship Id="rId4" Type="http://schemas.openxmlformats.org/officeDocument/2006/relationships/image" Target="../media/image53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Relationship Id="rId22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18" Type="http://schemas.openxmlformats.org/officeDocument/2006/relationships/image" Target="../media/image33.svg"/><Relationship Id="rId26" Type="http://schemas.openxmlformats.org/officeDocument/2006/relationships/image" Target="../media/image42.svg"/><Relationship Id="rId3" Type="http://schemas.openxmlformats.org/officeDocument/2006/relationships/image" Target="../media/image52.png"/><Relationship Id="rId21" Type="http://schemas.openxmlformats.org/officeDocument/2006/relationships/image" Target="../media/image36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17" Type="http://schemas.openxmlformats.org/officeDocument/2006/relationships/image" Target="../media/image32.png"/><Relationship Id="rId25" Type="http://schemas.openxmlformats.org/officeDocument/2006/relationships/image" Target="../media/image65.png"/><Relationship Id="rId2" Type="http://schemas.openxmlformats.org/officeDocument/2006/relationships/image" Target="../media/image51.png"/><Relationship Id="rId16" Type="http://schemas.openxmlformats.org/officeDocument/2006/relationships/image" Target="../media/image63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image" Target="../media/image58.png"/><Relationship Id="rId24" Type="http://schemas.openxmlformats.org/officeDocument/2006/relationships/image" Target="../media/image48.svg"/><Relationship Id="rId5" Type="http://schemas.openxmlformats.org/officeDocument/2006/relationships/image" Target="../media/image34.png"/><Relationship Id="rId15" Type="http://schemas.openxmlformats.org/officeDocument/2006/relationships/image" Target="../media/image62.png"/><Relationship Id="rId23" Type="http://schemas.openxmlformats.org/officeDocument/2006/relationships/image" Target="../media/image64.png"/><Relationship Id="rId10" Type="http://schemas.openxmlformats.org/officeDocument/2006/relationships/image" Target="../media/image57.svg"/><Relationship Id="rId19" Type="http://schemas.openxmlformats.org/officeDocument/2006/relationships/image" Target="../media/image49.png"/><Relationship Id="rId4" Type="http://schemas.openxmlformats.org/officeDocument/2006/relationships/image" Target="../media/image53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Relationship Id="rId22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2.png"/><Relationship Id="rId18" Type="http://schemas.openxmlformats.org/officeDocument/2006/relationships/image" Target="../media/image48.svg"/><Relationship Id="rId3" Type="http://schemas.openxmlformats.org/officeDocument/2006/relationships/image" Target="../media/image37.svg"/><Relationship Id="rId7" Type="http://schemas.openxmlformats.org/officeDocument/2006/relationships/image" Target="../media/image69.png"/><Relationship Id="rId12" Type="http://schemas.openxmlformats.org/officeDocument/2006/relationships/image" Target="../media/image71.svg"/><Relationship Id="rId17" Type="http://schemas.openxmlformats.org/officeDocument/2006/relationships/image" Target="../media/image64.png"/><Relationship Id="rId2" Type="http://schemas.openxmlformats.org/officeDocument/2006/relationships/image" Target="../media/image36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11" Type="http://schemas.openxmlformats.org/officeDocument/2006/relationships/image" Target="../media/image34.png"/><Relationship Id="rId5" Type="http://schemas.openxmlformats.org/officeDocument/2006/relationships/image" Target="../media/image67.png"/><Relationship Id="rId15" Type="http://schemas.openxmlformats.org/officeDocument/2006/relationships/image" Target="../media/image65.png"/><Relationship Id="rId10" Type="http://schemas.openxmlformats.org/officeDocument/2006/relationships/image" Target="../media/image33.svg"/><Relationship Id="rId4" Type="http://schemas.openxmlformats.org/officeDocument/2006/relationships/image" Target="../media/image66.png"/><Relationship Id="rId9" Type="http://schemas.openxmlformats.org/officeDocument/2006/relationships/image" Target="../media/image32.png"/><Relationship Id="rId14" Type="http://schemas.openxmlformats.org/officeDocument/2006/relationships/image" Target="../media/image7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slide" Target="slide37.xml"/><Relationship Id="rId7" Type="http://schemas.openxmlformats.org/officeDocument/2006/relationships/image" Target="../media/image7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slide" Target="slide37.xml"/><Relationship Id="rId7" Type="http://schemas.openxmlformats.org/officeDocument/2006/relationships/image" Target="../media/image8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svg"/><Relationship Id="rId4" Type="http://schemas.openxmlformats.org/officeDocument/2006/relationships/image" Target="../media/image82.png"/><Relationship Id="rId9" Type="http://schemas.openxmlformats.org/officeDocument/2006/relationships/image" Target="../media/image8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svg"/><Relationship Id="rId7" Type="http://schemas.openxmlformats.org/officeDocument/2006/relationships/image" Target="../media/image96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5" Type="http://schemas.openxmlformats.org/officeDocument/2006/relationships/image" Target="../media/image94.svg"/><Relationship Id="rId4" Type="http://schemas.openxmlformats.org/officeDocument/2006/relationships/image" Target="../media/image93.png"/><Relationship Id="rId9" Type="http://schemas.openxmlformats.org/officeDocument/2006/relationships/image" Target="../media/image98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0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svg"/><Relationship Id="rId5" Type="http://schemas.openxmlformats.org/officeDocument/2006/relationships/image" Target="../media/image110.png"/><Relationship Id="rId10" Type="http://schemas.openxmlformats.org/officeDocument/2006/relationships/image" Target="../media/image113.svg"/><Relationship Id="rId4" Type="http://schemas.openxmlformats.org/officeDocument/2006/relationships/image" Target="../media/image109.svg"/><Relationship Id="rId9" Type="http://schemas.openxmlformats.org/officeDocument/2006/relationships/image" Target="../media/image1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png"/><Relationship Id="rId5" Type="http://schemas.openxmlformats.org/officeDocument/2006/relationships/image" Target="../media/image121.sv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4" Type="http://schemas.openxmlformats.org/officeDocument/2006/relationships/image" Target="../media/image1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4" Type="http://schemas.openxmlformats.org/officeDocument/2006/relationships/image" Target="../media/image1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slide" Target="slide37.xml"/><Relationship Id="rId7" Type="http://schemas.openxmlformats.org/officeDocument/2006/relationships/image" Target="../media/image7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2.png"/><Relationship Id="rId18" Type="http://schemas.openxmlformats.org/officeDocument/2006/relationships/image" Target="../media/image55.svg"/><Relationship Id="rId26" Type="http://schemas.openxmlformats.org/officeDocument/2006/relationships/image" Target="../media/image63.svg"/><Relationship Id="rId3" Type="http://schemas.openxmlformats.org/officeDocument/2006/relationships/image" Target="../media/image33.svg"/><Relationship Id="rId21" Type="http://schemas.openxmlformats.org/officeDocument/2006/relationships/image" Target="../media/image58.png"/><Relationship Id="rId7" Type="http://schemas.openxmlformats.org/officeDocument/2006/relationships/image" Target="../media/image40.svg"/><Relationship Id="rId12" Type="http://schemas.openxmlformats.org/officeDocument/2006/relationships/image" Target="../media/image51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2.png"/><Relationship Id="rId16" Type="http://schemas.openxmlformats.org/officeDocument/2006/relationships/image" Target="../media/image35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2.svg"/><Relationship Id="rId24" Type="http://schemas.openxmlformats.org/officeDocument/2006/relationships/image" Target="../media/image61.svg"/><Relationship Id="rId5" Type="http://schemas.openxmlformats.org/officeDocument/2006/relationships/image" Target="../media/image50.svg"/><Relationship Id="rId15" Type="http://schemas.openxmlformats.org/officeDocument/2006/relationships/image" Target="../media/image34.png"/><Relationship Id="rId23" Type="http://schemas.openxmlformats.org/officeDocument/2006/relationships/image" Target="../media/image60.png"/><Relationship Id="rId10" Type="http://schemas.openxmlformats.org/officeDocument/2006/relationships/image" Target="../media/image65.png"/><Relationship Id="rId19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48.svg"/><Relationship Id="rId14" Type="http://schemas.openxmlformats.org/officeDocument/2006/relationships/image" Target="../media/image53.svg"/><Relationship Id="rId22" Type="http://schemas.openxmlformats.org/officeDocument/2006/relationships/image" Target="../media/image59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1.svg"/><Relationship Id="rId18" Type="http://schemas.openxmlformats.org/officeDocument/2006/relationships/image" Target="../media/image64.png"/><Relationship Id="rId3" Type="http://schemas.openxmlformats.org/officeDocument/2006/relationships/image" Target="../media/image37.svg"/><Relationship Id="rId7" Type="http://schemas.openxmlformats.org/officeDocument/2006/relationships/image" Target="../media/image66.png"/><Relationship Id="rId12" Type="http://schemas.openxmlformats.org/officeDocument/2006/relationships/image" Target="../media/image34.png"/><Relationship Id="rId17" Type="http://schemas.openxmlformats.org/officeDocument/2006/relationships/image" Target="../media/image42.svg"/><Relationship Id="rId2" Type="http://schemas.openxmlformats.org/officeDocument/2006/relationships/image" Target="../media/image36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11" Type="http://schemas.openxmlformats.org/officeDocument/2006/relationships/image" Target="../media/image33.svg"/><Relationship Id="rId5" Type="http://schemas.openxmlformats.org/officeDocument/2006/relationships/image" Target="../media/image67.png"/><Relationship Id="rId15" Type="http://schemas.openxmlformats.org/officeDocument/2006/relationships/image" Target="../media/image73.svg"/><Relationship Id="rId10" Type="http://schemas.openxmlformats.org/officeDocument/2006/relationships/image" Target="../media/image32.png"/><Relationship Id="rId19" Type="http://schemas.openxmlformats.org/officeDocument/2006/relationships/image" Target="../media/image48.svg"/><Relationship Id="rId4" Type="http://schemas.openxmlformats.org/officeDocument/2006/relationships/image" Target="../media/image124.png"/><Relationship Id="rId9" Type="http://schemas.openxmlformats.org/officeDocument/2006/relationships/image" Target="../media/image70.svg"/><Relationship Id="rId1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sv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33.svg"/><Relationship Id="rId7" Type="http://schemas.openxmlformats.org/officeDocument/2006/relationships/image" Target="../media/image4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svg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131.sv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sv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sv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sv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slide" Target="slide74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slide" Target="slide71.xml"/><Relationship Id="rId9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sv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31.svg"/><Relationship Id="rId3" Type="http://schemas.openxmlformats.org/officeDocument/2006/relationships/slide" Target="slide1.xml"/><Relationship Id="rId7" Type="http://schemas.openxmlformats.org/officeDocument/2006/relationships/image" Target="../media/image141.svg"/><Relationship Id="rId12" Type="http://schemas.openxmlformats.org/officeDocument/2006/relationships/image" Target="../media/image130.png"/><Relationship Id="rId17" Type="http://schemas.openxmlformats.org/officeDocument/2006/relationships/image" Target="../media/image46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5" Type="http://schemas.openxmlformats.org/officeDocument/2006/relationships/image" Target="../media/image44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svg"/><Relationship Id="rId1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31.svg"/><Relationship Id="rId18" Type="http://schemas.openxmlformats.org/officeDocument/2006/relationships/image" Target="../media/image147.svg"/><Relationship Id="rId3" Type="http://schemas.openxmlformats.org/officeDocument/2006/relationships/image" Target="../media/image142.png"/><Relationship Id="rId7" Type="http://schemas.openxmlformats.org/officeDocument/2006/relationships/image" Target="../media/image33.svg"/><Relationship Id="rId12" Type="http://schemas.openxmlformats.org/officeDocument/2006/relationships/image" Target="../media/image130.png"/><Relationship Id="rId17" Type="http://schemas.openxmlformats.org/officeDocument/2006/relationships/image" Target="../media/image14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144.svg"/><Relationship Id="rId15" Type="http://schemas.openxmlformats.org/officeDocument/2006/relationships/image" Target="../media/image35.svg"/><Relationship Id="rId10" Type="http://schemas.openxmlformats.org/officeDocument/2006/relationships/image" Target="../media/image36.png"/><Relationship Id="rId4" Type="http://schemas.openxmlformats.org/officeDocument/2006/relationships/image" Target="../media/image143.png"/><Relationship Id="rId9" Type="http://schemas.openxmlformats.org/officeDocument/2006/relationships/image" Target="../media/image50.svg"/><Relationship Id="rId14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56.png"/><Relationship Id="rId18" Type="http://schemas.openxmlformats.org/officeDocument/2006/relationships/image" Target="../media/image53.svg"/><Relationship Id="rId3" Type="http://schemas.openxmlformats.org/officeDocument/2006/relationships/image" Target="../media/image32.png"/><Relationship Id="rId21" Type="http://schemas.openxmlformats.org/officeDocument/2006/relationships/image" Target="../media/image62.png"/><Relationship Id="rId7" Type="http://schemas.openxmlformats.org/officeDocument/2006/relationships/image" Target="../media/image36.png"/><Relationship Id="rId12" Type="http://schemas.openxmlformats.org/officeDocument/2006/relationships/image" Target="../media/image35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9.svg"/><Relationship Id="rId20" Type="http://schemas.openxmlformats.org/officeDocument/2006/relationships/image" Target="../media/image6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11" Type="http://schemas.openxmlformats.org/officeDocument/2006/relationships/image" Target="../media/image34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131.svg"/><Relationship Id="rId19" Type="http://schemas.openxmlformats.org/officeDocument/2006/relationships/image" Target="../media/image60.png"/><Relationship Id="rId4" Type="http://schemas.openxmlformats.org/officeDocument/2006/relationships/image" Target="../media/image33.svg"/><Relationship Id="rId9" Type="http://schemas.openxmlformats.org/officeDocument/2006/relationships/image" Target="../media/image130.png"/><Relationship Id="rId14" Type="http://schemas.openxmlformats.org/officeDocument/2006/relationships/image" Target="../media/image57.svg"/><Relationship Id="rId22" Type="http://schemas.openxmlformats.org/officeDocument/2006/relationships/image" Target="../media/image63.sv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31.svg"/><Relationship Id="rId3" Type="http://schemas.openxmlformats.org/officeDocument/2006/relationships/image" Target="../media/image51.png"/><Relationship Id="rId7" Type="http://schemas.openxmlformats.org/officeDocument/2006/relationships/image" Target="../media/image33.svg"/><Relationship Id="rId12" Type="http://schemas.openxmlformats.org/officeDocument/2006/relationships/image" Target="../media/image130.png"/><Relationship Id="rId17" Type="http://schemas.openxmlformats.org/officeDocument/2006/relationships/image" Target="../media/image55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53.svg"/><Relationship Id="rId15" Type="http://schemas.openxmlformats.org/officeDocument/2006/relationships/image" Target="../media/image35.svg"/><Relationship Id="rId10" Type="http://schemas.openxmlformats.org/officeDocument/2006/relationships/image" Target="../media/image36.png"/><Relationship Id="rId4" Type="http://schemas.openxmlformats.org/officeDocument/2006/relationships/image" Target="../media/image52.png"/><Relationship Id="rId9" Type="http://schemas.openxmlformats.org/officeDocument/2006/relationships/image" Target="../media/image50.svg"/><Relationship Id="rId14" Type="http://schemas.openxmlformats.org/officeDocument/2006/relationships/image" Target="../media/image3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37.svg"/><Relationship Id="rId3" Type="http://schemas.openxmlformats.org/officeDocument/2006/relationships/image" Target="../media/image70.svg"/><Relationship Id="rId7" Type="http://schemas.openxmlformats.org/officeDocument/2006/relationships/image" Target="../media/image35.svg"/><Relationship Id="rId12" Type="http://schemas.openxmlformats.org/officeDocument/2006/relationships/image" Target="../media/image36.png"/><Relationship Id="rId17" Type="http://schemas.openxmlformats.org/officeDocument/2006/relationships/image" Target="../media/image66.png"/><Relationship Id="rId2" Type="http://schemas.openxmlformats.org/officeDocument/2006/relationships/image" Target="../media/image69.png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31.svg"/><Relationship Id="rId5" Type="http://schemas.openxmlformats.org/officeDocument/2006/relationships/image" Target="../media/image33.svg"/><Relationship Id="rId15" Type="http://schemas.openxmlformats.org/officeDocument/2006/relationships/image" Target="../media/image67.png"/><Relationship Id="rId10" Type="http://schemas.openxmlformats.org/officeDocument/2006/relationships/image" Target="../media/image130.png"/><Relationship Id="rId4" Type="http://schemas.openxmlformats.org/officeDocument/2006/relationships/image" Target="../media/image32.png"/><Relationship Id="rId9" Type="http://schemas.openxmlformats.org/officeDocument/2006/relationships/image" Target="../media/image148.svg"/><Relationship Id="rId14" Type="http://schemas.openxmlformats.org/officeDocument/2006/relationships/image" Target="../media/image1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50.svg"/><Relationship Id="rId18" Type="http://schemas.openxmlformats.org/officeDocument/2006/relationships/image" Target="../media/image152.svg"/><Relationship Id="rId3" Type="http://schemas.openxmlformats.org/officeDocument/2006/relationships/image" Target="../media/image33.svg"/><Relationship Id="rId7" Type="http://schemas.openxmlformats.org/officeDocument/2006/relationships/image" Target="../media/image148.svg"/><Relationship Id="rId12" Type="http://schemas.openxmlformats.org/officeDocument/2006/relationships/image" Target="../media/image149.png"/><Relationship Id="rId17" Type="http://schemas.openxmlformats.org/officeDocument/2006/relationships/image" Target="../media/image151.png"/><Relationship Id="rId2" Type="http://schemas.openxmlformats.org/officeDocument/2006/relationships/image" Target="../media/image32.png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37.svg"/><Relationship Id="rId5" Type="http://schemas.openxmlformats.org/officeDocument/2006/relationships/image" Target="../media/image35.svg"/><Relationship Id="rId15" Type="http://schemas.openxmlformats.org/officeDocument/2006/relationships/image" Target="../media/image67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131.svg"/><Relationship Id="rId14" Type="http://schemas.openxmlformats.org/officeDocument/2006/relationships/image" Target="../media/image12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68.svg"/><Relationship Id="rId18" Type="http://schemas.openxmlformats.org/officeDocument/2006/relationships/image" Target="../media/image146.png"/><Relationship Id="rId3" Type="http://schemas.openxmlformats.org/officeDocument/2006/relationships/image" Target="../media/image33.svg"/><Relationship Id="rId21" Type="http://schemas.openxmlformats.org/officeDocument/2006/relationships/image" Target="../media/image144.svg"/><Relationship Id="rId7" Type="http://schemas.openxmlformats.org/officeDocument/2006/relationships/image" Target="../media/image148.svg"/><Relationship Id="rId12" Type="http://schemas.openxmlformats.org/officeDocument/2006/relationships/image" Target="../media/image67.png"/><Relationship Id="rId17" Type="http://schemas.openxmlformats.org/officeDocument/2006/relationships/image" Target="../media/image145.png"/><Relationship Id="rId2" Type="http://schemas.openxmlformats.org/officeDocument/2006/relationships/image" Target="../media/image32.png"/><Relationship Id="rId16" Type="http://schemas.openxmlformats.org/officeDocument/2006/relationships/image" Target="../media/image142.png"/><Relationship Id="rId20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37.svg"/><Relationship Id="rId5" Type="http://schemas.openxmlformats.org/officeDocument/2006/relationships/image" Target="../media/image35.svg"/><Relationship Id="rId15" Type="http://schemas.openxmlformats.org/officeDocument/2006/relationships/image" Target="../media/image154.svg"/><Relationship Id="rId23" Type="http://schemas.openxmlformats.org/officeDocument/2006/relationships/image" Target="../media/image70.svg"/><Relationship Id="rId10" Type="http://schemas.openxmlformats.org/officeDocument/2006/relationships/image" Target="../media/image36.png"/><Relationship Id="rId19" Type="http://schemas.openxmlformats.org/officeDocument/2006/relationships/image" Target="../media/image147.svg"/><Relationship Id="rId4" Type="http://schemas.openxmlformats.org/officeDocument/2006/relationships/image" Target="../media/image34.png"/><Relationship Id="rId9" Type="http://schemas.openxmlformats.org/officeDocument/2006/relationships/image" Target="../media/image131.svg"/><Relationship Id="rId14" Type="http://schemas.openxmlformats.org/officeDocument/2006/relationships/image" Target="../media/image153.png"/><Relationship Id="rId22" Type="http://schemas.openxmlformats.org/officeDocument/2006/relationships/image" Target="../media/image6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1.png"/><Relationship Id="rId18" Type="http://schemas.openxmlformats.org/officeDocument/2006/relationships/image" Target="../media/image176.svg"/><Relationship Id="rId3" Type="http://schemas.openxmlformats.org/officeDocument/2006/relationships/image" Target="../media/image163.svg"/><Relationship Id="rId21" Type="http://schemas.openxmlformats.org/officeDocument/2006/relationships/image" Target="../media/image146.png"/><Relationship Id="rId7" Type="http://schemas.openxmlformats.org/officeDocument/2006/relationships/image" Target="../media/image167.svg"/><Relationship Id="rId12" Type="http://schemas.openxmlformats.org/officeDocument/2006/relationships/image" Target="../media/image170.svg"/><Relationship Id="rId17" Type="http://schemas.openxmlformats.org/officeDocument/2006/relationships/image" Target="../media/image175.png"/><Relationship Id="rId2" Type="http://schemas.openxmlformats.org/officeDocument/2006/relationships/image" Target="../media/image162.png"/><Relationship Id="rId16" Type="http://schemas.openxmlformats.org/officeDocument/2006/relationships/image" Target="../media/image174.svg"/><Relationship Id="rId20" Type="http://schemas.openxmlformats.org/officeDocument/2006/relationships/image" Target="../media/image17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6.png"/><Relationship Id="rId11" Type="http://schemas.openxmlformats.org/officeDocument/2006/relationships/image" Target="../media/image114.png"/><Relationship Id="rId24" Type="http://schemas.openxmlformats.org/officeDocument/2006/relationships/image" Target="../media/image179.png"/><Relationship Id="rId5" Type="http://schemas.openxmlformats.org/officeDocument/2006/relationships/image" Target="../media/image165.svg"/><Relationship Id="rId15" Type="http://schemas.openxmlformats.org/officeDocument/2006/relationships/image" Target="../media/image173.png"/><Relationship Id="rId23" Type="http://schemas.openxmlformats.org/officeDocument/2006/relationships/image" Target="../media/image2.png"/><Relationship Id="rId10" Type="http://schemas.openxmlformats.org/officeDocument/2006/relationships/image" Target="../media/image104.png"/><Relationship Id="rId19" Type="http://schemas.openxmlformats.org/officeDocument/2006/relationships/image" Target="../media/image177.png"/><Relationship Id="rId4" Type="http://schemas.openxmlformats.org/officeDocument/2006/relationships/image" Target="../media/image164.png"/><Relationship Id="rId9" Type="http://schemas.openxmlformats.org/officeDocument/2006/relationships/image" Target="../media/image169.svg"/><Relationship Id="rId14" Type="http://schemas.openxmlformats.org/officeDocument/2006/relationships/image" Target="../media/image172.svg"/><Relationship Id="rId22" Type="http://schemas.openxmlformats.org/officeDocument/2006/relationships/image" Target="../media/image1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73.xml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8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3A3F0D-369D-4E13-9836-BB46EEF60962}"/>
              </a:ext>
            </a:extLst>
          </p:cNvPr>
          <p:cNvSpPr/>
          <p:nvPr/>
        </p:nvSpPr>
        <p:spPr>
          <a:xfrm>
            <a:off x="-131309" y="-71976"/>
            <a:ext cx="12444808" cy="700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96B3EA1F-C560-4E11-ADA5-F866483AF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2888" r="-73" b="-80"/>
          <a:stretch/>
        </p:blipFill>
        <p:spPr>
          <a:xfrm>
            <a:off x="461372" y="-136241"/>
            <a:ext cx="9783852" cy="6802732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4FEB76-697C-4403-9014-B7F1F6AFE13E}"/>
              </a:ext>
            </a:extLst>
          </p:cNvPr>
          <p:cNvSpPr/>
          <p:nvPr/>
        </p:nvSpPr>
        <p:spPr>
          <a:xfrm>
            <a:off x="6492595" y="702478"/>
            <a:ext cx="6655009" cy="1412880"/>
          </a:xfrm>
          <a:custGeom>
            <a:avLst/>
            <a:gdLst>
              <a:gd name="connsiteX0" fmla="*/ 0 w 6655009"/>
              <a:gd name="connsiteY0" fmla="*/ 1412880 h 1412880"/>
              <a:gd name="connsiteX1" fmla="*/ 6483927 w 6655009"/>
              <a:gd name="connsiteY1" fmla="*/ 62062 h 1412880"/>
              <a:gd name="connsiteX2" fmla="*/ 4779818 w 6655009"/>
              <a:gd name="connsiteY2" fmla="*/ 342617 h 1412880"/>
              <a:gd name="connsiteX3" fmla="*/ 4852555 w 6655009"/>
              <a:gd name="connsiteY3" fmla="*/ 20498 h 1412880"/>
              <a:gd name="connsiteX4" fmla="*/ 5839691 w 6655009"/>
              <a:gd name="connsiteY4" fmla="*/ 62062 h 1412880"/>
              <a:gd name="connsiteX5" fmla="*/ 5569527 w 6655009"/>
              <a:gd name="connsiteY5" fmla="*/ 301053 h 1412880"/>
              <a:gd name="connsiteX6" fmla="*/ 5517573 w 6655009"/>
              <a:gd name="connsiteY6" fmla="*/ 384180 h 1412880"/>
              <a:gd name="connsiteX7" fmla="*/ 5548745 w 6655009"/>
              <a:gd name="connsiteY7" fmla="*/ 228317 h 14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5009" h="1412880">
                <a:moveTo>
                  <a:pt x="0" y="1412880"/>
                </a:moveTo>
                <a:lnTo>
                  <a:pt x="6483927" y="62062"/>
                </a:lnTo>
                <a:cubicBezTo>
                  <a:pt x="7280563" y="-116315"/>
                  <a:pt x="5051713" y="349544"/>
                  <a:pt x="4779818" y="342617"/>
                </a:cubicBezTo>
                <a:cubicBezTo>
                  <a:pt x="4507923" y="335690"/>
                  <a:pt x="4675910" y="67257"/>
                  <a:pt x="4852555" y="20498"/>
                </a:cubicBezTo>
                <a:cubicBezTo>
                  <a:pt x="5029200" y="-26261"/>
                  <a:pt x="5720196" y="15303"/>
                  <a:pt x="5839691" y="62062"/>
                </a:cubicBezTo>
                <a:cubicBezTo>
                  <a:pt x="5959186" y="108821"/>
                  <a:pt x="5623213" y="247367"/>
                  <a:pt x="5569527" y="301053"/>
                </a:cubicBezTo>
                <a:cubicBezTo>
                  <a:pt x="5515841" y="354739"/>
                  <a:pt x="5521037" y="396302"/>
                  <a:pt x="5517573" y="384180"/>
                </a:cubicBezTo>
                <a:cubicBezTo>
                  <a:pt x="5514109" y="372058"/>
                  <a:pt x="6864927" y="649149"/>
                  <a:pt x="5548745" y="22831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7E483-5450-4A05-84C2-FE63E6C404C1}"/>
              </a:ext>
            </a:extLst>
          </p:cNvPr>
          <p:cNvSpPr txBox="1"/>
          <p:nvPr/>
        </p:nvSpPr>
        <p:spPr>
          <a:xfrm>
            <a:off x="1061131" y="1875245"/>
            <a:ext cx="9863367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0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ENVIRONMENTALLY CONTROLLED TEST CHAMBER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AA2EA-CA71-469D-9751-C72A10393805}"/>
              </a:ext>
            </a:extLst>
          </p:cNvPr>
          <p:cNvSpPr txBox="1"/>
          <p:nvPr/>
        </p:nvSpPr>
        <p:spPr>
          <a:xfrm>
            <a:off x="10848362" y="6482217"/>
            <a:ext cx="134363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>
                <a:latin typeface="Tahoma"/>
                <a:ea typeface="Tahoma"/>
                <a:cs typeface="Tahoma"/>
              </a:rPr>
              <a:t>TEAM 503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97113-0285-436F-9DB1-88FCA6B92086}"/>
              </a:ext>
            </a:extLst>
          </p:cNvPr>
          <p:cNvSpPr txBox="1"/>
          <p:nvPr/>
        </p:nvSpPr>
        <p:spPr>
          <a:xfrm>
            <a:off x="1198643" y="5156476"/>
            <a:ext cx="8102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ahoma"/>
                <a:ea typeface="Tahoma"/>
                <a:cs typeface="Arial"/>
              </a:rPr>
              <a:t>Nicholas Blenker | Tucker Hall | David Wilson</a:t>
            </a:r>
          </a:p>
        </p:txBody>
      </p:sp>
    </p:spTree>
    <p:extLst>
      <p:ext uri="{BB962C8B-B14F-4D97-AF65-F5344CB8AC3E}">
        <p14:creationId xmlns:p14="http://schemas.microsoft.com/office/powerpoint/2010/main" val="383181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BB2FA5C7-F33D-4BDE-8D81-6EB2CD4B609B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446256E1-1CF1-4E48-B542-277AA0315569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E9DE4F5A-7B3F-4CA4-8199-C2F4A46E4A97}"/>
              </a:ext>
            </a:extLst>
          </p:cNvPr>
          <p:cNvSpPr/>
          <p:nvPr/>
        </p:nvSpPr>
        <p:spPr>
          <a:xfrm rot="10800000">
            <a:off x="7141630" y="2928935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C549BFAB-71D0-4CD6-AA9E-6A665D6F9FE8}"/>
              </a:ext>
            </a:extLst>
          </p:cNvPr>
          <p:cNvSpPr/>
          <p:nvPr/>
        </p:nvSpPr>
        <p:spPr>
          <a:xfrm rot="10800000">
            <a:off x="2441561" y="2928934"/>
            <a:ext cx="2612570" cy="238205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AAE02E16-AA3E-4806-AF9E-8B234B1B9E0D}"/>
              </a:ext>
            </a:extLst>
          </p:cNvPr>
          <p:cNvSpPr/>
          <p:nvPr/>
        </p:nvSpPr>
        <p:spPr>
          <a:xfrm rot="10800000">
            <a:off x="4791596" y="1571422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24" descr="Full Brick Wall with solid fill">
            <a:extLst>
              <a:ext uri="{FF2B5EF4-FFF2-40B4-BE49-F238E27FC236}">
                <a16:creationId xmlns:a16="http://schemas.microsoft.com/office/drawing/2014/main" id="{D777D6BC-EFFF-4346-BB8A-E5AD77DD9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228" y="3388019"/>
            <a:ext cx="1452282" cy="1458685"/>
          </a:xfrm>
          <a:prstGeom prst="rect">
            <a:avLst/>
          </a:prstGeom>
        </p:spPr>
      </p:pic>
      <p:pic>
        <p:nvPicPr>
          <p:cNvPr id="16" name="Graphic 36" descr="Speedometer Low with solid fill">
            <a:extLst>
              <a:ext uri="{FF2B5EF4-FFF2-40B4-BE49-F238E27FC236}">
                <a16:creationId xmlns:a16="http://schemas.microsoft.com/office/drawing/2014/main" id="{260191C9-7174-4FED-9D8F-094CB8432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6262" y="2030506"/>
            <a:ext cx="1452282" cy="1458685"/>
          </a:xfrm>
          <a:prstGeom prst="rect">
            <a:avLst/>
          </a:prstGeom>
        </p:spPr>
      </p:pic>
      <p:pic>
        <p:nvPicPr>
          <p:cNvPr id="17" name="Graphic 26" descr="Door Open with solid fill">
            <a:extLst>
              <a:ext uri="{FF2B5EF4-FFF2-40B4-BE49-F238E27FC236}">
                <a16:creationId xmlns:a16="http://schemas.microsoft.com/office/drawing/2014/main" id="{9570EE04-D798-442E-962F-D314199CC3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6297" y="3388018"/>
            <a:ext cx="1452282" cy="14586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BFA69A-BC2B-4211-B60F-A209D5B986CE}"/>
              </a:ext>
            </a:extLst>
          </p:cNvPr>
          <p:cNvSpPr txBox="1"/>
          <p:nvPr/>
        </p:nvSpPr>
        <p:spPr>
          <a:xfrm>
            <a:off x="2958299" y="240570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Support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02D6E0-32BE-4B92-A2E4-949421738E58}"/>
              </a:ext>
            </a:extLst>
          </p:cNvPr>
          <p:cNvSpPr txBox="1"/>
          <p:nvPr/>
        </p:nvSpPr>
        <p:spPr>
          <a:xfrm>
            <a:off x="4724399" y="399441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B9DE5B-F1C3-4F3E-B70F-160B41FC3424}"/>
              </a:ext>
            </a:extLst>
          </p:cNvPr>
          <p:cNvSpPr txBox="1"/>
          <p:nvPr/>
        </p:nvSpPr>
        <p:spPr>
          <a:xfrm>
            <a:off x="7256282" y="240638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6D2DCA-3AE8-4DB6-B662-508D174D9537}"/>
              </a:ext>
            </a:extLst>
          </p:cNvPr>
          <p:cNvSpPr txBox="1"/>
          <p:nvPr/>
        </p:nvSpPr>
        <p:spPr>
          <a:xfrm>
            <a:off x="10338197" y="5577276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321529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be 24">
            <a:extLst>
              <a:ext uri="{FF2B5EF4-FFF2-40B4-BE49-F238E27FC236}">
                <a16:creationId xmlns:a16="http://schemas.microsoft.com/office/drawing/2014/main" id="{AB342EF9-7005-4AFE-855F-71AEF73B192D}"/>
              </a:ext>
            </a:extLst>
          </p:cNvPr>
          <p:cNvSpPr/>
          <p:nvPr/>
        </p:nvSpPr>
        <p:spPr>
          <a:xfrm rot="10080000">
            <a:off x="8180535" y="4094769"/>
            <a:ext cx="1364051" cy="455008"/>
          </a:xfrm>
          <a:prstGeom prst="cub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FF3C2-2F49-4BCF-8E91-AB6B1C12DC3E}"/>
              </a:ext>
            </a:extLst>
          </p:cNvPr>
          <p:cNvSpPr/>
          <p:nvPr/>
        </p:nvSpPr>
        <p:spPr>
          <a:xfrm>
            <a:off x="7959780" y="3923877"/>
            <a:ext cx="910354" cy="1969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190091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9F67743-0CCF-4BC3-9B58-2B26BD5BD76E}"/>
              </a:ext>
            </a:extLst>
          </p:cNvPr>
          <p:cNvSpPr/>
          <p:nvPr/>
        </p:nvSpPr>
        <p:spPr>
          <a:xfrm rot="10800000">
            <a:off x="11064478" y="303898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24" descr="Full Brick Wall with solid fill">
            <a:extLst>
              <a:ext uri="{FF2B5EF4-FFF2-40B4-BE49-F238E27FC236}">
                <a16:creationId xmlns:a16="http://schemas.microsoft.com/office/drawing/2014/main" id="{DA106BD7-F6CF-46DC-ADD7-E230E6AC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8380" y="441513"/>
            <a:ext cx="422391" cy="434748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4A88CDFB-0024-4305-8F18-7E6724EE741B}"/>
              </a:ext>
            </a:extLst>
          </p:cNvPr>
          <p:cNvSpPr/>
          <p:nvPr/>
        </p:nvSpPr>
        <p:spPr>
          <a:xfrm rot="10800000">
            <a:off x="10338197" y="684896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E10E90D4-91B0-4E6A-88C9-996F79EEFD2B}"/>
              </a:ext>
            </a:extLst>
          </p:cNvPr>
          <p:cNvSpPr/>
          <p:nvPr/>
        </p:nvSpPr>
        <p:spPr>
          <a:xfrm rot="10800000">
            <a:off x="11064478" y="1125426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36" descr="Speedometer Low with solid fill">
            <a:extLst>
              <a:ext uri="{FF2B5EF4-FFF2-40B4-BE49-F238E27FC236}">
                <a16:creationId xmlns:a16="http://schemas.microsoft.com/office/drawing/2014/main" id="{B9C88317-57C3-4F7C-80AD-88D2F5DF5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4399" y="824215"/>
            <a:ext cx="422392" cy="428795"/>
          </a:xfrm>
          <a:prstGeom prst="rect">
            <a:avLst/>
          </a:prstGeom>
        </p:spPr>
      </p:pic>
      <p:pic>
        <p:nvPicPr>
          <p:cNvPr id="43" name="Graphic 26" descr="Door Open with solid fill">
            <a:extLst>
              <a:ext uri="{FF2B5EF4-FFF2-40B4-BE49-F238E27FC236}">
                <a16:creationId xmlns:a16="http://schemas.microsoft.com/office/drawing/2014/main" id="{D27BC65C-1869-4649-BD99-80FBB3E58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39230" y="1258992"/>
            <a:ext cx="422392" cy="434748"/>
          </a:xfrm>
          <a:prstGeom prst="rect">
            <a:avLst/>
          </a:prstGeom>
        </p:spPr>
      </p:pic>
      <p:pic>
        <p:nvPicPr>
          <p:cNvPr id="61" name="Graphic 53" descr="Arrow: Counter-clockwise curve with solid fill">
            <a:extLst>
              <a:ext uri="{FF2B5EF4-FFF2-40B4-BE49-F238E27FC236}">
                <a16:creationId xmlns:a16="http://schemas.microsoft.com/office/drawing/2014/main" id="{67396FEE-A50A-49CA-A916-9B7ADD811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540000">
            <a:off x="10565691" y="168016"/>
            <a:ext cx="545307" cy="545307"/>
          </a:xfrm>
          <a:prstGeom prst="rect">
            <a:avLst/>
          </a:prstGeom>
        </p:spPr>
      </p:pic>
      <p:pic>
        <p:nvPicPr>
          <p:cNvPr id="63" name="Graphic 53" descr="Arrow: Counter-clockwise curve with solid fill">
            <a:extLst>
              <a:ext uri="{FF2B5EF4-FFF2-40B4-BE49-F238E27FC236}">
                <a16:creationId xmlns:a16="http://schemas.microsoft.com/office/drawing/2014/main" id="{D21BCB8E-C8BF-42AF-B13E-656CA41E4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160000">
            <a:off x="10565691" y="1370547"/>
            <a:ext cx="545307" cy="545307"/>
          </a:xfrm>
          <a:prstGeom prst="rect">
            <a:avLst/>
          </a:prstGeom>
        </p:spPr>
      </p:pic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87343"/>
              </p:ext>
            </p:extLst>
          </p:nvPr>
        </p:nvGraphicFramePr>
        <p:xfrm>
          <a:off x="2799876" y="2028732"/>
          <a:ext cx="8486773" cy="119445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87452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227738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2334858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40296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71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Maintain Structural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10 lbs</a:t>
                      </a:r>
                      <a:endParaRPr lang="en-US" sz="1800" err="1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Weight</a:t>
                      </a:r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4143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Support Airducts and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5 lbs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89B2EF-53E6-4E69-AE66-74D9B7DFA9FB}"/>
              </a:ext>
            </a:extLst>
          </p:cNvPr>
          <p:cNvSpPr/>
          <p:nvPr/>
        </p:nvSpPr>
        <p:spPr>
          <a:xfrm>
            <a:off x="2810133" y="2428816"/>
            <a:ext cx="8466684" cy="783839"/>
          </a:xfrm>
          <a:prstGeom prst="rect">
            <a:avLst/>
          </a:prstGeom>
          <a:noFill/>
          <a:ln w="57150">
            <a:solidFill>
              <a:srgbClr val="A4D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8913DD-3468-4DA2-9F56-D282D42246E1}"/>
              </a:ext>
            </a:extLst>
          </p:cNvPr>
          <p:cNvSpPr txBox="1"/>
          <p:nvPr/>
        </p:nvSpPr>
        <p:spPr>
          <a:xfrm>
            <a:off x="5942433" y="1508110"/>
            <a:ext cx="220473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Support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A078C8B-BE8A-4F47-B0BE-A2569E4B588B}"/>
              </a:ext>
            </a:extLst>
          </p:cNvPr>
          <p:cNvSpPr/>
          <p:nvPr/>
        </p:nvSpPr>
        <p:spPr>
          <a:xfrm rot="10800000">
            <a:off x="407730" y="1565347"/>
            <a:ext cx="1985677" cy="1657881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24" descr="Full Brick Wall with solid fill">
            <a:extLst>
              <a:ext uri="{FF2B5EF4-FFF2-40B4-BE49-F238E27FC236}">
                <a16:creationId xmlns:a16="http://schemas.microsoft.com/office/drawing/2014/main" id="{94583B3A-C415-482D-8BB3-95BF82FED6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1885" y="1862304"/>
            <a:ext cx="1095602" cy="1096601"/>
          </a:xfrm>
          <a:prstGeom prst="rect">
            <a:avLst/>
          </a:prstGeom>
        </p:spPr>
      </p:pic>
      <p:pic>
        <p:nvPicPr>
          <p:cNvPr id="20" name="Graphic 3" descr="Cube outline">
            <a:extLst>
              <a:ext uri="{FF2B5EF4-FFF2-40B4-BE49-F238E27FC236}">
                <a16:creationId xmlns:a16="http://schemas.microsoft.com/office/drawing/2014/main" id="{630941DF-39A4-49F8-997D-FE675F05FA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8604" y="3409647"/>
            <a:ext cx="2351931" cy="2330315"/>
          </a:xfrm>
          <a:prstGeom prst="rect">
            <a:avLst/>
          </a:prstGeom>
        </p:spPr>
      </p:pic>
      <p:pic>
        <p:nvPicPr>
          <p:cNvPr id="21" name="Graphic 5" descr="Dumbbell with solid fill">
            <a:extLst>
              <a:ext uri="{FF2B5EF4-FFF2-40B4-BE49-F238E27FC236}">
                <a16:creationId xmlns:a16="http://schemas.microsoft.com/office/drawing/2014/main" id="{23226297-C267-4B2E-92F1-AEC70EDFF6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44530" y="4014923"/>
            <a:ext cx="1303506" cy="1287293"/>
          </a:xfrm>
          <a:prstGeom prst="rect">
            <a:avLst/>
          </a:prstGeom>
        </p:spPr>
      </p:pic>
      <p:pic>
        <p:nvPicPr>
          <p:cNvPr id="22" name="Graphic 53" descr="Arrow: Counter-clockwise curve with solid fill">
            <a:extLst>
              <a:ext uri="{FF2B5EF4-FFF2-40B4-BE49-F238E27FC236}">
                <a16:creationId xmlns:a16="http://schemas.microsoft.com/office/drawing/2014/main" id="{A4A95F06-162E-4F70-86FE-56A0EC6F0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288495">
            <a:off x="11629345" y="814022"/>
            <a:ext cx="545307" cy="5453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71FE2D-B9AB-43D2-9DFA-D2CA73E56A45}"/>
              </a:ext>
            </a:extLst>
          </p:cNvPr>
          <p:cNvSpPr txBox="1"/>
          <p:nvPr/>
        </p:nvSpPr>
        <p:spPr>
          <a:xfrm>
            <a:off x="10338197" y="5577276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pic>
        <p:nvPicPr>
          <p:cNvPr id="23" name="Graphic 3" descr="Cube outline">
            <a:extLst>
              <a:ext uri="{FF2B5EF4-FFF2-40B4-BE49-F238E27FC236}">
                <a16:creationId xmlns:a16="http://schemas.microsoft.com/office/drawing/2014/main" id="{0EF8D0AC-0B26-4653-A6C3-DC6E158B30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32924" y="3425688"/>
            <a:ext cx="2351931" cy="2330315"/>
          </a:xfrm>
          <a:prstGeom prst="rect">
            <a:avLst/>
          </a:prstGeom>
        </p:spPr>
      </p:pic>
      <p:sp>
        <p:nvSpPr>
          <p:cNvPr id="6" name="Cube 5">
            <a:extLst>
              <a:ext uri="{FF2B5EF4-FFF2-40B4-BE49-F238E27FC236}">
                <a16:creationId xmlns:a16="http://schemas.microsoft.com/office/drawing/2014/main" id="{3EF87773-7EEC-4081-BE7D-43257EAA7886}"/>
              </a:ext>
            </a:extLst>
          </p:cNvPr>
          <p:cNvSpPr/>
          <p:nvPr/>
        </p:nvSpPr>
        <p:spPr>
          <a:xfrm rot="10080000">
            <a:off x="6444617" y="4512492"/>
            <a:ext cx="1101060" cy="455008"/>
          </a:xfrm>
          <a:prstGeom prst="cub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03A8E1-84EE-4CFB-B4CB-EADA281B15DE}"/>
              </a:ext>
            </a:extLst>
          </p:cNvPr>
          <p:cNvCxnSpPr/>
          <p:nvPr/>
        </p:nvCxnSpPr>
        <p:spPr>
          <a:xfrm flipH="1">
            <a:off x="4852355" y="4336485"/>
            <a:ext cx="6743" cy="1011505"/>
          </a:xfrm>
          <a:prstGeom prst="straightConnector1">
            <a:avLst/>
          </a:prstGeom>
          <a:ln w="57150">
            <a:solidFill>
              <a:srgbClr val="A4D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9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/>
        </p:nvGraphicFramePr>
        <p:xfrm>
          <a:off x="2799876" y="2017768"/>
          <a:ext cx="8486773" cy="19114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7452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227738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2334858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40296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Monitor Temperature and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1% 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Temp/RH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6040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Add &amp; Remove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10°C ≤ T ≤ 50°C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887570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Increase &amp; Decrease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0-95% RH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Relative Humidity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0909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Regulate Air 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1m</a:t>
                      </a:r>
                      <a:r>
                        <a:rPr lang="en-US" sz="1800" baseline="30000"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Volumetric Flow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5052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5530BFB-C997-480D-A466-76DC637A9CB9}"/>
              </a:ext>
            </a:extLst>
          </p:cNvPr>
          <p:cNvSpPr/>
          <p:nvPr/>
        </p:nvSpPr>
        <p:spPr>
          <a:xfrm>
            <a:off x="2831848" y="2419764"/>
            <a:ext cx="8466684" cy="386898"/>
          </a:xfrm>
          <a:prstGeom prst="rect">
            <a:avLst/>
          </a:prstGeom>
          <a:noFill/>
          <a:ln w="57150">
            <a:solidFill>
              <a:srgbClr val="00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216F7A-91D1-42A1-A266-721F76D49062}"/>
              </a:ext>
            </a:extLst>
          </p:cNvPr>
          <p:cNvSpPr txBox="1"/>
          <p:nvPr/>
        </p:nvSpPr>
        <p:spPr>
          <a:xfrm>
            <a:off x="5942433" y="1508110"/>
            <a:ext cx="220473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BD57FC5A-5D65-450D-A2B7-E1C2DD01CE63}"/>
              </a:ext>
            </a:extLst>
          </p:cNvPr>
          <p:cNvSpPr/>
          <p:nvPr/>
        </p:nvSpPr>
        <p:spPr>
          <a:xfrm rot="10800000">
            <a:off x="11064478" y="303898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Graphic 24" descr="Full Brick Wall with solid fill">
            <a:extLst>
              <a:ext uri="{FF2B5EF4-FFF2-40B4-BE49-F238E27FC236}">
                <a16:creationId xmlns:a16="http://schemas.microsoft.com/office/drawing/2014/main" id="{EC4AA2F0-9965-4F52-9035-E8C8621B5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8380" y="441513"/>
            <a:ext cx="422391" cy="434748"/>
          </a:xfrm>
          <a:prstGeom prst="rect">
            <a:avLst/>
          </a:prstGeom>
        </p:spPr>
      </p:pic>
      <p:sp>
        <p:nvSpPr>
          <p:cNvPr id="49" name="Hexagon 48">
            <a:extLst>
              <a:ext uri="{FF2B5EF4-FFF2-40B4-BE49-F238E27FC236}">
                <a16:creationId xmlns:a16="http://schemas.microsoft.com/office/drawing/2014/main" id="{F98E30C4-9352-4A73-B603-1AF026FA6CE8}"/>
              </a:ext>
            </a:extLst>
          </p:cNvPr>
          <p:cNvSpPr/>
          <p:nvPr/>
        </p:nvSpPr>
        <p:spPr>
          <a:xfrm rot="10800000">
            <a:off x="10338197" y="684896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8DCAA904-6EB3-47E4-AD69-CC942A0C2B4E}"/>
              </a:ext>
            </a:extLst>
          </p:cNvPr>
          <p:cNvSpPr/>
          <p:nvPr/>
        </p:nvSpPr>
        <p:spPr>
          <a:xfrm rot="10800000">
            <a:off x="11064478" y="1125426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36" descr="Speedometer Low with solid fill">
            <a:extLst>
              <a:ext uri="{FF2B5EF4-FFF2-40B4-BE49-F238E27FC236}">
                <a16:creationId xmlns:a16="http://schemas.microsoft.com/office/drawing/2014/main" id="{BB8CC168-49B0-4EFD-B56F-417C9D775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4399" y="824215"/>
            <a:ext cx="422392" cy="428795"/>
          </a:xfrm>
          <a:prstGeom prst="rect">
            <a:avLst/>
          </a:prstGeom>
        </p:spPr>
      </p:pic>
      <p:pic>
        <p:nvPicPr>
          <p:cNvPr id="52" name="Graphic 26" descr="Door Open with solid fill">
            <a:extLst>
              <a:ext uri="{FF2B5EF4-FFF2-40B4-BE49-F238E27FC236}">
                <a16:creationId xmlns:a16="http://schemas.microsoft.com/office/drawing/2014/main" id="{7A181071-7AFA-42A7-8B8D-E593B03F7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39230" y="1258992"/>
            <a:ext cx="422392" cy="434748"/>
          </a:xfrm>
          <a:prstGeom prst="rect">
            <a:avLst/>
          </a:prstGeom>
        </p:spPr>
      </p:pic>
      <p:pic>
        <p:nvPicPr>
          <p:cNvPr id="53" name="Graphic 53" descr="Arrow: Counter-clockwise curve with solid fill">
            <a:extLst>
              <a:ext uri="{FF2B5EF4-FFF2-40B4-BE49-F238E27FC236}">
                <a16:creationId xmlns:a16="http://schemas.microsoft.com/office/drawing/2014/main" id="{1D92CCBC-F048-4413-82C8-CF19737C5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540000">
            <a:off x="10565691" y="168016"/>
            <a:ext cx="545307" cy="545307"/>
          </a:xfrm>
          <a:prstGeom prst="rect">
            <a:avLst/>
          </a:prstGeom>
        </p:spPr>
      </p:pic>
      <p:pic>
        <p:nvPicPr>
          <p:cNvPr id="54" name="Graphic 53" descr="Arrow: Counter-clockwise curve with solid fill">
            <a:extLst>
              <a:ext uri="{FF2B5EF4-FFF2-40B4-BE49-F238E27FC236}">
                <a16:creationId xmlns:a16="http://schemas.microsoft.com/office/drawing/2014/main" id="{19E05E13-A395-4C64-8F3A-59C0D7C469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160000">
            <a:off x="10565691" y="1370547"/>
            <a:ext cx="545307" cy="545307"/>
          </a:xfrm>
          <a:prstGeom prst="rect">
            <a:avLst/>
          </a:prstGeom>
        </p:spPr>
      </p:pic>
      <p:pic>
        <p:nvPicPr>
          <p:cNvPr id="56" name="Graphic 53" descr="Arrow: Counter-clockwise curve with solid fill">
            <a:extLst>
              <a:ext uri="{FF2B5EF4-FFF2-40B4-BE49-F238E27FC236}">
                <a16:creationId xmlns:a16="http://schemas.microsoft.com/office/drawing/2014/main" id="{34276A67-FE44-473B-9DD6-F0A6982429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88495">
            <a:off x="11629345" y="814022"/>
            <a:ext cx="545307" cy="545307"/>
          </a:xfrm>
          <a:prstGeom prst="rect">
            <a:avLst/>
          </a:prstGeom>
        </p:spPr>
      </p:pic>
      <p:pic>
        <p:nvPicPr>
          <p:cNvPr id="69" name="Picture 16" descr="Shape&#10;&#10;Description automatically generated">
            <a:extLst>
              <a:ext uri="{FF2B5EF4-FFF2-40B4-BE49-F238E27FC236}">
                <a16:creationId xmlns:a16="http://schemas.microsoft.com/office/drawing/2014/main" id="{8A1DB64E-6920-435B-95C5-DA4116ADEB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4684" y="4163258"/>
            <a:ext cx="1506977" cy="1493331"/>
          </a:xfrm>
          <a:prstGeom prst="rect">
            <a:avLst/>
          </a:prstGeom>
        </p:spPr>
      </p:pic>
      <p:pic>
        <p:nvPicPr>
          <p:cNvPr id="70" name="Graphic 3" descr="Cube outline">
            <a:extLst>
              <a:ext uri="{FF2B5EF4-FFF2-40B4-BE49-F238E27FC236}">
                <a16:creationId xmlns:a16="http://schemas.microsoft.com/office/drawing/2014/main" id="{EFC4060A-8C5D-4C94-892B-68E2D1951C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50014" y="3869063"/>
            <a:ext cx="2076314" cy="2081720"/>
          </a:xfrm>
          <a:prstGeom prst="rect">
            <a:avLst/>
          </a:prstGeom>
        </p:spPr>
      </p:pic>
      <p:sp>
        <p:nvSpPr>
          <p:cNvPr id="71" name="Hexagon 70">
            <a:extLst>
              <a:ext uri="{FF2B5EF4-FFF2-40B4-BE49-F238E27FC236}">
                <a16:creationId xmlns:a16="http://schemas.microsoft.com/office/drawing/2014/main" id="{4D954ABC-2579-417F-9F17-EC549886AD81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F92E311-A678-4F64-8CAD-B328231EFA77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 sz="2400">
              <a:solidFill>
                <a:srgbClr val="00CFB4"/>
              </a:solidFill>
              <a:cs typeface="Calibri"/>
            </a:endParaRPr>
          </a:p>
        </p:txBody>
      </p:sp>
      <p:pic>
        <p:nvPicPr>
          <p:cNvPr id="73" name="Graphic 36" descr="Speedometer Low with solid fill">
            <a:extLst>
              <a:ext uri="{FF2B5EF4-FFF2-40B4-BE49-F238E27FC236}">
                <a16:creationId xmlns:a16="http://schemas.microsoft.com/office/drawing/2014/main" id="{9BACF32D-0037-4EA1-B29B-047116D76A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5571" y="1257925"/>
            <a:ext cx="1182070" cy="1183068"/>
          </a:xfrm>
          <a:prstGeom prst="rect">
            <a:avLst/>
          </a:prstGeom>
        </p:spPr>
      </p:pic>
      <p:pic>
        <p:nvPicPr>
          <p:cNvPr id="74" name="Graphic 3" descr="Cube outline">
            <a:extLst>
              <a:ext uri="{FF2B5EF4-FFF2-40B4-BE49-F238E27FC236}">
                <a16:creationId xmlns:a16="http://schemas.microsoft.com/office/drawing/2014/main" id="{C199EE81-E41C-4D58-BFA1-90F2623B39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70189" y="3918923"/>
            <a:ext cx="1989846" cy="1995252"/>
          </a:xfrm>
          <a:prstGeom prst="rect">
            <a:avLst/>
          </a:prstGeom>
        </p:spPr>
      </p:pic>
      <p:pic>
        <p:nvPicPr>
          <p:cNvPr id="75" name="Graphic 22" descr="Windy with solid fill">
            <a:extLst>
              <a:ext uri="{FF2B5EF4-FFF2-40B4-BE49-F238E27FC236}">
                <a16:creationId xmlns:a16="http://schemas.microsoft.com/office/drawing/2014/main" id="{D2F9B317-26A5-42FA-A777-C2BDBC3C8C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3180000">
            <a:off x="10275897" y="4712647"/>
            <a:ext cx="682018" cy="692826"/>
          </a:xfrm>
          <a:prstGeom prst="rect">
            <a:avLst/>
          </a:prstGeom>
        </p:spPr>
      </p:pic>
      <p:pic>
        <p:nvPicPr>
          <p:cNvPr id="76" name="Graphic 22" descr="Windy with solid fill">
            <a:extLst>
              <a:ext uri="{FF2B5EF4-FFF2-40B4-BE49-F238E27FC236}">
                <a16:creationId xmlns:a16="http://schemas.microsoft.com/office/drawing/2014/main" id="{D8E12BDE-5311-46C6-9B58-F2AD103239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8100000">
            <a:off x="9600364" y="4647795"/>
            <a:ext cx="682018" cy="692826"/>
          </a:xfrm>
          <a:prstGeom prst="rect">
            <a:avLst/>
          </a:prstGeom>
        </p:spPr>
      </p:pic>
      <p:pic>
        <p:nvPicPr>
          <p:cNvPr id="77" name="Graphic 12" descr="Cube with solid fill">
            <a:extLst>
              <a:ext uri="{FF2B5EF4-FFF2-40B4-BE49-F238E27FC236}">
                <a16:creationId xmlns:a16="http://schemas.microsoft.com/office/drawing/2014/main" id="{93DC5352-D26D-49E4-81CA-81328C268B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18922" y="4099054"/>
            <a:ext cx="1541292" cy="1562909"/>
          </a:xfrm>
          <a:prstGeom prst="rect">
            <a:avLst/>
          </a:prstGeom>
        </p:spPr>
      </p:pic>
      <p:pic>
        <p:nvPicPr>
          <p:cNvPr id="78" name="Graphic 12" descr="Cube with solid fill">
            <a:extLst>
              <a:ext uri="{FF2B5EF4-FFF2-40B4-BE49-F238E27FC236}">
                <a16:creationId xmlns:a16="http://schemas.microsoft.com/office/drawing/2014/main" id="{4C56C658-7180-4935-8F64-616607357D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94582" y="4169310"/>
            <a:ext cx="1389973" cy="1416994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4A646F4D-ED88-41F0-BFBE-F575FECE9BBA}"/>
              </a:ext>
            </a:extLst>
          </p:cNvPr>
          <p:cNvSpPr/>
          <p:nvPr/>
        </p:nvSpPr>
        <p:spPr>
          <a:xfrm>
            <a:off x="3299628" y="4333801"/>
            <a:ext cx="1172722" cy="1097063"/>
          </a:xfrm>
          <a:prstGeom prst="ellipse">
            <a:avLst/>
          </a:prstGeom>
          <a:solidFill>
            <a:srgbClr val="BA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Graphic 79" descr="Cube with solid fill">
            <a:extLst>
              <a:ext uri="{FF2B5EF4-FFF2-40B4-BE49-F238E27FC236}">
                <a16:creationId xmlns:a16="http://schemas.microsoft.com/office/drawing/2014/main" id="{C998CD68-4964-4850-8701-042E63E5E6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989221" y="3969352"/>
            <a:ext cx="1800696" cy="1811505"/>
          </a:xfrm>
          <a:prstGeom prst="rect">
            <a:avLst/>
          </a:prstGeom>
        </p:spPr>
      </p:pic>
      <p:pic>
        <p:nvPicPr>
          <p:cNvPr id="81" name="Graphic 10" descr="Water with solid fill">
            <a:extLst>
              <a:ext uri="{FF2B5EF4-FFF2-40B4-BE49-F238E27FC236}">
                <a16:creationId xmlns:a16="http://schemas.microsoft.com/office/drawing/2014/main" id="{BB05E627-2B15-4050-BA1D-AEBCB4A416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48626" y="4558417"/>
            <a:ext cx="514486" cy="525294"/>
          </a:xfrm>
          <a:prstGeom prst="rect">
            <a:avLst/>
          </a:prstGeom>
        </p:spPr>
      </p:pic>
      <p:pic>
        <p:nvPicPr>
          <p:cNvPr id="82" name="Graphic 10" descr="Water with solid fill">
            <a:extLst>
              <a:ext uri="{FF2B5EF4-FFF2-40B4-BE49-F238E27FC236}">
                <a16:creationId xmlns:a16="http://schemas.microsoft.com/office/drawing/2014/main" id="{D8D33984-84C9-4D46-A5B4-3CF18AA7AE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886328" y="4450331"/>
            <a:ext cx="514486" cy="525294"/>
          </a:xfrm>
          <a:prstGeom prst="rect">
            <a:avLst/>
          </a:prstGeom>
        </p:spPr>
      </p:pic>
      <p:pic>
        <p:nvPicPr>
          <p:cNvPr id="83" name="Graphic 3" descr="Cube outline">
            <a:extLst>
              <a:ext uri="{FF2B5EF4-FFF2-40B4-BE49-F238E27FC236}">
                <a16:creationId xmlns:a16="http://schemas.microsoft.com/office/drawing/2014/main" id="{F109011B-DDCE-49B4-A1A4-1FF6F82D7D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97349" y="3888288"/>
            <a:ext cx="1989846" cy="1995252"/>
          </a:xfrm>
          <a:prstGeom prst="rect">
            <a:avLst/>
          </a:prstGeom>
        </p:spPr>
      </p:pic>
      <p:pic>
        <p:nvPicPr>
          <p:cNvPr id="84" name="Graphic 10" descr="Water with solid fill">
            <a:extLst>
              <a:ext uri="{FF2B5EF4-FFF2-40B4-BE49-F238E27FC236}">
                <a16:creationId xmlns:a16="http://schemas.microsoft.com/office/drawing/2014/main" id="{F494F167-BD80-446F-8D38-2E03761A9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26924" y="4909693"/>
            <a:ext cx="514486" cy="525294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52A92A2-F248-4FFC-8365-E572E0D45026}"/>
              </a:ext>
            </a:extLst>
          </p:cNvPr>
          <p:cNvCxnSpPr/>
          <p:nvPr/>
        </p:nvCxnSpPr>
        <p:spPr>
          <a:xfrm flipH="1">
            <a:off x="3752591" y="4635294"/>
            <a:ext cx="10732" cy="955184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EAA11DD-FBB8-4461-921E-91B74343E084}"/>
              </a:ext>
            </a:extLst>
          </p:cNvPr>
          <p:cNvGrpSpPr/>
          <p:nvPr/>
        </p:nvGrpSpPr>
        <p:grpSpPr>
          <a:xfrm>
            <a:off x="5094466" y="4012642"/>
            <a:ext cx="1800696" cy="1811505"/>
            <a:chOff x="1817991" y="2960991"/>
            <a:chExt cx="1800696" cy="181150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3FB8B30-B7AF-4614-8743-80A7BC4D536E}"/>
                </a:ext>
              </a:extLst>
            </p:cNvPr>
            <p:cNvSpPr/>
            <p:nvPr/>
          </p:nvSpPr>
          <p:spPr>
            <a:xfrm>
              <a:off x="2128398" y="3325440"/>
              <a:ext cx="1172722" cy="1097063"/>
            </a:xfrm>
            <a:prstGeom prst="ellipse">
              <a:avLst/>
            </a:prstGeom>
            <a:solidFill>
              <a:srgbClr val="FF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Graphic 12" descr="Cube with solid fill">
              <a:extLst>
                <a:ext uri="{FF2B5EF4-FFF2-40B4-BE49-F238E27FC236}">
                  <a16:creationId xmlns:a16="http://schemas.microsoft.com/office/drawing/2014/main" id="{87520EC5-CA32-4DC7-BB68-3FB076138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817991" y="2960991"/>
              <a:ext cx="1800696" cy="1811505"/>
            </a:xfrm>
            <a:prstGeom prst="rect">
              <a:avLst/>
            </a:prstGeom>
          </p:spPr>
        </p:pic>
        <p:pic>
          <p:nvPicPr>
            <p:cNvPr id="92" name="Graphic 12" descr="Cube with solid fill">
              <a:extLst>
                <a:ext uri="{FF2B5EF4-FFF2-40B4-BE49-F238E27FC236}">
                  <a16:creationId xmlns:a16="http://schemas.microsoft.com/office/drawing/2014/main" id="{F20798B3-CE89-4215-B985-AB83C30C7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947692" y="3090693"/>
              <a:ext cx="1541292" cy="1562909"/>
            </a:xfrm>
            <a:prstGeom prst="rect">
              <a:avLst/>
            </a:prstGeom>
          </p:spPr>
        </p:pic>
        <p:pic>
          <p:nvPicPr>
            <p:cNvPr id="93" name="Graphic 12" descr="Cube with solid fill">
              <a:extLst>
                <a:ext uri="{FF2B5EF4-FFF2-40B4-BE49-F238E27FC236}">
                  <a16:creationId xmlns:a16="http://schemas.microsoft.com/office/drawing/2014/main" id="{63B0D393-4FF8-4C05-82FE-C961C0571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023352" y="3160949"/>
              <a:ext cx="1389973" cy="1416994"/>
            </a:xfrm>
            <a:prstGeom prst="rect">
              <a:avLst/>
            </a:prstGeom>
          </p:spPr>
        </p:pic>
        <p:pic>
          <p:nvPicPr>
            <p:cNvPr id="94" name="Graphic 9" descr="Fire with solid fill">
              <a:extLst>
                <a:ext uri="{FF2B5EF4-FFF2-40B4-BE49-F238E27FC236}">
                  <a16:creationId xmlns:a16="http://schemas.microsoft.com/office/drawing/2014/main" id="{48944DE5-5D32-452B-9CE1-44F5ECBD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55737" y="3431162"/>
              <a:ext cx="914400" cy="914400"/>
            </a:xfrm>
            <a:prstGeom prst="rect">
              <a:avLst/>
            </a:prstGeom>
          </p:spPr>
        </p:pic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64A7481-EACE-4B45-92F8-5F6BADB4AD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8525" y="3594659"/>
              <a:ext cx="10732" cy="955184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E00C14D-D179-44E0-B3AD-CEA9E6BB5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3650" y="3487335"/>
              <a:ext cx="525889" cy="107325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aphic 3" descr="Cube outline">
            <a:extLst>
              <a:ext uri="{FF2B5EF4-FFF2-40B4-BE49-F238E27FC236}">
                <a16:creationId xmlns:a16="http://schemas.microsoft.com/office/drawing/2014/main" id="{F077F633-3543-4059-86DC-BF89D0DA4F3D}"/>
              </a:ext>
            </a:extLst>
          </p:cNvPr>
          <p:cNvGrpSpPr/>
          <p:nvPr/>
        </p:nvGrpSpPr>
        <p:grpSpPr>
          <a:xfrm>
            <a:off x="5248615" y="4160875"/>
            <a:ext cx="1492384" cy="1498762"/>
            <a:chOff x="1972140" y="3098260"/>
            <a:chExt cx="1492384" cy="1498762"/>
          </a:xfrm>
          <a:solidFill>
            <a:srgbClr val="00CFB4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0948EA6-9AE3-4659-A82C-C52B30F794C9}"/>
                </a:ext>
              </a:extLst>
            </p:cNvPr>
            <p:cNvSpPr/>
            <p:nvPr/>
          </p:nvSpPr>
          <p:spPr>
            <a:xfrm>
              <a:off x="1972140" y="3098260"/>
              <a:ext cx="1492384" cy="1498762"/>
            </a:xfrm>
            <a:custGeom>
              <a:avLst/>
              <a:gdLst>
                <a:gd name="connsiteX0" fmla="*/ 1492385 w 1492384"/>
                <a:gd name="connsiteY0" fmla="*/ 308674 h 1498762"/>
                <a:gd name="connsiteX1" fmla="*/ 1474107 w 1492384"/>
                <a:gd name="connsiteY1" fmla="*/ 299945 h 1498762"/>
                <a:gd name="connsiteX2" fmla="*/ 845923 w 1492384"/>
                <a:gd name="connsiteY2" fmla="*/ 0 h 1498762"/>
                <a:gd name="connsiteX3" fmla="*/ 23808 w 1492384"/>
                <a:gd name="connsiteY3" fmla="*/ 179860 h 1498762"/>
                <a:gd name="connsiteX4" fmla="*/ 0 w 1492384"/>
                <a:gd name="connsiteY4" fmla="*/ 185068 h 1498762"/>
                <a:gd name="connsiteX5" fmla="*/ 0 w 1492384"/>
                <a:gd name="connsiteY5" fmla="*/ 1174131 h 1498762"/>
                <a:gd name="connsiteX6" fmla="*/ 583367 w 1492384"/>
                <a:gd name="connsiteY6" fmla="*/ 1489111 h 1498762"/>
                <a:gd name="connsiteX7" fmla="*/ 601246 w 1492384"/>
                <a:gd name="connsiteY7" fmla="*/ 1498763 h 1498762"/>
                <a:gd name="connsiteX8" fmla="*/ 624822 w 1492384"/>
                <a:gd name="connsiteY8" fmla="*/ 1493055 h 1498762"/>
                <a:gd name="connsiteX9" fmla="*/ 1492385 w 1492384"/>
                <a:gd name="connsiteY9" fmla="*/ 1283074 h 1498762"/>
                <a:gd name="connsiteX10" fmla="*/ 1492385 w 1492384"/>
                <a:gd name="connsiteY10" fmla="*/ 308674 h 1498762"/>
                <a:gd name="connsiteX11" fmla="*/ 840903 w 1492384"/>
                <a:gd name="connsiteY11" fmla="*/ 43646 h 1498762"/>
                <a:gd name="connsiteX12" fmla="*/ 1407997 w 1492384"/>
                <a:gd name="connsiteY12" fmla="*/ 314427 h 1498762"/>
                <a:gd name="connsiteX13" fmla="*/ 1407953 w 1492384"/>
                <a:gd name="connsiteY13" fmla="*/ 314818 h 1498762"/>
                <a:gd name="connsiteX14" fmla="*/ 864132 w 1492384"/>
                <a:gd name="connsiteY14" fmla="*/ 437033 h 1498762"/>
                <a:gd name="connsiteX15" fmla="*/ 864132 w 1492384"/>
                <a:gd name="connsiteY15" fmla="*/ 420572 h 1498762"/>
                <a:gd name="connsiteX16" fmla="*/ 822677 w 1492384"/>
                <a:gd name="connsiteY16" fmla="*/ 420572 h 1498762"/>
                <a:gd name="connsiteX17" fmla="*/ 822677 w 1492384"/>
                <a:gd name="connsiteY17" fmla="*/ 446344 h 1498762"/>
                <a:gd name="connsiteX18" fmla="*/ 607110 w 1492384"/>
                <a:gd name="connsiteY18" fmla="*/ 494791 h 1498762"/>
                <a:gd name="connsiteX19" fmla="*/ 80373 w 1492384"/>
                <a:gd name="connsiteY19" fmla="*/ 210404 h 1498762"/>
                <a:gd name="connsiteX20" fmla="*/ 80427 w 1492384"/>
                <a:gd name="connsiteY20" fmla="*/ 210017 h 1498762"/>
                <a:gd name="connsiteX21" fmla="*/ 41455 w 1492384"/>
                <a:gd name="connsiteY21" fmla="*/ 1149307 h 1498762"/>
                <a:gd name="connsiteX22" fmla="*/ 41455 w 1492384"/>
                <a:gd name="connsiteY22" fmla="*/ 236951 h 1498762"/>
                <a:gd name="connsiteX23" fmla="*/ 41662 w 1492384"/>
                <a:gd name="connsiteY23" fmla="*/ 236743 h 1498762"/>
                <a:gd name="connsiteX24" fmla="*/ 41760 w 1492384"/>
                <a:gd name="connsiteY24" fmla="*/ 236768 h 1498762"/>
                <a:gd name="connsiteX25" fmla="*/ 583371 w 1492384"/>
                <a:gd name="connsiteY25" fmla="*/ 529197 h 1498762"/>
                <a:gd name="connsiteX26" fmla="*/ 583371 w 1492384"/>
                <a:gd name="connsiteY26" fmla="*/ 1441547 h 1498762"/>
                <a:gd name="connsiteX27" fmla="*/ 583164 w 1492384"/>
                <a:gd name="connsiteY27" fmla="*/ 1441755 h 1498762"/>
                <a:gd name="connsiteX28" fmla="*/ 583066 w 1492384"/>
                <a:gd name="connsiteY28" fmla="*/ 1441730 h 1498762"/>
                <a:gd name="connsiteX29" fmla="*/ 1450929 w 1492384"/>
                <a:gd name="connsiteY29" fmla="*/ 1250358 h 1498762"/>
                <a:gd name="connsiteX30" fmla="*/ 624822 w 1492384"/>
                <a:gd name="connsiteY30" fmla="*/ 1450299 h 1498762"/>
                <a:gd name="connsiteX31" fmla="*/ 624822 w 1492384"/>
                <a:gd name="connsiteY31" fmla="*/ 1050833 h 1498762"/>
                <a:gd name="connsiteX32" fmla="*/ 673080 w 1492384"/>
                <a:gd name="connsiteY32" fmla="*/ 1040272 h 1498762"/>
                <a:gd name="connsiteX33" fmla="*/ 664254 w 1492384"/>
                <a:gd name="connsiteY33" fmla="*/ 999659 h 1498762"/>
                <a:gd name="connsiteX34" fmla="*/ 624822 w 1492384"/>
                <a:gd name="connsiteY34" fmla="*/ 1008288 h 1498762"/>
                <a:gd name="connsiteX35" fmla="*/ 624822 w 1492384"/>
                <a:gd name="connsiteY35" fmla="*/ 533422 h 1498762"/>
                <a:gd name="connsiteX36" fmla="*/ 822685 w 1492384"/>
                <a:gd name="connsiteY36" fmla="*/ 488945 h 1498762"/>
                <a:gd name="connsiteX37" fmla="*/ 822685 w 1492384"/>
                <a:gd name="connsiteY37" fmla="*/ 503701 h 1498762"/>
                <a:gd name="connsiteX38" fmla="*/ 864140 w 1492384"/>
                <a:gd name="connsiteY38" fmla="*/ 503701 h 1498762"/>
                <a:gd name="connsiteX39" fmla="*/ 864140 w 1492384"/>
                <a:gd name="connsiteY39" fmla="*/ 479636 h 1498762"/>
                <a:gd name="connsiteX40" fmla="*/ 1450929 w 1492384"/>
                <a:gd name="connsiteY40" fmla="*/ 347758 h 149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92384" h="1498762">
                  <a:moveTo>
                    <a:pt x="1492385" y="308674"/>
                  </a:moveTo>
                  <a:lnTo>
                    <a:pt x="1474107" y="299945"/>
                  </a:lnTo>
                  <a:lnTo>
                    <a:pt x="845923" y="0"/>
                  </a:lnTo>
                  <a:lnTo>
                    <a:pt x="23808" y="179860"/>
                  </a:lnTo>
                  <a:lnTo>
                    <a:pt x="0" y="185068"/>
                  </a:lnTo>
                  <a:lnTo>
                    <a:pt x="0" y="1174131"/>
                  </a:lnTo>
                  <a:lnTo>
                    <a:pt x="583367" y="1489111"/>
                  </a:lnTo>
                  <a:lnTo>
                    <a:pt x="601246" y="1498763"/>
                  </a:lnTo>
                  <a:lnTo>
                    <a:pt x="624822" y="1493055"/>
                  </a:lnTo>
                  <a:lnTo>
                    <a:pt x="1492385" y="1283074"/>
                  </a:lnTo>
                  <a:lnTo>
                    <a:pt x="1492385" y="308674"/>
                  </a:lnTo>
                  <a:close/>
                  <a:moveTo>
                    <a:pt x="840903" y="43646"/>
                  </a:moveTo>
                  <a:lnTo>
                    <a:pt x="1407997" y="314427"/>
                  </a:lnTo>
                  <a:cubicBezTo>
                    <a:pt x="1408295" y="314568"/>
                    <a:pt x="1408274" y="314745"/>
                    <a:pt x="1407953" y="314818"/>
                  </a:cubicBezTo>
                  <a:lnTo>
                    <a:pt x="864132" y="437033"/>
                  </a:lnTo>
                  <a:lnTo>
                    <a:pt x="864132" y="420572"/>
                  </a:lnTo>
                  <a:lnTo>
                    <a:pt x="822677" y="420572"/>
                  </a:lnTo>
                  <a:lnTo>
                    <a:pt x="822677" y="446344"/>
                  </a:lnTo>
                  <a:lnTo>
                    <a:pt x="607110" y="494791"/>
                  </a:lnTo>
                  <a:lnTo>
                    <a:pt x="80373" y="210404"/>
                  </a:lnTo>
                  <a:cubicBezTo>
                    <a:pt x="80102" y="210256"/>
                    <a:pt x="80124" y="210083"/>
                    <a:pt x="80427" y="210017"/>
                  </a:cubicBezTo>
                  <a:close/>
                  <a:moveTo>
                    <a:pt x="41455" y="1149307"/>
                  </a:moveTo>
                  <a:lnTo>
                    <a:pt x="41455" y="236951"/>
                  </a:lnTo>
                  <a:cubicBezTo>
                    <a:pt x="41455" y="236836"/>
                    <a:pt x="41548" y="236743"/>
                    <a:pt x="41662" y="236743"/>
                  </a:cubicBezTo>
                  <a:cubicBezTo>
                    <a:pt x="41698" y="236743"/>
                    <a:pt x="41731" y="236751"/>
                    <a:pt x="41760" y="236768"/>
                  </a:cubicBezTo>
                  <a:lnTo>
                    <a:pt x="583371" y="529197"/>
                  </a:lnTo>
                  <a:lnTo>
                    <a:pt x="583371" y="1441547"/>
                  </a:lnTo>
                  <a:cubicBezTo>
                    <a:pt x="583371" y="1441661"/>
                    <a:pt x="583278" y="1441755"/>
                    <a:pt x="583164" y="1441755"/>
                  </a:cubicBezTo>
                  <a:cubicBezTo>
                    <a:pt x="583129" y="1441755"/>
                    <a:pt x="583095" y="1441746"/>
                    <a:pt x="583066" y="1441730"/>
                  </a:cubicBezTo>
                  <a:close/>
                  <a:moveTo>
                    <a:pt x="1450929" y="1250358"/>
                  </a:moveTo>
                  <a:lnTo>
                    <a:pt x="624822" y="1450299"/>
                  </a:lnTo>
                  <a:lnTo>
                    <a:pt x="624822" y="1050833"/>
                  </a:lnTo>
                  <a:lnTo>
                    <a:pt x="673080" y="1040272"/>
                  </a:lnTo>
                  <a:lnTo>
                    <a:pt x="664254" y="999659"/>
                  </a:lnTo>
                  <a:lnTo>
                    <a:pt x="624822" y="1008288"/>
                  </a:lnTo>
                  <a:lnTo>
                    <a:pt x="624822" y="533422"/>
                  </a:lnTo>
                  <a:lnTo>
                    <a:pt x="822685" y="488945"/>
                  </a:lnTo>
                  <a:lnTo>
                    <a:pt x="822685" y="503701"/>
                  </a:lnTo>
                  <a:lnTo>
                    <a:pt x="864140" y="503701"/>
                  </a:lnTo>
                  <a:lnTo>
                    <a:pt x="864140" y="479636"/>
                  </a:lnTo>
                  <a:lnTo>
                    <a:pt x="1450929" y="34775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CDA7A6B-2377-4F00-A57C-07AE3964C19F}"/>
                </a:ext>
              </a:extLst>
            </p:cNvPr>
            <p:cNvSpPr/>
            <p:nvPr/>
          </p:nvSpPr>
          <p:spPr>
            <a:xfrm>
              <a:off x="2794825" y="3809806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96AB993-49FA-44AB-81C6-50B23C845EDC}"/>
                </a:ext>
              </a:extLst>
            </p:cNvPr>
            <p:cNvSpPr/>
            <p:nvPr/>
          </p:nvSpPr>
          <p:spPr>
            <a:xfrm>
              <a:off x="2794825" y="3373345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5A53982-A096-4452-84D4-A11C774568F2}"/>
                </a:ext>
              </a:extLst>
            </p:cNvPr>
            <p:cNvSpPr/>
            <p:nvPr/>
          </p:nvSpPr>
          <p:spPr>
            <a:xfrm>
              <a:off x="2794825" y="3664319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C56AC57-4383-4AED-84ED-B982E43AA87E}"/>
                </a:ext>
              </a:extLst>
            </p:cNvPr>
            <p:cNvSpPr/>
            <p:nvPr/>
          </p:nvSpPr>
          <p:spPr>
            <a:xfrm>
              <a:off x="2794825" y="3227858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BAE43A-DAB3-4371-9841-8DE03349F276}"/>
                </a:ext>
              </a:extLst>
            </p:cNvPr>
            <p:cNvSpPr/>
            <p:nvPr/>
          </p:nvSpPr>
          <p:spPr>
            <a:xfrm>
              <a:off x="2794825" y="3955293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B3A8E8B-0C33-41A5-8BFD-3A789B13E7C0}"/>
                </a:ext>
              </a:extLst>
            </p:cNvPr>
            <p:cNvSpPr/>
            <p:nvPr/>
          </p:nvSpPr>
          <p:spPr>
            <a:xfrm rot="-3939756">
              <a:off x="2858485" y="4067302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DCB799B-E3BF-438F-81B5-ED3C97E3B4F4}"/>
                </a:ext>
              </a:extLst>
            </p:cNvPr>
            <p:cNvSpPr/>
            <p:nvPr/>
          </p:nvSpPr>
          <p:spPr>
            <a:xfrm rot="-3939371">
              <a:off x="3255061" y="4247190"/>
              <a:ext cx="41455" cy="83139"/>
            </a:xfrm>
            <a:custGeom>
              <a:avLst/>
              <a:gdLst>
                <a:gd name="connsiteX0" fmla="*/ 0 w 41455"/>
                <a:gd name="connsiteY0" fmla="*/ 0 h 83139"/>
                <a:gd name="connsiteX1" fmla="*/ 41455 w 41455"/>
                <a:gd name="connsiteY1" fmla="*/ 0 h 83139"/>
                <a:gd name="connsiteX2" fmla="*/ 41455 w 41455"/>
                <a:gd name="connsiteY2" fmla="*/ 83140 h 83139"/>
                <a:gd name="connsiteX3" fmla="*/ 0 w 41455"/>
                <a:gd name="connsiteY3" fmla="*/ 83140 h 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9">
                  <a:moveTo>
                    <a:pt x="0" y="0"/>
                  </a:moveTo>
                  <a:lnTo>
                    <a:pt x="41455" y="0"/>
                  </a:lnTo>
                  <a:lnTo>
                    <a:pt x="41455" y="83140"/>
                  </a:lnTo>
                  <a:lnTo>
                    <a:pt x="0" y="83140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846402-7363-4337-BB84-37E612FEE266}"/>
                </a:ext>
              </a:extLst>
            </p:cNvPr>
            <p:cNvSpPr/>
            <p:nvPr/>
          </p:nvSpPr>
          <p:spPr>
            <a:xfrm rot="-737527">
              <a:off x="2133566" y="4199352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F06696A-1A94-4BFE-A1C4-BBB39B852266}"/>
                </a:ext>
              </a:extLst>
            </p:cNvPr>
            <p:cNvSpPr/>
            <p:nvPr/>
          </p:nvSpPr>
          <p:spPr>
            <a:xfrm rot="-737527">
              <a:off x="2700599" y="4075295"/>
              <a:ext cx="82914" cy="41567"/>
            </a:xfrm>
            <a:custGeom>
              <a:avLst/>
              <a:gdLst>
                <a:gd name="connsiteX0" fmla="*/ 0 w 82914"/>
                <a:gd name="connsiteY0" fmla="*/ 0 h 41567"/>
                <a:gd name="connsiteX1" fmla="*/ 82914 w 82914"/>
                <a:gd name="connsiteY1" fmla="*/ 0 h 41567"/>
                <a:gd name="connsiteX2" fmla="*/ 82914 w 82914"/>
                <a:gd name="connsiteY2" fmla="*/ 41568 h 41567"/>
                <a:gd name="connsiteX3" fmla="*/ 0 w 82914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4" h="41567">
                  <a:moveTo>
                    <a:pt x="0" y="0"/>
                  </a:moveTo>
                  <a:lnTo>
                    <a:pt x="82914" y="0"/>
                  </a:lnTo>
                  <a:lnTo>
                    <a:pt x="82914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4D1C5B0-4F2A-4545-A3F2-F9437D01B497}"/>
                </a:ext>
              </a:extLst>
            </p:cNvPr>
            <p:cNvSpPr/>
            <p:nvPr/>
          </p:nvSpPr>
          <p:spPr>
            <a:xfrm rot="-3939371">
              <a:off x="3122865" y="4187218"/>
              <a:ext cx="41455" cy="83139"/>
            </a:xfrm>
            <a:custGeom>
              <a:avLst/>
              <a:gdLst>
                <a:gd name="connsiteX0" fmla="*/ 0 w 41455"/>
                <a:gd name="connsiteY0" fmla="*/ 0 h 83139"/>
                <a:gd name="connsiteX1" fmla="*/ 41455 w 41455"/>
                <a:gd name="connsiteY1" fmla="*/ 0 h 83139"/>
                <a:gd name="connsiteX2" fmla="*/ 41455 w 41455"/>
                <a:gd name="connsiteY2" fmla="*/ 83140 h 83139"/>
                <a:gd name="connsiteX3" fmla="*/ 0 w 41455"/>
                <a:gd name="connsiteY3" fmla="*/ 83140 h 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9">
                  <a:moveTo>
                    <a:pt x="0" y="0"/>
                  </a:moveTo>
                  <a:lnTo>
                    <a:pt x="41455" y="0"/>
                  </a:lnTo>
                  <a:lnTo>
                    <a:pt x="41455" y="83140"/>
                  </a:lnTo>
                  <a:lnTo>
                    <a:pt x="0" y="83140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A07FDE6-F9BD-4E41-9D82-AC394B1EF380}"/>
                </a:ext>
              </a:extLst>
            </p:cNvPr>
            <p:cNvSpPr/>
            <p:nvPr/>
          </p:nvSpPr>
          <p:spPr>
            <a:xfrm rot="-3939756">
              <a:off x="2990675" y="4127276"/>
              <a:ext cx="41455" cy="83116"/>
            </a:xfrm>
            <a:custGeom>
              <a:avLst/>
              <a:gdLst>
                <a:gd name="connsiteX0" fmla="*/ 0 w 41455"/>
                <a:gd name="connsiteY0" fmla="*/ 0 h 83116"/>
                <a:gd name="connsiteX1" fmla="*/ 41455 w 41455"/>
                <a:gd name="connsiteY1" fmla="*/ 0 h 83116"/>
                <a:gd name="connsiteX2" fmla="*/ 41455 w 41455"/>
                <a:gd name="connsiteY2" fmla="*/ 83117 h 83116"/>
                <a:gd name="connsiteX3" fmla="*/ 0 w 41455"/>
                <a:gd name="connsiteY3" fmla="*/ 83117 h 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16">
                  <a:moveTo>
                    <a:pt x="0" y="0"/>
                  </a:moveTo>
                  <a:lnTo>
                    <a:pt x="41455" y="0"/>
                  </a:lnTo>
                  <a:lnTo>
                    <a:pt x="41455" y="83117"/>
                  </a:lnTo>
                  <a:lnTo>
                    <a:pt x="0" y="83117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455E840-2918-4C10-B16B-B56130210B14}"/>
                </a:ext>
              </a:extLst>
            </p:cNvPr>
            <p:cNvSpPr/>
            <p:nvPr/>
          </p:nvSpPr>
          <p:spPr>
            <a:xfrm rot="-737527">
              <a:off x="2275321" y="4168341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7FEBDD0-BE70-4D82-9FEC-D94F4768270F}"/>
                </a:ext>
              </a:extLst>
            </p:cNvPr>
            <p:cNvSpPr/>
            <p:nvPr/>
          </p:nvSpPr>
          <p:spPr>
            <a:xfrm rot="-737527">
              <a:off x="2417075" y="4137326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C6E9D28-989E-4124-8A53-47E304DBB186}"/>
              </a:ext>
            </a:extLst>
          </p:cNvPr>
          <p:cNvSpPr/>
          <p:nvPr/>
        </p:nvSpPr>
        <p:spPr>
          <a:xfrm>
            <a:off x="4789135" y="3976561"/>
            <a:ext cx="6655698" cy="1834193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5D9E9-49B0-4702-BCDD-D51EE55B70D2}"/>
              </a:ext>
            </a:extLst>
          </p:cNvPr>
          <p:cNvSpPr txBox="1"/>
          <p:nvPr/>
        </p:nvSpPr>
        <p:spPr>
          <a:xfrm>
            <a:off x="10338197" y="5577276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76390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/>
        </p:nvGraphicFramePr>
        <p:xfrm>
          <a:off x="2799876" y="2017768"/>
          <a:ext cx="8486773" cy="19114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7452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227738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2334858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40296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Monitor Temperature and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1% 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Temp/RH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6040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Add &amp; Remove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10°C ≤ T ≤ 50°C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887570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Increase &amp; Decrease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0-95% RH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Relative Humidity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0909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Regulate Air 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1m</a:t>
                      </a:r>
                      <a:r>
                        <a:rPr lang="en-US" sz="1800" baseline="30000"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Volumetric Flow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5052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D216F7A-91D1-42A1-A266-721F76D49062}"/>
              </a:ext>
            </a:extLst>
          </p:cNvPr>
          <p:cNvSpPr txBox="1"/>
          <p:nvPr/>
        </p:nvSpPr>
        <p:spPr>
          <a:xfrm>
            <a:off x="5942433" y="1508110"/>
            <a:ext cx="220473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</a:p>
        </p:txBody>
      </p:sp>
      <p:pic>
        <p:nvPicPr>
          <p:cNvPr id="69" name="Picture 16" descr="Shape&#10;&#10;Description automatically generated">
            <a:extLst>
              <a:ext uri="{FF2B5EF4-FFF2-40B4-BE49-F238E27FC236}">
                <a16:creationId xmlns:a16="http://schemas.microsoft.com/office/drawing/2014/main" id="{8A1DB64E-6920-435B-95C5-DA4116AD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684" y="4163258"/>
            <a:ext cx="1506977" cy="1493331"/>
          </a:xfrm>
          <a:prstGeom prst="rect">
            <a:avLst/>
          </a:prstGeom>
        </p:spPr>
      </p:pic>
      <p:pic>
        <p:nvPicPr>
          <p:cNvPr id="70" name="Graphic 3" descr="Cube outline">
            <a:extLst>
              <a:ext uri="{FF2B5EF4-FFF2-40B4-BE49-F238E27FC236}">
                <a16:creationId xmlns:a16="http://schemas.microsoft.com/office/drawing/2014/main" id="{EFC4060A-8C5D-4C94-892B-68E2D1951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0014" y="3869063"/>
            <a:ext cx="2076314" cy="2081720"/>
          </a:xfrm>
          <a:prstGeom prst="rect">
            <a:avLst/>
          </a:prstGeom>
        </p:spPr>
      </p:pic>
      <p:sp>
        <p:nvSpPr>
          <p:cNvPr id="71" name="Hexagon 70">
            <a:extLst>
              <a:ext uri="{FF2B5EF4-FFF2-40B4-BE49-F238E27FC236}">
                <a16:creationId xmlns:a16="http://schemas.microsoft.com/office/drawing/2014/main" id="{4D954ABC-2579-417F-9F17-EC549886AD81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F92E311-A678-4F64-8CAD-B328231EFA77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 sz="2400">
              <a:solidFill>
                <a:srgbClr val="00CFB4"/>
              </a:solidFill>
              <a:cs typeface="Calibri"/>
            </a:endParaRPr>
          </a:p>
        </p:txBody>
      </p:sp>
      <p:pic>
        <p:nvPicPr>
          <p:cNvPr id="73" name="Graphic 36" descr="Speedometer Low with solid fill">
            <a:extLst>
              <a:ext uri="{FF2B5EF4-FFF2-40B4-BE49-F238E27FC236}">
                <a16:creationId xmlns:a16="http://schemas.microsoft.com/office/drawing/2014/main" id="{9BACF32D-0037-4EA1-B29B-047116D76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571" y="1257925"/>
            <a:ext cx="1182070" cy="1183068"/>
          </a:xfrm>
          <a:prstGeom prst="rect">
            <a:avLst/>
          </a:prstGeom>
        </p:spPr>
      </p:pic>
      <p:pic>
        <p:nvPicPr>
          <p:cNvPr id="74" name="Graphic 3" descr="Cube outline">
            <a:extLst>
              <a:ext uri="{FF2B5EF4-FFF2-40B4-BE49-F238E27FC236}">
                <a16:creationId xmlns:a16="http://schemas.microsoft.com/office/drawing/2014/main" id="{C199EE81-E41C-4D58-BFA1-90F2623B3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0189" y="3918923"/>
            <a:ext cx="1989846" cy="1995252"/>
          </a:xfrm>
          <a:prstGeom prst="rect">
            <a:avLst/>
          </a:prstGeom>
        </p:spPr>
      </p:pic>
      <p:pic>
        <p:nvPicPr>
          <p:cNvPr id="75" name="Graphic 22" descr="Windy with solid fill">
            <a:extLst>
              <a:ext uri="{FF2B5EF4-FFF2-40B4-BE49-F238E27FC236}">
                <a16:creationId xmlns:a16="http://schemas.microsoft.com/office/drawing/2014/main" id="{D2F9B317-26A5-42FA-A777-C2BDBC3C8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180000">
            <a:off x="10275897" y="4712647"/>
            <a:ext cx="682018" cy="692826"/>
          </a:xfrm>
          <a:prstGeom prst="rect">
            <a:avLst/>
          </a:prstGeom>
        </p:spPr>
      </p:pic>
      <p:pic>
        <p:nvPicPr>
          <p:cNvPr id="76" name="Graphic 22" descr="Windy with solid fill">
            <a:extLst>
              <a:ext uri="{FF2B5EF4-FFF2-40B4-BE49-F238E27FC236}">
                <a16:creationId xmlns:a16="http://schemas.microsoft.com/office/drawing/2014/main" id="{D8E12BDE-5311-46C6-9B58-F2AD10323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100000">
            <a:off x="9600364" y="4647795"/>
            <a:ext cx="682018" cy="692826"/>
          </a:xfrm>
          <a:prstGeom prst="rect">
            <a:avLst/>
          </a:prstGeom>
        </p:spPr>
      </p:pic>
      <p:pic>
        <p:nvPicPr>
          <p:cNvPr id="77" name="Graphic 12" descr="Cube with solid fill">
            <a:extLst>
              <a:ext uri="{FF2B5EF4-FFF2-40B4-BE49-F238E27FC236}">
                <a16:creationId xmlns:a16="http://schemas.microsoft.com/office/drawing/2014/main" id="{93DC5352-D26D-49E4-81CA-81328C268B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18922" y="4099054"/>
            <a:ext cx="1541292" cy="1562909"/>
          </a:xfrm>
          <a:prstGeom prst="rect">
            <a:avLst/>
          </a:prstGeom>
        </p:spPr>
      </p:pic>
      <p:pic>
        <p:nvPicPr>
          <p:cNvPr id="78" name="Graphic 12" descr="Cube with solid fill">
            <a:extLst>
              <a:ext uri="{FF2B5EF4-FFF2-40B4-BE49-F238E27FC236}">
                <a16:creationId xmlns:a16="http://schemas.microsoft.com/office/drawing/2014/main" id="{4C56C658-7180-4935-8F64-616607357D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94582" y="4169310"/>
            <a:ext cx="1389973" cy="1416994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4A646F4D-ED88-41F0-BFBE-F575FECE9BBA}"/>
              </a:ext>
            </a:extLst>
          </p:cNvPr>
          <p:cNvSpPr/>
          <p:nvPr/>
        </p:nvSpPr>
        <p:spPr>
          <a:xfrm>
            <a:off x="3299628" y="4333801"/>
            <a:ext cx="1172722" cy="1097063"/>
          </a:xfrm>
          <a:prstGeom prst="ellipse">
            <a:avLst/>
          </a:prstGeom>
          <a:solidFill>
            <a:srgbClr val="BA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Graphic 79" descr="Cube with solid fill">
            <a:extLst>
              <a:ext uri="{FF2B5EF4-FFF2-40B4-BE49-F238E27FC236}">
                <a16:creationId xmlns:a16="http://schemas.microsoft.com/office/drawing/2014/main" id="{C998CD68-4964-4850-8701-042E63E5E6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9221" y="3969352"/>
            <a:ext cx="1800696" cy="1811505"/>
          </a:xfrm>
          <a:prstGeom prst="rect">
            <a:avLst/>
          </a:prstGeom>
        </p:spPr>
      </p:pic>
      <p:pic>
        <p:nvPicPr>
          <p:cNvPr id="81" name="Graphic 10" descr="Water with solid fill">
            <a:extLst>
              <a:ext uri="{FF2B5EF4-FFF2-40B4-BE49-F238E27FC236}">
                <a16:creationId xmlns:a16="http://schemas.microsoft.com/office/drawing/2014/main" id="{BB05E627-2B15-4050-BA1D-AEBCB4A416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8626" y="4558417"/>
            <a:ext cx="514486" cy="525294"/>
          </a:xfrm>
          <a:prstGeom prst="rect">
            <a:avLst/>
          </a:prstGeom>
        </p:spPr>
      </p:pic>
      <p:pic>
        <p:nvPicPr>
          <p:cNvPr id="82" name="Graphic 10" descr="Water with solid fill">
            <a:extLst>
              <a:ext uri="{FF2B5EF4-FFF2-40B4-BE49-F238E27FC236}">
                <a16:creationId xmlns:a16="http://schemas.microsoft.com/office/drawing/2014/main" id="{D8D33984-84C9-4D46-A5B4-3CF18AA7AE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86328" y="4450331"/>
            <a:ext cx="514486" cy="525294"/>
          </a:xfrm>
          <a:prstGeom prst="rect">
            <a:avLst/>
          </a:prstGeom>
        </p:spPr>
      </p:pic>
      <p:pic>
        <p:nvPicPr>
          <p:cNvPr id="83" name="Graphic 3" descr="Cube outline">
            <a:extLst>
              <a:ext uri="{FF2B5EF4-FFF2-40B4-BE49-F238E27FC236}">
                <a16:creationId xmlns:a16="http://schemas.microsoft.com/office/drawing/2014/main" id="{F109011B-DDCE-49B4-A1A4-1FF6F82D7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7349" y="3888288"/>
            <a:ext cx="1989846" cy="1995252"/>
          </a:xfrm>
          <a:prstGeom prst="rect">
            <a:avLst/>
          </a:prstGeom>
        </p:spPr>
      </p:pic>
      <p:pic>
        <p:nvPicPr>
          <p:cNvPr id="84" name="Graphic 10" descr="Water with solid fill">
            <a:extLst>
              <a:ext uri="{FF2B5EF4-FFF2-40B4-BE49-F238E27FC236}">
                <a16:creationId xmlns:a16="http://schemas.microsoft.com/office/drawing/2014/main" id="{F494F167-BD80-446F-8D38-2E03761A9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26924" y="4909693"/>
            <a:ext cx="514486" cy="525294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52A92A2-F248-4FFC-8365-E572E0D45026}"/>
              </a:ext>
            </a:extLst>
          </p:cNvPr>
          <p:cNvCxnSpPr/>
          <p:nvPr/>
        </p:nvCxnSpPr>
        <p:spPr>
          <a:xfrm flipH="1">
            <a:off x="3752591" y="4635294"/>
            <a:ext cx="10732" cy="955184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EAA11DD-FBB8-4461-921E-91B74343E084}"/>
              </a:ext>
            </a:extLst>
          </p:cNvPr>
          <p:cNvGrpSpPr/>
          <p:nvPr/>
        </p:nvGrpSpPr>
        <p:grpSpPr>
          <a:xfrm>
            <a:off x="5094466" y="4012642"/>
            <a:ext cx="1800696" cy="1811505"/>
            <a:chOff x="1817991" y="2960991"/>
            <a:chExt cx="1800696" cy="181150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3FB8B30-B7AF-4614-8743-80A7BC4D536E}"/>
                </a:ext>
              </a:extLst>
            </p:cNvPr>
            <p:cNvSpPr/>
            <p:nvPr/>
          </p:nvSpPr>
          <p:spPr>
            <a:xfrm>
              <a:off x="2128398" y="3325440"/>
              <a:ext cx="1172722" cy="1097063"/>
            </a:xfrm>
            <a:prstGeom prst="ellipse">
              <a:avLst/>
            </a:prstGeom>
            <a:solidFill>
              <a:srgbClr val="FF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Graphic 12" descr="Cube with solid fill">
              <a:extLst>
                <a:ext uri="{FF2B5EF4-FFF2-40B4-BE49-F238E27FC236}">
                  <a16:creationId xmlns:a16="http://schemas.microsoft.com/office/drawing/2014/main" id="{87520EC5-CA32-4DC7-BB68-3FB076138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817991" y="2960991"/>
              <a:ext cx="1800696" cy="1811505"/>
            </a:xfrm>
            <a:prstGeom prst="rect">
              <a:avLst/>
            </a:prstGeom>
          </p:spPr>
        </p:pic>
        <p:pic>
          <p:nvPicPr>
            <p:cNvPr id="92" name="Graphic 12" descr="Cube with solid fill">
              <a:extLst>
                <a:ext uri="{FF2B5EF4-FFF2-40B4-BE49-F238E27FC236}">
                  <a16:creationId xmlns:a16="http://schemas.microsoft.com/office/drawing/2014/main" id="{F20798B3-CE89-4215-B985-AB83C30C7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47692" y="3090693"/>
              <a:ext cx="1541292" cy="1562909"/>
            </a:xfrm>
            <a:prstGeom prst="rect">
              <a:avLst/>
            </a:prstGeom>
          </p:spPr>
        </p:pic>
        <p:pic>
          <p:nvPicPr>
            <p:cNvPr id="93" name="Graphic 12" descr="Cube with solid fill">
              <a:extLst>
                <a:ext uri="{FF2B5EF4-FFF2-40B4-BE49-F238E27FC236}">
                  <a16:creationId xmlns:a16="http://schemas.microsoft.com/office/drawing/2014/main" id="{63B0D393-4FF8-4C05-82FE-C961C0571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023352" y="3160949"/>
              <a:ext cx="1389973" cy="1416994"/>
            </a:xfrm>
            <a:prstGeom prst="rect">
              <a:avLst/>
            </a:prstGeom>
          </p:spPr>
        </p:pic>
        <p:pic>
          <p:nvPicPr>
            <p:cNvPr id="94" name="Graphic 9" descr="Fire with solid fill">
              <a:extLst>
                <a:ext uri="{FF2B5EF4-FFF2-40B4-BE49-F238E27FC236}">
                  <a16:creationId xmlns:a16="http://schemas.microsoft.com/office/drawing/2014/main" id="{48944DE5-5D32-452B-9CE1-44F5ECBD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255737" y="3431162"/>
              <a:ext cx="914400" cy="914400"/>
            </a:xfrm>
            <a:prstGeom prst="rect">
              <a:avLst/>
            </a:prstGeom>
          </p:spPr>
        </p:pic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64A7481-EACE-4B45-92F8-5F6BADB4AD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8525" y="3594659"/>
              <a:ext cx="10732" cy="955184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E00C14D-D179-44E0-B3AD-CEA9E6BB5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3650" y="3487335"/>
              <a:ext cx="525889" cy="107325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aphic 3" descr="Cube outline">
            <a:extLst>
              <a:ext uri="{FF2B5EF4-FFF2-40B4-BE49-F238E27FC236}">
                <a16:creationId xmlns:a16="http://schemas.microsoft.com/office/drawing/2014/main" id="{F077F633-3543-4059-86DC-BF89D0DA4F3D}"/>
              </a:ext>
            </a:extLst>
          </p:cNvPr>
          <p:cNvGrpSpPr/>
          <p:nvPr/>
        </p:nvGrpSpPr>
        <p:grpSpPr>
          <a:xfrm>
            <a:off x="5248615" y="4160875"/>
            <a:ext cx="1492384" cy="1498762"/>
            <a:chOff x="1972140" y="3098260"/>
            <a:chExt cx="1492384" cy="1498762"/>
          </a:xfrm>
          <a:solidFill>
            <a:srgbClr val="00CFB4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0948EA6-9AE3-4659-A82C-C52B30F794C9}"/>
                </a:ext>
              </a:extLst>
            </p:cNvPr>
            <p:cNvSpPr/>
            <p:nvPr/>
          </p:nvSpPr>
          <p:spPr>
            <a:xfrm>
              <a:off x="1972140" y="3098260"/>
              <a:ext cx="1492384" cy="1498762"/>
            </a:xfrm>
            <a:custGeom>
              <a:avLst/>
              <a:gdLst>
                <a:gd name="connsiteX0" fmla="*/ 1492385 w 1492384"/>
                <a:gd name="connsiteY0" fmla="*/ 308674 h 1498762"/>
                <a:gd name="connsiteX1" fmla="*/ 1474107 w 1492384"/>
                <a:gd name="connsiteY1" fmla="*/ 299945 h 1498762"/>
                <a:gd name="connsiteX2" fmla="*/ 845923 w 1492384"/>
                <a:gd name="connsiteY2" fmla="*/ 0 h 1498762"/>
                <a:gd name="connsiteX3" fmla="*/ 23808 w 1492384"/>
                <a:gd name="connsiteY3" fmla="*/ 179860 h 1498762"/>
                <a:gd name="connsiteX4" fmla="*/ 0 w 1492384"/>
                <a:gd name="connsiteY4" fmla="*/ 185068 h 1498762"/>
                <a:gd name="connsiteX5" fmla="*/ 0 w 1492384"/>
                <a:gd name="connsiteY5" fmla="*/ 1174131 h 1498762"/>
                <a:gd name="connsiteX6" fmla="*/ 583367 w 1492384"/>
                <a:gd name="connsiteY6" fmla="*/ 1489111 h 1498762"/>
                <a:gd name="connsiteX7" fmla="*/ 601246 w 1492384"/>
                <a:gd name="connsiteY7" fmla="*/ 1498763 h 1498762"/>
                <a:gd name="connsiteX8" fmla="*/ 624822 w 1492384"/>
                <a:gd name="connsiteY8" fmla="*/ 1493055 h 1498762"/>
                <a:gd name="connsiteX9" fmla="*/ 1492385 w 1492384"/>
                <a:gd name="connsiteY9" fmla="*/ 1283074 h 1498762"/>
                <a:gd name="connsiteX10" fmla="*/ 1492385 w 1492384"/>
                <a:gd name="connsiteY10" fmla="*/ 308674 h 1498762"/>
                <a:gd name="connsiteX11" fmla="*/ 840903 w 1492384"/>
                <a:gd name="connsiteY11" fmla="*/ 43646 h 1498762"/>
                <a:gd name="connsiteX12" fmla="*/ 1407997 w 1492384"/>
                <a:gd name="connsiteY12" fmla="*/ 314427 h 1498762"/>
                <a:gd name="connsiteX13" fmla="*/ 1407953 w 1492384"/>
                <a:gd name="connsiteY13" fmla="*/ 314818 h 1498762"/>
                <a:gd name="connsiteX14" fmla="*/ 864132 w 1492384"/>
                <a:gd name="connsiteY14" fmla="*/ 437033 h 1498762"/>
                <a:gd name="connsiteX15" fmla="*/ 864132 w 1492384"/>
                <a:gd name="connsiteY15" fmla="*/ 420572 h 1498762"/>
                <a:gd name="connsiteX16" fmla="*/ 822677 w 1492384"/>
                <a:gd name="connsiteY16" fmla="*/ 420572 h 1498762"/>
                <a:gd name="connsiteX17" fmla="*/ 822677 w 1492384"/>
                <a:gd name="connsiteY17" fmla="*/ 446344 h 1498762"/>
                <a:gd name="connsiteX18" fmla="*/ 607110 w 1492384"/>
                <a:gd name="connsiteY18" fmla="*/ 494791 h 1498762"/>
                <a:gd name="connsiteX19" fmla="*/ 80373 w 1492384"/>
                <a:gd name="connsiteY19" fmla="*/ 210404 h 1498762"/>
                <a:gd name="connsiteX20" fmla="*/ 80427 w 1492384"/>
                <a:gd name="connsiteY20" fmla="*/ 210017 h 1498762"/>
                <a:gd name="connsiteX21" fmla="*/ 41455 w 1492384"/>
                <a:gd name="connsiteY21" fmla="*/ 1149307 h 1498762"/>
                <a:gd name="connsiteX22" fmla="*/ 41455 w 1492384"/>
                <a:gd name="connsiteY22" fmla="*/ 236951 h 1498762"/>
                <a:gd name="connsiteX23" fmla="*/ 41662 w 1492384"/>
                <a:gd name="connsiteY23" fmla="*/ 236743 h 1498762"/>
                <a:gd name="connsiteX24" fmla="*/ 41760 w 1492384"/>
                <a:gd name="connsiteY24" fmla="*/ 236768 h 1498762"/>
                <a:gd name="connsiteX25" fmla="*/ 583371 w 1492384"/>
                <a:gd name="connsiteY25" fmla="*/ 529197 h 1498762"/>
                <a:gd name="connsiteX26" fmla="*/ 583371 w 1492384"/>
                <a:gd name="connsiteY26" fmla="*/ 1441547 h 1498762"/>
                <a:gd name="connsiteX27" fmla="*/ 583164 w 1492384"/>
                <a:gd name="connsiteY27" fmla="*/ 1441755 h 1498762"/>
                <a:gd name="connsiteX28" fmla="*/ 583066 w 1492384"/>
                <a:gd name="connsiteY28" fmla="*/ 1441730 h 1498762"/>
                <a:gd name="connsiteX29" fmla="*/ 1450929 w 1492384"/>
                <a:gd name="connsiteY29" fmla="*/ 1250358 h 1498762"/>
                <a:gd name="connsiteX30" fmla="*/ 624822 w 1492384"/>
                <a:gd name="connsiteY30" fmla="*/ 1450299 h 1498762"/>
                <a:gd name="connsiteX31" fmla="*/ 624822 w 1492384"/>
                <a:gd name="connsiteY31" fmla="*/ 1050833 h 1498762"/>
                <a:gd name="connsiteX32" fmla="*/ 673080 w 1492384"/>
                <a:gd name="connsiteY32" fmla="*/ 1040272 h 1498762"/>
                <a:gd name="connsiteX33" fmla="*/ 664254 w 1492384"/>
                <a:gd name="connsiteY33" fmla="*/ 999659 h 1498762"/>
                <a:gd name="connsiteX34" fmla="*/ 624822 w 1492384"/>
                <a:gd name="connsiteY34" fmla="*/ 1008288 h 1498762"/>
                <a:gd name="connsiteX35" fmla="*/ 624822 w 1492384"/>
                <a:gd name="connsiteY35" fmla="*/ 533422 h 1498762"/>
                <a:gd name="connsiteX36" fmla="*/ 822685 w 1492384"/>
                <a:gd name="connsiteY36" fmla="*/ 488945 h 1498762"/>
                <a:gd name="connsiteX37" fmla="*/ 822685 w 1492384"/>
                <a:gd name="connsiteY37" fmla="*/ 503701 h 1498762"/>
                <a:gd name="connsiteX38" fmla="*/ 864140 w 1492384"/>
                <a:gd name="connsiteY38" fmla="*/ 503701 h 1498762"/>
                <a:gd name="connsiteX39" fmla="*/ 864140 w 1492384"/>
                <a:gd name="connsiteY39" fmla="*/ 479636 h 1498762"/>
                <a:gd name="connsiteX40" fmla="*/ 1450929 w 1492384"/>
                <a:gd name="connsiteY40" fmla="*/ 347758 h 149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92384" h="1498762">
                  <a:moveTo>
                    <a:pt x="1492385" y="308674"/>
                  </a:moveTo>
                  <a:lnTo>
                    <a:pt x="1474107" y="299945"/>
                  </a:lnTo>
                  <a:lnTo>
                    <a:pt x="845923" y="0"/>
                  </a:lnTo>
                  <a:lnTo>
                    <a:pt x="23808" y="179860"/>
                  </a:lnTo>
                  <a:lnTo>
                    <a:pt x="0" y="185068"/>
                  </a:lnTo>
                  <a:lnTo>
                    <a:pt x="0" y="1174131"/>
                  </a:lnTo>
                  <a:lnTo>
                    <a:pt x="583367" y="1489111"/>
                  </a:lnTo>
                  <a:lnTo>
                    <a:pt x="601246" y="1498763"/>
                  </a:lnTo>
                  <a:lnTo>
                    <a:pt x="624822" y="1493055"/>
                  </a:lnTo>
                  <a:lnTo>
                    <a:pt x="1492385" y="1283074"/>
                  </a:lnTo>
                  <a:lnTo>
                    <a:pt x="1492385" y="308674"/>
                  </a:lnTo>
                  <a:close/>
                  <a:moveTo>
                    <a:pt x="840903" y="43646"/>
                  </a:moveTo>
                  <a:lnTo>
                    <a:pt x="1407997" y="314427"/>
                  </a:lnTo>
                  <a:cubicBezTo>
                    <a:pt x="1408295" y="314568"/>
                    <a:pt x="1408274" y="314745"/>
                    <a:pt x="1407953" y="314818"/>
                  </a:cubicBezTo>
                  <a:lnTo>
                    <a:pt x="864132" y="437033"/>
                  </a:lnTo>
                  <a:lnTo>
                    <a:pt x="864132" y="420572"/>
                  </a:lnTo>
                  <a:lnTo>
                    <a:pt x="822677" y="420572"/>
                  </a:lnTo>
                  <a:lnTo>
                    <a:pt x="822677" y="446344"/>
                  </a:lnTo>
                  <a:lnTo>
                    <a:pt x="607110" y="494791"/>
                  </a:lnTo>
                  <a:lnTo>
                    <a:pt x="80373" y="210404"/>
                  </a:lnTo>
                  <a:cubicBezTo>
                    <a:pt x="80102" y="210256"/>
                    <a:pt x="80124" y="210083"/>
                    <a:pt x="80427" y="210017"/>
                  </a:cubicBezTo>
                  <a:close/>
                  <a:moveTo>
                    <a:pt x="41455" y="1149307"/>
                  </a:moveTo>
                  <a:lnTo>
                    <a:pt x="41455" y="236951"/>
                  </a:lnTo>
                  <a:cubicBezTo>
                    <a:pt x="41455" y="236836"/>
                    <a:pt x="41548" y="236743"/>
                    <a:pt x="41662" y="236743"/>
                  </a:cubicBezTo>
                  <a:cubicBezTo>
                    <a:pt x="41698" y="236743"/>
                    <a:pt x="41731" y="236751"/>
                    <a:pt x="41760" y="236768"/>
                  </a:cubicBezTo>
                  <a:lnTo>
                    <a:pt x="583371" y="529197"/>
                  </a:lnTo>
                  <a:lnTo>
                    <a:pt x="583371" y="1441547"/>
                  </a:lnTo>
                  <a:cubicBezTo>
                    <a:pt x="583371" y="1441661"/>
                    <a:pt x="583278" y="1441755"/>
                    <a:pt x="583164" y="1441755"/>
                  </a:cubicBezTo>
                  <a:cubicBezTo>
                    <a:pt x="583129" y="1441755"/>
                    <a:pt x="583095" y="1441746"/>
                    <a:pt x="583066" y="1441730"/>
                  </a:cubicBezTo>
                  <a:close/>
                  <a:moveTo>
                    <a:pt x="1450929" y="1250358"/>
                  </a:moveTo>
                  <a:lnTo>
                    <a:pt x="624822" y="1450299"/>
                  </a:lnTo>
                  <a:lnTo>
                    <a:pt x="624822" y="1050833"/>
                  </a:lnTo>
                  <a:lnTo>
                    <a:pt x="673080" y="1040272"/>
                  </a:lnTo>
                  <a:lnTo>
                    <a:pt x="664254" y="999659"/>
                  </a:lnTo>
                  <a:lnTo>
                    <a:pt x="624822" y="1008288"/>
                  </a:lnTo>
                  <a:lnTo>
                    <a:pt x="624822" y="533422"/>
                  </a:lnTo>
                  <a:lnTo>
                    <a:pt x="822685" y="488945"/>
                  </a:lnTo>
                  <a:lnTo>
                    <a:pt x="822685" y="503701"/>
                  </a:lnTo>
                  <a:lnTo>
                    <a:pt x="864140" y="503701"/>
                  </a:lnTo>
                  <a:lnTo>
                    <a:pt x="864140" y="479636"/>
                  </a:lnTo>
                  <a:lnTo>
                    <a:pt x="1450929" y="34775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CDA7A6B-2377-4F00-A57C-07AE3964C19F}"/>
                </a:ext>
              </a:extLst>
            </p:cNvPr>
            <p:cNvSpPr/>
            <p:nvPr/>
          </p:nvSpPr>
          <p:spPr>
            <a:xfrm>
              <a:off x="2794825" y="3809806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96AB993-49FA-44AB-81C6-50B23C845EDC}"/>
                </a:ext>
              </a:extLst>
            </p:cNvPr>
            <p:cNvSpPr/>
            <p:nvPr/>
          </p:nvSpPr>
          <p:spPr>
            <a:xfrm>
              <a:off x="2794825" y="3373345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5A53982-A096-4452-84D4-A11C774568F2}"/>
                </a:ext>
              </a:extLst>
            </p:cNvPr>
            <p:cNvSpPr/>
            <p:nvPr/>
          </p:nvSpPr>
          <p:spPr>
            <a:xfrm>
              <a:off x="2794825" y="3664319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C56AC57-4383-4AED-84ED-B982E43AA87E}"/>
                </a:ext>
              </a:extLst>
            </p:cNvPr>
            <p:cNvSpPr/>
            <p:nvPr/>
          </p:nvSpPr>
          <p:spPr>
            <a:xfrm>
              <a:off x="2794825" y="3227858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BAE43A-DAB3-4371-9841-8DE03349F276}"/>
                </a:ext>
              </a:extLst>
            </p:cNvPr>
            <p:cNvSpPr/>
            <p:nvPr/>
          </p:nvSpPr>
          <p:spPr>
            <a:xfrm>
              <a:off x="2794825" y="3955293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B3A8E8B-0C33-41A5-8BFD-3A789B13E7C0}"/>
                </a:ext>
              </a:extLst>
            </p:cNvPr>
            <p:cNvSpPr/>
            <p:nvPr/>
          </p:nvSpPr>
          <p:spPr>
            <a:xfrm rot="-3939756">
              <a:off x="2858485" y="4067302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DCB799B-E3BF-438F-81B5-ED3C97E3B4F4}"/>
                </a:ext>
              </a:extLst>
            </p:cNvPr>
            <p:cNvSpPr/>
            <p:nvPr/>
          </p:nvSpPr>
          <p:spPr>
            <a:xfrm rot="-3939371">
              <a:off x="3255061" y="4247190"/>
              <a:ext cx="41455" cy="83139"/>
            </a:xfrm>
            <a:custGeom>
              <a:avLst/>
              <a:gdLst>
                <a:gd name="connsiteX0" fmla="*/ 0 w 41455"/>
                <a:gd name="connsiteY0" fmla="*/ 0 h 83139"/>
                <a:gd name="connsiteX1" fmla="*/ 41455 w 41455"/>
                <a:gd name="connsiteY1" fmla="*/ 0 h 83139"/>
                <a:gd name="connsiteX2" fmla="*/ 41455 w 41455"/>
                <a:gd name="connsiteY2" fmla="*/ 83140 h 83139"/>
                <a:gd name="connsiteX3" fmla="*/ 0 w 41455"/>
                <a:gd name="connsiteY3" fmla="*/ 83140 h 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9">
                  <a:moveTo>
                    <a:pt x="0" y="0"/>
                  </a:moveTo>
                  <a:lnTo>
                    <a:pt x="41455" y="0"/>
                  </a:lnTo>
                  <a:lnTo>
                    <a:pt x="41455" y="83140"/>
                  </a:lnTo>
                  <a:lnTo>
                    <a:pt x="0" y="83140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846402-7363-4337-BB84-37E612FEE266}"/>
                </a:ext>
              </a:extLst>
            </p:cNvPr>
            <p:cNvSpPr/>
            <p:nvPr/>
          </p:nvSpPr>
          <p:spPr>
            <a:xfrm rot="-737527">
              <a:off x="2133566" y="4199352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F06696A-1A94-4BFE-A1C4-BBB39B852266}"/>
                </a:ext>
              </a:extLst>
            </p:cNvPr>
            <p:cNvSpPr/>
            <p:nvPr/>
          </p:nvSpPr>
          <p:spPr>
            <a:xfrm rot="-737527">
              <a:off x="2700599" y="4075295"/>
              <a:ext cx="82914" cy="41567"/>
            </a:xfrm>
            <a:custGeom>
              <a:avLst/>
              <a:gdLst>
                <a:gd name="connsiteX0" fmla="*/ 0 w 82914"/>
                <a:gd name="connsiteY0" fmla="*/ 0 h 41567"/>
                <a:gd name="connsiteX1" fmla="*/ 82914 w 82914"/>
                <a:gd name="connsiteY1" fmla="*/ 0 h 41567"/>
                <a:gd name="connsiteX2" fmla="*/ 82914 w 82914"/>
                <a:gd name="connsiteY2" fmla="*/ 41568 h 41567"/>
                <a:gd name="connsiteX3" fmla="*/ 0 w 82914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4" h="41567">
                  <a:moveTo>
                    <a:pt x="0" y="0"/>
                  </a:moveTo>
                  <a:lnTo>
                    <a:pt x="82914" y="0"/>
                  </a:lnTo>
                  <a:lnTo>
                    <a:pt x="82914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4D1C5B0-4F2A-4545-A3F2-F9437D01B497}"/>
                </a:ext>
              </a:extLst>
            </p:cNvPr>
            <p:cNvSpPr/>
            <p:nvPr/>
          </p:nvSpPr>
          <p:spPr>
            <a:xfrm rot="-3939371">
              <a:off x="3122865" y="4187218"/>
              <a:ext cx="41455" cy="83139"/>
            </a:xfrm>
            <a:custGeom>
              <a:avLst/>
              <a:gdLst>
                <a:gd name="connsiteX0" fmla="*/ 0 w 41455"/>
                <a:gd name="connsiteY0" fmla="*/ 0 h 83139"/>
                <a:gd name="connsiteX1" fmla="*/ 41455 w 41455"/>
                <a:gd name="connsiteY1" fmla="*/ 0 h 83139"/>
                <a:gd name="connsiteX2" fmla="*/ 41455 w 41455"/>
                <a:gd name="connsiteY2" fmla="*/ 83140 h 83139"/>
                <a:gd name="connsiteX3" fmla="*/ 0 w 41455"/>
                <a:gd name="connsiteY3" fmla="*/ 83140 h 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9">
                  <a:moveTo>
                    <a:pt x="0" y="0"/>
                  </a:moveTo>
                  <a:lnTo>
                    <a:pt x="41455" y="0"/>
                  </a:lnTo>
                  <a:lnTo>
                    <a:pt x="41455" y="83140"/>
                  </a:lnTo>
                  <a:lnTo>
                    <a:pt x="0" y="83140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A07FDE6-F9BD-4E41-9D82-AC394B1EF380}"/>
                </a:ext>
              </a:extLst>
            </p:cNvPr>
            <p:cNvSpPr/>
            <p:nvPr/>
          </p:nvSpPr>
          <p:spPr>
            <a:xfrm rot="-3939756">
              <a:off x="2990675" y="4127276"/>
              <a:ext cx="41455" cy="83116"/>
            </a:xfrm>
            <a:custGeom>
              <a:avLst/>
              <a:gdLst>
                <a:gd name="connsiteX0" fmla="*/ 0 w 41455"/>
                <a:gd name="connsiteY0" fmla="*/ 0 h 83116"/>
                <a:gd name="connsiteX1" fmla="*/ 41455 w 41455"/>
                <a:gd name="connsiteY1" fmla="*/ 0 h 83116"/>
                <a:gd name="connsiteX2" fmla="*/ 41455 w 41455"/>
                <a:gd name="connsiteY2" fmla="*/ 83117 h 83116"/>
                <a:gd name="connsiteX3" fmla="*/ 0 w 41455"/>
                <a:gd name="connsiteY3" fmla="*/ 83117 h 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16">
                  <a:moveTo>
                    <a:pt x="0" y="0"/>
                  </a:moveTo>
                  <a:lnTo>
                    <a:pt x="41455" y="0"/>
                  </a:lnTo>
                  <a:lnTo>
                    <a:pt x="41455" y="83117"/>
                  </a:lnTo>
                  <a:lnTo>
                    <a:pt x="0" y="83117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455E840-2918-4C10-B16B-B56130210B14}"/>
                </a:ext>
              </a:extLst>
            </p:cNvPr>
            <p:cNvSpPr/>
            <p:nvPr/>
          </p:nvSpPr>
          <p:spPr>
            <a:xfrm rot="-737527">
              <a:off x="2275321" y="4168341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7FEBDD0-BE70-4D82-9FEC-D94F4768270F}"/>
                </a:ext>
              </a:extLst>
            </p:cNvPr>
            <p:cNvSpPr/>
            <p:nvPr/>
          </p:nvSpPr>
          <p:spPr>
            <a:xfrm rot="-737527">
              <a:off x="2417075" y="4137326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Hexagon 2">
            <a:extLst>
              <a:ext uri="{FF2B5EF4-FFF2-40B4-BE49-F238E27FC236}">
                <a16:creationId xmlns:a16="http://schemas.microsoft.com/office/drawing/2014/main" id="{B143B0F6-FE79-4540-805B-4ABDE2977DE7}"/>
              </a:ext>
            </a:extLst>
          </p:cNvPr>
          <p:cNvSpPr/>
          <p:nvPr/>
        </p:nvSpPr>
        <p:spPr>
          <a:xfrm rot="10800000">
            <a:off x="11064478" y="303898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24" descr="Full Brick Wall with solid fill">
            <a:extLst>
              <a:ext uri="{FF2B5EF4-FFF2-40B4-BE49-F238E27FC236}">
                <a16:creationId xmlns:a16="http://schemas.microsoft.com/office/drawing/2014/main" id="{08901F0C-6C08-4639-9A13-E76BF7EF06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38380" y="441513"/>
            <a:ext cx="422391" cy="434748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BD45AE25-6A51-4B0C-A6A0-A70686366D42}"/>
              </a:ext>
            </a:extLst>
          </p:cNvPr>
          <p:cNvSpPr/>
          <p:nvPr/>
        </p:nvSpPr>
        <p:spPr>
          <a:xfrm rot="10800000">
            <a:off x="10338197" y="684896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3AA0C79-B822-4999-A114-4739B72769C1}"/>
              </a:ext>
            </a:extLst>
          </p:cNvPr>
          <p:cNvSpPr/>
          <p:nvPr/>
        </p:nvSpPr>
        <p:spPr>
          <a:xfrm rot="10800000">
            <a:off x="11064478" y="1125426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36" descr="Speedometer Low with solid fill">
            <a:extLst>
              <a:ext uri="{FF2B5EF4-FFF2-40B4-BE49-F238E27FC236}">
                <a16:creationId xmlns:a16="http://schemas.microsoft.com/office/drawing/2014/main" id="{DC961E44-C4C4-41A6-9A11-4B74B3F133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514399" y="824215"/>
            <a:ext cx="422392" cy="428795"/>
          </a:xfrm>
          <a:prstGeom prst="rect">
            <a:avLst/>
          </a:prstGeom>
        </p:spPr>
      </p:pic>
      <p:pic>
        <p:nvPicPr>
          <p:cNvPr id="9" name="Graphic 26" descr="Door Open with solid fill">
            <a:extLst>
              <a:ext uri="{FF2B5EF4-FFF2-40B4-BE49-F238E27FC236}">
                <a16:creationId xmlns:a16="http://schemas.microsoft.com/office/drawing/2014/main" id="{319FAA0C-B158-4DA4-9617-60EEED48501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39230" y="1258992"/>
            <a:ext cx="422392" cy="434748"/>
          </a:xfrm>
          <a:prstGeom prst="rect">
            <a:avLst/>
          </a:prstGeom>
        </p:spPr>
      </p:pic>
      <p:pic>
        <p:nvPicPr>
          <p:cNvPr id="10" name="Graphic 53" descr="Arrow: Counter-clockwise curve with solid fill">
            <a:extLst>
              <a:ext uri="{FF2B5EF4-FFF2-40B4-BE49-F238E27FC236}">
                <a16:creationId xmlns:a16="http://schemas.microsoft.com/office/drawing/2014/main" id="{4A1C8D18-170B-4BF6-A68D-E7FF87D81AA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5540000">
            <a:off x="10565691" y="168016"/>
            <a:ext cx="545307" cy="545307"/>
          </a:xfrm>
          <a:prstGeom prst="rect">
            <a:avLst/>
          </a:prstGeom>
        </p:spPr>
      </p:pic>
      <p:pic>
        <p:nvPicPr>
          <p:cNvPr id="11" name="Graphic 10" descr="Arrow: Counter-clockwise curve with solid fill">
            <a:extLst>
              <a:ext uri="{FF2B5EF4-FFF2-40B4-BE49-F238E27FC236}">
                <a16:creationId xmlns:a16="http://schemas.microsoft.com/office/drawing/2014/main" id="{93157A31-5EE8-49DF-A1FA-A13858D4855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8160000">
            <a:off x="10565691" y="1370547"/>
            <a:ext cx="545307" cy="545307"/>
          </a:xfrm>
          <a:prstGeom prst="rect">
            <a:avLst/>
          </a:prstGeom>
        </p:spPr>
      </p:pic>
      <p:pic>
        <p:nvPicPr>
          <p:cNvPr id="12" name="Graphic 53" descr="Arrow: Counter-clockwise curve with solid fill">
            <a:extLst>
              <a:ext uri="{FF2B5EF4-FFF2-40B4-BE49-F238E27FC236}">
                <a16:creationId xmlns:a16="http://schemas.microsoft.com/office/drawing/2014/main" id="{2187C069-0EED-4687-83F9-3141E916089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288495">
            <a:off x="11629345" y="814022"/>
            <a:ext cx="545307" cy="5453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1DC7D1-6DFC-4D38-A8EC-07655A87A973}"/>
              </a:ext>
            </a:extLst>
          </p:cNvPr>
          <p:cNvSpPr/>
          <p:nvPr/>
        </p:nvSpPr>
        <p:spPr>
          <a:xfrm>
            <a:off x="2831848" y="2776769"/>
            <a:ext cx="8466684" cy="386898"/>
          </a:xfrm>
          <a:prstGeom prst="rect">
            <a:avLst/>
          </a:prstGeom>
          <a:noFill/>
          <a:ln w="57150">
            <a:solidFill>
              <a:srgbClr val="00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FE2456-BE28-43B9-BF1F-2B7CD5D17E5A}"/>
              </a:ext>
            </a:extLst>
          </p:cNvPr>
          <p:cNvSpPr/>
          <p:nvPr/>
        </p:nvSpPr>
        <p:spPr>
          <a:xfrm>
            <a:off x="7135825" y="3969818"/>
            <a:ext cx="4309008" cy="1847679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1034E8-F7FD-4A16-95A5-8B7C489420E1}"/>
              </a:ext>
            </a:extLst>
          </p:cNvPr>
          <p:cNvSpPr/>
          <p:nvPr/>
        </p:nvSpPr>
        <p:spPr>
          <a:xfrm>
            <a:off x="2894250" y="3976561"/>
            <a:ext cx="2144389" cy="184093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5D9E9-49B0-4702-BCDD-D51EE55B70D2}"/>
              </a:ext>
            </a:extLst>
          </p:cNvPr>
          <p:cNvSpPr txBox="1"/>
          <p:nvPr/>
        </p:nvSpPr>
        <p:spPr>
          <a:xfrm>
            <a:off x="10338197" y="5577276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86575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/>
        </p:nvGraphicFramePr>
        <p:xfrm>
          <a:off x="2799876" y="2017768"/>
          <a:ext cx="8486773" cy="19114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7452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227738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2334858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40296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Monitor Temperature and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1% 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Temp/RH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6040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Add &amp; Remove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10°C ≤ T ≤ 50°C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887570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Increase &amp; Decrease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0-95% RH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Relative Humidity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0909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Regulate Air 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1m</a:t>
                      </a:r>
                      <a:r>
                        <a:rPr lang="en-US" sz="1800" baseline="30000"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Volumetric Flow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5052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D216F7A-91D1-42A1-A266-721F76D49062}"/>
              </a:ext>
            </a:extLst>
          </p:cNvPr>
          <p:cNvSpPr txBox="1"/>
          <p:nvPr/>
        </p:nvSpPr>
        <p:spPr>
          <a:xfrm>
            <a:off x="5942433" y="1508110"/>
            <a:ext cx="220473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</a:p>
        </p:txBody>
      </p:sp>
      <p:pic>
        <p:nvPicPr>
          <p:cNvPr id="69" name="Picture 16" descr="Shape&#10;&#10;Description automatically generated">
            <a:extLst>
              <a:ext uri="{FF2B5EF4-FFF2-40B4-BE49-F238E27FC236}">
                <a16:creationId xmlns:a16="http://schemas.microsoft.com/office/drawing/2014/main" id="{8A1DB64E-6920-435B-95C5-DA4116AD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684" y="4163258"/>
            <a:ext cx="1506977" cy="1493331"/>
          </a:xfrm>
          <a:prstGeom prst="rect">
            <a:avLst/>
          </a:prstGeom>
        </p:spPr>
      </p:pic>
      <p:pic>
        <p:nvPicPr>
          <p:cNvPr id="70" name="Graphic 3" descr="Cube outline">
            <a:extLst>
              <a:ext uri="{FF2B5EF4-FFF2-40B4-BE49-F238E27FC236}">
                <a16:creationId xmlns:a16="http://schemas.microsoft.com/office/drawing/2014/main" id="{EFC4060A-8C5D-4C94-892B-68E2D1951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0014" y="3869063"/>
            <a:ext cx="2076314" cy="2081720"/>
          </a:xfrm>
          <a:prstGeom prst="rect">
            <a:avLst/>
          </a:prstGeom>
        </p:spPr>
      </p:pic>
      <p:sp>
        <p:nvSpPr>
          <p:cNvPr id="71" name="Hexagon 70">
            <a:extLst>
              <a:ext uri="{FF2B5EF4-FFF2-40B4-BE49-F238E27FC236}">
                <a16:creationId xmlns:a16="http://schemas.microsoft.com/office/drawing/2014/main" id="{4D954ABC-2579-417F-9F17-EC549886AD81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F92E311-A678-4F64-8CAD-B328231EFA77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 sz="2400">
              <a:solidFill>
                <a:srgbClr val="00CFB4"/>
              </a:solidFill>
              <a:cs typeface="Calibri"/>
            </a:endParaRPr>
          </a:p>
        </p:txBody>
      </p:sp>
      <p:pic>
        <p:nvPicPr>
          <p:cNvPr id="73" name="Graphic 36" descr="Speedometer Low with solid fill">
            <a:extLst>
              <a:ext uri="{FF2B5EF4-FFF2-40B4-BE49-F238E27FC236}">
                <a16:creationId xmlns:a16="http://schemas.microsoft.com/office/drawing/2014/main" id="{9BACF32D-0037-4EA1-B29B-047116D76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571" y="1257925"/>
            <a:ext cx="1182070" cy="1183068"/>
          </a:xfrm>
          <a:prstGeom prst="rect">
            <a:avLst/>
          </a:prstGeom>
        </p:spPr>
      </p:pic>
      <p:pic>
        <p:nvPicPr>
          <p:cNvPr id="74" name="Graphic 3" descr="Cube outline">
            <a:extLst>
              <a:ext uri="{FF2B5EF4-FFF2-40B4-BE49-F238E27FC236}">
                <a16:creationId xmlns:a16="http://schemas.microsoft.com/office/drawing/2014/main" id="{C199EE81-E41C-4D58-BFA1-90F2623B3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0189" y="3918923"/>
            <a:ext cx="1989846" cy="1995252"/>
          </a:xfrm>
          <a:prstGeom prst="rect">
            <a:avLst/>
          </a:prstGeom>
        </p:spPr>
      </p:pic>
      <p:pic>
        <p:nvPicPr>
          <p:cNvPr id="75" name="Graphic 22" descr="Windy with solid fill">
            <a:extLst>
              <a:ext uri="{FF2B5EF4-FFF2-40B4-BE49-F238E27FC236}">
                <a16:creationId xmlns:a16="http://schemas.microsoft.com/office/drawing/2014/main" id="{D2F9B317-26A5-42FA-A777-C2BDBC3C8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180000">
            <a:off x="10275897" y="4712647"/>
            <a:ext cx="682018" cy="692826"/>
          </a:xfrm>
          <a:prstGeom prst="rect">
            <a:avLst/>
          </a:prstGeom>
        </p:spPr>
      </p:pic>
      <p:pic>
        <p:nvPicPr>
          <p:cNvPr id="76" name="Graphic 22" descr="Windy with solid fill">
            <a:extLst>
              <a:ext uri="{FF2B5EF4-FFF2-40B4-BE49-F238E27FC236}">
                <a16:creationId xmlns:a16="http://schemas.microsoft.com/office/drawing/2014/main" id="{D8E12BDE-5311-46C6-9B58-F2AD10323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100000">
            <a:off x="9600364" y="4647795"/>
            <a:ext cx="682018" cy="692826"/>
          </a:xfrm>
          <a:prstGeom prst="rect">
            <a:avLst/>
          </a:prstGeom>
        </p:spPr>
      </p:pic>
      <p:pic>
        <p:nvPicPr>
          <p:cNvPr id="77" name="Graphic 12" descr="Cube with solid fill">
            <a:extLst>
              <a:ext uri="{FF2B5EF4-FFF2-40B4-BE49-F238E27FC236}">
                <a16:creationId xmlns:a16="http://schemas.microsoft.com/office/drawing/2014/main" id="{93DC5352-D26D-49E4-81CA-81328C268B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18922" y="4099054"/>
            <a:ext cx="1541292" cy="1562909"/>
          </a:xfrm>
          <a:prstGeom prst="rect">
            <a:avLst/>
          </a:prstGeom>
        </p:spPr>
      </p:pic>
      <p:pic>
        <p:nvPicPr>
          <p:cNvPr id="78" name="Graphic 12" descr="Cube with solid fill">
            <a:extLst>
              <a:ext uri="{FF2B5EF4-FFF2-40B4-BE49-F238E27FC236}">
                <a16:creationId xmlns:a16="http://schemas.microsoft.com/office/drawing/2014/main" id="{4C56C658-7180-4935-8F64-616607357D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94582" y="4169310"/>
            <a:ext cx="1389973" cy="1416994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4A646F4D-ED88-41F0-BFBE-F575FECE9BBA}"/>
              </a:ext>
            </a:extLst>
          </p:cNvPr>
          <p:cNvSpPr/>
          <p:nvPr/>
        </p:nvSpPr>
        <p:spPr>
          <a:xfrm>
            <a:off x="3299628" y="4333801"/>
            <a:ext cx="1172722" cy="1097063"/>
          </a:xfrm>
          <a:prstGeom prst="ellipse">
            <a:avLst/>
          </a:prstGeom>
          <a:solidFill>
            <a:srgbClr val="BA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Graphic 79" descr="Cube with solid fill">
            <a:extLst>
              <a:ext uri="{FF2B5EF4-FFF2-40B4-BE49-F238E27FC236}">
                <a16:creationId xmlns:a16="http://schemas.microsoft.com/office/drawing/2014/main" id="{C998CD68-4964-4850-8701-042E63E5E6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9221" y="3969352"/>
            <a:ext cx="1800696" cy="1811505"/>
          </a:xfrm>
          <a:prstGeom prst="rect">
            <a:avLst/>
          </a:prstGeom>
        </p:spPr>
      </p:pic>
      <p:pic>
        <p:nvPicPr>
          <p:cNvPr id="81" name="Graphic 10" descr="Water with solid fill">
            <a:extLst>
              <a:ext uri="{FF2B5EF4-FFF2-40B4-BE49-F238E27FC236}">
                <a16:creationId xmlns:a16="http://schemas.microsoft.com/office/drawing/2014/main" id="{BB05E627-2B15-4050-BA1D-AEBCB4A416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8626" y="4558417"/>
            <a:ext cx="514486" cy="525294"/>
          </a:xfrm>
          <a:prstGeom prst="rect">
            <a:avLst/>
          </a:prstGeom>
        </p:spPr>
      </p:pic>
      <p:pic>
        <p:nvPicPr>
          <p:cNvPr id="82" name="Graphic 10" descr="Water with solid fill">
            <a:extLst>
              <a:ext uri="{FF2B5EF4-FFF2-40B4-BE49-F238E27FC236}">
                <a16:creationId xmlns:a16="http://schemas.microsoft.com/office/drawing/2014/main" id="{D8D33984-84C9-4D46-A5B4-3CF18AA7AE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86328" y="4450331"/>
            <a:ext cx="514486" cy="525294"/>
          </a:xfrm>
          <a:prstGeom prst="rect">
            <a:avLst/>
          </a:prstGeom>
        </p:spPr>
      </p:pic>
      <p:pic>
        <p:nvPicPr>
          <p:cNvPr id="83" name="Graphic 3" descr="Cube outline">
            <a:extLst>
              <a:ext uri="{FF2B5EF4-FFF2-40B4-BE49-F238E27FC236}">
                <a16:creationId xmlns:a16="http://schemas.microsoft.com/office/drawing/2014/main" id="{F109011B-DDCE-49B4-A1A4-1FF6F82D7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7349" y="3888288"/>
            <a:ext cx="1989846" cy="1995252"/>
          </a:xfrm>
          <a:prstGeom prst="rect">
            <a:avLst/>
          </a:prstGeom>
        </p:spPr>
      </p:pic>
      <p:pic>
        <p:nvPicPr>
          <p:cNvPr id="84" name="Graphic 10" descr="Water with solid fill">
            <a:extLst>
              <a:ext uri="{FF2B5EF4-FFF2-40B4-BE49-F238E27FC236}">
                <a16:creationId xmlns:a16="http://schemas.microsoft.com/office/drawing/2014/main" id="{F494F167-BD80-446F-8D38-2E03761A9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26924" y="4909693"/>
            <a:ext cx="514486" cy="525294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52A92A2-F248-4FFC-8365-E572E0D45026}"/>
              </a:ext>
            </a:extLst>
          </p:cNvPr>
          <p:cNvCxnSpPr/>
          <p:nvPr/>
        </p:nvCxnSpPr>
        <p:spPr>
          <a:xfrm flipH="1">
            <a:off x="3752591" y="4635294"/>
            <a:ext cx="10732" cy="955184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EAA11DD-FBB8-4461-921E-91B74343E084}"/>
              </a:ext>
            </a:extLst>
          </p:cNvPr>
          <p:cNvGrpSpPr/>
          <p:nvPr/>
        </p:nvGrpSpPr>
        <p:grpSpPr>
          <a:xfrm>
            <a:off x="5094466" y="4012642"/>
            <a:ext cx="1800696" cy="1811505"/>
            <a:chOff x="1817991" y="2960991"/>
            <a:chExt cx="1800696" cy="181150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3FB8B30-B7AF-4614-8743-80A7BC4D536E}"/>
                </a:ext>
              </a:extLst>
            </p:cNvPr>
            <p:cNvSpPr/>
            <p:nvPr/>
          </p:nvSpPr>
          <p:spPr>
            <a:xfrm>
              <a:off x="2128398" y="3325440"/>
              <a:ext cx="1172722" cy="1097063"/>
            </a:xfrm>
            <a:prstGeom prst="ellipse">
              <a:avLst/>
            </a:prstGeom>
            <a:solidFill>
              <a:srgbClr val="FF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Graphic 12" descr="Cube with solid fill">
              <a:extLst>
                <a:ext uri="{FF2B5EF4-FFF2-40B4-BE49-F238E27FC236}">
                  <a16:creationId xmlns:a16="http://schemas.microsoft.com/office/drawing/2014/main" id="{87520EC5-CA32-4DC7-BB68-3FB076138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817991" y="2960991"/>
              <a:ext cx="1800696" cy="1811505"/>
            </a:xfrm>
            <a:prstGeom prst="rect">
              <a:avLst/>
            </a:prstGeom>
          </p:spPr>
        </p:pic>
        <p:pic>
          <p:nvPicPr>
            <p:cNvPr id="92" name="Graphic 12" descr="Cube with solid fill">
              <a:extLst>
                <a:ext uri="{FF2B5EF4-FFF2-40B4-BE49-F238E27FC236}">
                  <a16:creationId xmlns:a16="http://schemas.microsoft.com/office/drawing/2014/main" id="{F20798B3-CE89-4215-B985-AB83C30C7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47692" y="3090693"/>
              <a:ext cx="1541292" cy="1562909"/>
            </a:xfrm>
            <a:prstGeom prst="rect">
              <a:avLst/>
            </a:prstGeom>
          </p:spPr>
        </p:pic>
        <p:pic>
          <p:nvPicPr>
            <p:cNvPr id="93" name="Graphic 12" descr="Cube with solid fill">
              <a:extLst>
                <a:ext uri="{FF2B5EF4-FFF2-40B4-BE49-F238E27FC236}">
                  <a16:creationId xmlns:a16="http://schemas.microsoft.com/office/drawing/2014/main" id="{63B0D393-4FF8-4C05-82FE-C961C0571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023352" y="3160949"/>
              <a:ext cx="1389973" cy="1416994"/>
            </a:xfrm>
            <a:prstGeom prst="rect">
              <a:avLst/>
            </a:prstGeom>
          </p:spPr>
        </p:pic>
        <p:pic>
          <p:nvPicPr>
            <p:cNvPr id="94" name="Graphic 9" descr="Fire with solid fill">
              <a:extLst>
                <a:ext uri="{FF2B5EF4-FFF2-40B4-BE49-F238E27FC236}">
                  <a16:creationId xmlns:a16="http://schemas.microsoft.com/office/drawing/2014/main" id="{48944DE5-5D32-452B-9CE1-44F5ECBD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255737" y="3431162"/>
              <a:ext cx="914400" cy="914400"/>
            </a:xfrm>
            <a:prstGeom prst="rect">
              <a:avLst/>
            </a:prstGeom>
          </p:spPr>
        </p:pic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64A7481-EACE-4B45-92F8-5F6BADB4AD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8525" y="3594659"/>
              <a:ext cx="10732" cy="955184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E00C14D-D179-44E0-B3AD-CEA9E6BB5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3650" y="3487335"/>
              <a:ext cx="525889" cy="107325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aphic 3" descr="Cube outline">
            <a:extLst>
              <a:ext uri="{FF2B5EF4-FFF2-40B4-BE49-F238E27FC236}">
                <a16:creationId xmlns:a16="http://schemas.microsoft.com/office/drawing/2014/main" id="{F077F633-3543-4059-86DC-BF89D0DA4F3D}"/>
              </a:ext>
            </a:extLst>
          </p:cNvPr>
          <p:cNvGrpSpPr/>
          <p:nvPr/>
        </p:nvGrpSpPr>
        <p:grpSpPr>
          <a:xfrm>
            <a:off x="5248615" y="4160875"/>
            <a:ext cx="1492384" cy="1498762"/>
            <a:chOff x="1972140" y="3098260"/>
            <a:chExt cx="1492384" cy="1498762"/>
          </a:xfrm>
          <a:solidFill>
            <a:srgbClr val="00CFB4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0948EA6-9AE3-4659-A82C-C52B30F794C9}"/>
                </a:ext>
              </a:extLst>
            </p:cNvPr>
            <p:cNvSpPr/>
            <p:nvPr/>
          </p:nvSpPr>
          <p:spPr>
            <a:xfrm>
              <a:off x="1972140" y="3098260"/>
              <a:ext cx="1492384" cy="1498762"/>
            </a:xfrm>
            <a:custGeom>
              <a:avLst/>
              <a:gdLst>
                <a:gd name="connsiteX0" fmla="*/ 1492385 w 1492384"/>
                <a:gd name="connsiteY0" fmla="*/ 308674 h 1498762"/>
                <a:gd name="connsiteX1" fmla="*/ 1474107 w 1492384"/>
                <a:gd name="connsiteY1" fmla="*/ 299945 h 1498762"/>
                <a:gd name="connsiteX2" fmla="*/ 845923 w 1492384"/>
                <a:gd name="connsiteY2" fmla="*/ 0 h 1498762"/>
                <a:gd name="connsiteX3" fmla="*/ 23808 w 1492384"/>
                <a:gd name="connsiteY3" fmla="*/ 179860 h 1498762"/>
                <a:gd name="connsiteX4" fmla="*/ 0 w 1492384"/>
                <a:gd name="connsiteY4" fmla="*/ 185068 h 1498762"/>
                <a:gd name="connsiteX5" fmla="*/ 0 w 1492384"/>
                <a:gd name="connsiteY5" fmla="*/ 1174131 h 1498762"/>
                <a:gd name="connsiteX6" fmla="*/ 583367 w 1492384"/>
                <a:gd name="connsiteY6" fmla="*/ 1489111 h 1498762"/>
                <a:gd name="connsiteX7" fmla="*/ 601246 w 1492384"/>
                <a:gd name="connsiteY7" fmla="*/ 1498763 h 1498762"/>
                <a:gd name="connsiteX8" fmla="*/ 624822 w 1492384"/>
                <a:gd name="connsiteY8" fmla="*/ 1493055 h 1498762"/>
                <a:gd name="connsiteX9" fmla="*/ 1492385 w 1492384"/>
                <a:gd name="connsiteY9" fmla="*/ 1283074 h 1498762"/>
                <a:gd name="connsiteX10" fmla="*/ 1492385 w 1492384"/>
                <a:gd name="connsiteY10" fmla="*/ 308674 h 1498762"/>
                <a:gd name="connsiteX11" fmla="*/ 840903 w 1492384"/>
                <a:gd name="connsiteY11" fmla="*/ 43646 h 1498762"/>
                <a:gd name="connsiteX12" fmla="*/ 1407997 w 1492384"/>
                <a:gd name="connsiteY12" fmla="*/ 314427 h 1498762"/>
                <a:gd name="connsiteX13" fmla="*/ 1407953 w 1492384"/>
                <a:gd name="connsiteY13" fmla="*/ 314818 h 1498762"/>
                <a:gd name="connsiteX14" fmla="*/ 864132 w 1492384"/>
                <a:gd name="connsiteY14" fmla="*/ 437033 h 1498762"/>
                <a:gd name="connsiteX15" fmla="*/ 864132 w 1492384"/>
                <a:gd name="connsiteY15" fmla="*/ 420572 h 1498762"/>
                <a:gd name="connsiteX16" fmla="*/ 822677 w 1492384"/>
                <a:gd name="connsiteY16" fmla="*/ 420572 h 1498762"/>
                <a:gd name="connsiteX17" fmla="*/ 822677 w 1492384"/>
                <a:gd name="connsiteY17" fmla="*/ 446344 h 1498762"/>
                <a:gd name="connsiteX18" fmla="*/ 607110 w 1492384"/>
                <a:gd name="connsiteY18" fmla="*/ 494791 h 1498762"/>
                <a:gd name="connsiteX19" fmla="*/ 80373 w 1492384"/>
                <a:gd name="connsiteY19" fmla="*/ 210404 h 1498762"/>
                <a:gd name="connsiteX20" fmla="*/ 80427 w 1492384"/>
                <a:gd name="connsiteY20" fmla="*/ 210017 h 1498762"/>
                <a:gd name="connsiteX21" fmla="*/ 41455 w 1492384"/>
                <a:gd name="connsiteY21" fmla="*/ 1149307 h 1498762"/>
                <a:gd name="connsiteX22" fmla="*/ 41455 w 1492384"/>
                <a:gd name="connsiteY22" fmla="*/ 236951 h 1498762"/>
                <a:gd name="connsiteX23" fmla="*/ 41662 w 1492384"/>
                <a:gd name="connsiteY23" fmla="*/ 236743 h 1498762"/>
                <a:gd name="connsiteX24" fmla="*/ 41760 w 1492384"/>
                <a:gd name="connsiteY24" fmla="*/ 236768 h 1498762"/>
                <a:gd name="connsiteX25" fmla="*/ 583371 w 1492384"/>
                <a:gd name="connsiteY25" fmla="*/ 529197 h 1498762"/>
                <a:gd name="connsiteX26" fmla="*/ 583371 w 1492384"/>
                <a:gd name="connsiteY26" fmla="*/ 1441547 h 1498762"/>
                <a:gd name="connsiteX27" fmla="*/ 583164 w 1492384"/>
                <a:gd name="connsiteY27" fmla="*/ 1441755 h 1498762"/>
                <a:gd name="connsiteX28" fmla="*/ 583066 w 1492384"/>
                <a:gd name="connsiteY28" fmla="*/ 1441730 h 1498762"/>
                <a:gd name="connsiteX29" fmla="*/ 1450929 w 1492384"/>
                <a:gd name="connsiteY29" fmla="*/ 1250358 h 1498762"/>
                <a:gd name="connsiteX30" fmla="*/ 624822 w 1492384"/>
                <a:gd name="connsiteY30" fmla="*/ 1450299 h 1498762"/>
                <a:gd name="connsiteX31" fmla="*/ 624822 w 1492384"/>
                <a:gd name="connsiteY31" fmla="*/ 1050833 h 1498762"/>
                <a:gd name="connsiteX32" fmla="*/ 673080 w 1492384"/>
                <a:gd name="connsiteY32" fmla="*/ 1040272 h 1498762"/>
                <a:gd name="connsiteX33" fmla="*/ 664254 w 1492384"/>
                <a:gd name="connsiteY33" fmla="*/ 999659 h 1498762"/>
                <a:gd name="connsiteX34" fmla="*/ 624822 w 1492384"/>
                <a:gd name="connsiteY34" fmla="*/ 1008288 h 1498762"/>
                <a:gd name="connsiteX35" fmla="*/ 624822 w 1492384"/>
                <a:gd name="connsiteY35" fmla="*/ 533422 h 1498762"/>
                <a:gd name="connsiteX36" fmla="*/ 822685 w 1492384"/>
                <a:gd name="connsiteY36" fmla="*/ 488945 h 1498762"/>
                <a:gd name="connsiteX37" fmla="*/ 822685 w 1492384"/>
                <a:gd name="connsiteY37" fmla="*/ 503701 h 1498762"/>
                <a:gd name="connsiteX38" fmla="*/ 864140 w 1492384"/>
                <a:gd name="connsiteY38" fmla="*/ 503701 h 1498762"/>
                <a:gd name="connsiteX39" fmla="*/ 864140 w 1492384"/>
                <a:gd name="connsiteY39" fmla="*/ 479636 h 1498762"/>
                <a:gd name="connsiteX40" fmla="*/ 1450929 w 1492384"/>
                <a:gd name="connsiteY40" fmla="*/ 347758 h 149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92384" h="1498762">
                  <a:moveTo>
                    <a:pt x="1492385" y="308674"/>
                  </a:moveTo>
                  <a:lnTo>
                    <a:pt x="1474107" y="299945"/>
                  </a:lnTo>
                  <a:lnTo>
                    <a:pt x="845923" y="0"/>
                  </a:lnTo>
                  <a:lnTo>
                    <a:pt x="23808" y="179860"/>
                  </a:lnTo>
                  <a:lnTo>
                    <a:pt x="0" y="185068"/>
                  </a:lnTo>
                  <a:lnTo>
                    <a:pt x="0" y="1174131"/>
                  </a:lnTo>
                  <a:lnTo>
                    <a:pt x="583367" y="1489111"/>
                  </a:lnTo>
                  <a:lnTo>
                    <a:pt x="601246" y="1498763"/>
                  </a:lnTo>
                  <a:lnTo>
                    <a:pt x="624822" y="1493055"/>
                  </a:lnTo>
                  <a:lnTo>
                    <a:pt x="1492385" y="1283074"/>
                  </a:lnTo>
                  <a:lnTo>
                    <a:pt x="1492385" y="308674"/>
                  </a:lnTo>
                  <a:close/>
                  <a:moveTo>
                    <a:pt x="840903" y="43646"/>
                  </a:moveTo>
                  <a:lnTo>
                    <a:pt x="1407997" y="314427"/>
                  </a:lnTo>
                  <a:cubicBezTo>
                    <a:pt x="1408295" y="314568"/>
                    <a:pt x="1408274" y="314745"/>
                    <a:pt x="1407953" y="314818"/>
                  </a:cubicBezTo>
                  <a:lnTo>
                    <a:pt x="864132" y="437033"/>
                  </a:lnTo>
                  <a:lnTo>
                    <a:pt x="864132" y="420572"/>
                  </a:lnTo>
                  <a:lnTo>
                    <a:pt x="822677" y="420572"/>
                  </a:lnTo>
                  <a:lnTo>
                    <a:pt x="822677" y="446344"/>
                  </a:lnTo>
                  <a:lnTo>
                    <a:pt x="607110" y="494791"/>
                  </a:lnTo>
                  <a:lnTo>
                    <a:pt x="80373" y="210404"/>
                  </a:lnTo>
                  <a:cubicBezTo>
                    <a:pt x="80102" y="210256"/>
                    <a:pt x="80124" y="210083"/>
                    <a:pt x="80427" y="210017"/>
                  </a:cubicBezTo>
                  <a:close/>
                  <a:moveTo>
                    <a:pt x="41455" y="1149307"/>
                  </a:moveTo>
                  <a:lnTo>
                    <a:pt x="41455" y="236951"/>
                  </a:lnTo>
                  <a:cubicBezTo>
                    <a:pt x="41455" y="236836"/>
                    <a:pt x="41548" y="236743"/>
                    <a:pt x="41662" y="236743"/>
                  </a:cubicBezTo>
                  <a:cubicBezTo>
                    <a:pt x="41698" y="236743"/>
                    <a:pt x="41731" y="236751"/>
                    <a:pt x="41760" y="236768"/>
                  </a:cubicBezTo>
                  <a:lnTo>
                    <a:pt x="583371" y="529197"/>
                  </a:lnTo>
                  <a:lnTo>
                    <a:pt x="583371" y="1441547"/>
                  </a:lnTo>
                  <a:cubicBezTo>
                    <a:pt x="583371" y="1441661"/>
                    <a:pt x="583278" y="1441755"/>
                    <a:pt x="583164" y="1441755"/>
                  </a:cubicBezTo>
                  <a:cubicBezTo>
                    <a:pt x="583129" y="1441755"/>
                    <a:pt x="583095" y="1441746"/>
                    <a:pt x="583066" y="1441730"/>
                  </a:cubicBezTo>
                  <a:close/>
                  <a:moveTo>
                    <a:pt x="1450929" y="1250358"/>
                  </a:moveTo>
                  <a:lnTo>
                    <a:pt x="624822" y="1450299"/>
                  </a:lnTo>
                  <a:lnTo>
                    <a:pt x="624822" y="1050833"/>
                  </a:lnTo>
                  <a:lnTo>
                    <a:pt x="673080" y="1040272"/>
                  </a:lnTo>
                  <a:lnTo>
                    <a:pt x="664254" y="999659"/>
                  </a:lnTo>
                  <a:lnTo>
                    <a:pt x="624822" y="1008288"/>
                  </a:lnTo>
                  <a:lnTo>
                    <a:pt x="624822" y="533422"/>
                  </a:lnTo>
                  <a:lnTo>
                    <a:pt x="822685" y="488945"/>
                  </a:lnTo>
                  <a:lnTo>
                    <a:pt x="822685" y="503701"/>
                  </a:lnTo>
                  <a:lnTo>
                    <a:pt x="864140" y="503701"/>
                  </a:lnTo>
                  <a:lnTo>
                    <a:pt x="864140" y="479636"/>
                  </a:lnTo>
                  <a:lnTo>
                    <a:pt x="1450929" y="34775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CDA7A6B-2377-4F00-A57C-07AE3964C19F}"/>
                </a:ext>
              </a:extLst>
            </p:cNvPr>
            <p:cNvSpPr/>
            <p:nvPr/>
          </p:nvSpPr>
          <p:spPr>
            <a:xfrm>
              <a:off x="2794825" y="3809806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96AB993-49FA-44AB-81C6-50B23C845EDC}"/>
                </a:ext>
              </a:extLst>
            </p:cNvPr>
            <p:cNvSpPr/>
            <p:nvPr/>
          </p:nvSpPr>
          <p:spPr>
            <a:xfrm>
              <a:off x="2794825" y="3373345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5A53982-A096-4452-84D4-A11C774568F2}"/>
                </a:ext>
              </a:extLst>
            </p:cNvPr>
            <p:cNvSpPr/>
            <p:nvPr/>
          </p:nvSpPr>
          <p:spPr>
            <a:xfrm>
              <a:off x="2794825" y="3664319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C56AC57-4383-4AED-84ED-B982E43AA87E}"/>
                </a:ext>
              </a:extLst>
            </p:cNvPr>
            <p:cNvSpPr/>
            <p:nvPr/>
          </p:nvSpPr>
          <p:spPr>
            <a:xfrm>
              <a:off x="2794825" y="3227858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BAE43A-DAB3-4371-9841-8DE03349F276}"/>
                </a:ext>
              </a:extLst>
            </p:cNvPr>
            <p:cNvSpPr/>
            <p:nvPr/>
          </p:nvSpPr>
          <p:spPr>
            <a:xfrm>
              <a:off x="2794825" y="3955293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B3A8E8B-0C33-41A5-8BFD-3A789B13E7C0}"/>
                </a:ext>
              </a:extLst>
            </p:cNvPr>
            <p:cNvSpPr/>
            <p:nvPr/>
          </p:nvSpPr>
          <p:spPr>
            <a:xfrm rot="-3939756">
              <a:off x="2858485" y="4067302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DCB799B-E3BF-438F-81B5-ED3C97E3B4F4}"/>
                </a:ext>
              </a:extLst>
            </p:cNvPr>
            <p:cNvSpPr/>
            <p:nvPr/>
          </p:nvSpPr>
          <p:spPr>
            <a:xfrm rot="-3939371">
              <a:off x="3255061" y="4247190"/>
              <a:ext cx="41455" cy="83139"/>
            </a:xfrm>
            <a:custGeom>
              <a:avLst/>
              <a:gdLst>
                <a:gd name="connsiteX0" fmla="*/ 0 w 41455"/>
                <a:gd name="connsiteY0" fmla="*/ 0 h 83139"/>
                <a:gd name="connsiteX1" fmla="*/ 41455 w 41455"/>
                <a:gd name="connsiteY1" fmla="*/ 0 h 83139"/>
                <a:gd name="connsiteX2" fmla="*/ 41455 w 41455"/>
                <a:gd name="connsiteY2" fmla="*/ 83140 h 83139"/>
                <a:gd name="connsiteX3" fmla="*/ 0 w 41455"/>
                <a:gd name="connsiteY3" fmla="*/ 83140 h 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9">
                  <a:moveTo>
                    <a:pt x="0" y="0"/>
                  </a:moveTo>
                  <a:lnTo>
                    <a:pt x="41455" y="0"/>
                  </a:lnTo>
                  <a:lnTo>
                    <a:pt x="41455" y="83140"/>
                  </a:lnTo>
                  <a:lnTo>
                    <a:pt x="0" y="83140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846402-7363-4337-BB84-37E612FEE266}"/>
                </a:ext>
              </a:extLst>
            </p:cNvPr>
            <p:cNvSpPr/>
            <p:nvPr/>
          </p:nvSpPr>
          <p:spPr>
            <a:xfrm rot="-737527">
              <a:off x="2133566" y="4199352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F06696A-1A94-4BFE-A1C4-BBB39B852266}"/>
                </a:ext>
              </a:extLst>
            </p:cNvPr>
            <p:cNvSpPr/>
            <p:nvPr/>
          </p:nvSpPr>
          <p:spPr>
            <a:xfrm rot="-737527">
              <a:off x="2700599" y="4075295"/>
              <a:ext cx="82914" cy="41567"/>
            </a:xfrm>
            <a:custGeom>
              <a:avLst/>
              <a:gdLst>
                <a:gd name="connsiteX0" fmla="*/ 0 w 82914"/>
                <a:gd name="connsiteY0" fmla="*/ 0 h 41567"/>
                <a:gd name="connsiteX1" fmla="*/ 82914 w 82914"/>
                <a:gd name="connsiteY1" fmla="*/ 0 h 41567"/>
                <a:gd name="connsiteX2" fmla="*/ 82914 w 82914"/>
                <a:gd name="connsiteY2" fmla="*/ 41568 h 41567"/>
                <a:gd name="connsiteX3" fmla="*/ 0 w 82914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4" h="41567">
                  <a:moveTo>
                    <a:pt x="0" y="0"/>
                  </a:moveTo>
                  <a:lnTo>
                    <a:pt x="82914" y="0"/>
                  </a:lnTo>
                  <a:lnTo>
                    <a:pt x="82914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4D1C5B0-4F2A-4545-A3F2-F9437D01B497}"/>
                </a:ext>
              </a:extLst>
            </p:cNvPr>
            <p:cNvSpPr/>
            <p:nvPr/>
          </p:nvSpPr>
          <p:spPr>
            <a:xfrm rot="-3939371">
              <a:off x="3122865" y="4187218"/>
              <a:ext cx="41455" cy="83139"/>
            </a:xfrm>
            <a:custGeom>
              <a:avLst/>
              <a:gdLst>
                <a:gd name="connsiteX0" fmla="*/ 0 w 41455"/>
                <a:gd name="connsiteY0" fmla="*/ 0 h 83139"/>
                <a:gd name="connsiteX1" fmla="*/ 41455 w 41455"/>
                <a:gd name="connsiteY1" fmla="*/ 0 h 83139"/>
                <a:gd name="connsiteX2" fmla="*/ 41455 w 41455"/>
                <a:gd name="connsiteY2" fmla="*/ 83140 h 83139"/>
                <a:gd name="connsiteX3" fmla="*/ 0 w 41455"/>
                <a:gd name="connsiteY3" fmla="*/ 83140 h 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9">
                  <a:moveTo>
                    <a:pt x="0" y="0"/>
                  </a:moveTo>
                  <a:lnTo>
                    <a:pt x="41455" y="0"/>
                  </a:lnTo>
                  <a:lnTo>
                    <a:pt x="41455" y="83140"/>
                  </a:lnTo>
                  <a:lnTo>
                    <a:pt x="0" y="83140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A07FDE6-F9BD-4E41-9D82-AC394B1EF380}"/>
                </a:ext>
              </a:extLst>
            </p:cNvPr>
            <p:cNvSpPr/>
            <p:nvPr/>
          </p:nvSpPr>
          <p:spPr>
            <a:xfrm rot="-3939756">
              <a:off x="2990675" y="4127276"/>
              <a:ext cx="41455" cy="83116"/>
            </a:xfrm>
            <a:custGeom>
              <a:avLst/>
              <a:gdLst>
                <a:gd name="connsiteX0" fmla="*/ 0 w 41455"/>
                <a:gd name="connsiteY0" fmla="*/ 0 h 83116"/>
                <a:gd name="connsiteX1" fmla="*/ 41455 w 41455"/>
                <a:gd name="connsiteY1" fmla="*/ 0 h 83116"/>
                <a:gd name="connsiteX2" fmla="*/ 41455 w 41455"/>
                <a:gd name="connsiteY2" fmla="*/ 83117 h 83116"/>
                <a:gd name="connsiteX3" fmla="*/ 0 w 41455"/>
                <a:gd name="connsiteY3" fmla="*/ 83117 h 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16">
                  <a:moveTo>
                    <a:pt x="0" y="0"/>
                  </a:moveTo>
                  <a:lnTo>
                    <a:pt x="41455" y="0"/>
                  </a:lnTo>
                  <a:lnTo>
                    <a:pt x="41455" y="83117"/>
                  </a:lnTo>
                  <a:lnTo>
                    <a:pt x="0" y="83117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455E840-2918-4C10-B16B-B56130210B14}"/>
                </a:ext>
              </a:extLst>
            </p:cNvPr>
            <p:cNvSpPr/>
            <p:nvPr/>
          </p:nvSpPr>
          <p:spPr>
            <a:xfrm rot="-737527">
              <a:off x="2275321" y="4168341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7FEBDD0-BE70-4D82-9FEC-D94F4768270F}"/>
                </a:ext>
              </a:extLst>
            </p:cNvPr>
            <p:cNvSpPr/>
            <p:nvPr/>
          </p:nvSpPr>
          <p:spPr>
            <a:xfrm rot="-737527">
              <a:off x="2417075" y="4137326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Hexagon 2">
            <a:extLst>
              <a:ext uri="{FF2B5EF4-FFF2-40B4-BE49-F238E27FC236}">
                <a16:creationId xmlns:a16="http://schemas.microsoft.com/office/drawing/2014/main" id="{59887ECB-25AB-4AF3-AE1E-90901942FF6D}"/>
              </a:ext>
            </a:extLst>
          </p:cNvPr>
          <p:cNvSpPr/>
          <p:nvPr/>
        </p:nvSpPr>
        <p:spPr>
          <a:xfrm rot="10800000">
            <a:off x="11064478" y="303898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24" descr="Full Brick Wall with solid fill">
            <a:extLst>
              <a:ext uri="{FF2B5EF4-FFF2-40B4-BE49-F238E27FC236}">
                <a16:creationId xmlns:a16="http://schemas.microsoft.com/office/drawing/2014/main" id="{C03D4090-AD5C-4D13-8848-B371028ED3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38380" y="441513"/>
            <a:ext cx="422391" cy="434748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CFE62D76-4E34-4A52-8FD1-4D5AE04A5690}"/>
              </a:ext>
            </a:extLst>
          </p:cNvPr>
          <p:cNvSpPr/>
          <p:nvPr/>
        </p:nvSpPr>
        <p:spPr>
          <a:xfrm rot="10800000">
            <a:off x="10338197" y="684896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9A861E9-651F-47C5-BE0C-5D76710459D4}"/>
              </a:ext>
            </a:extLst>
          </p:cNvPr>
          <p:cNvSpPr/>
          <p:nvPr/>
        </p:nvSpPr>
        <p:spPr>
          <a:xfrm rot="10800000">
            <a:off x="11064478" y="1125426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36" descr="Speedometer Low with solid fill">
            <a:extLst>
              <a:ext uri="{FF2B5EF4-FFF2-40B4-BE49-F238E27FC236}">
                <a16:creationId xmlns:a16="http://schemas.microsoft.com/office/drawing/2014/main" id="{8063E27F-5500-4CEF-A46B-3FF5B694FB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514399" y="824215"/>
            <a:ext cx="422392" cy="428795"/>
          </a:xfrm>
          <a:prstGeom prst="rect">
            <a:avLst/>
          </a:prstGeom>
        </p:spPr>
      </p:pic>
      <p:pic>
        <p:nvPicPr>
          <p:cNvPr id="9" name="Graphic 26" descr="Door Open with solid fill">
            <a:extLst>
              <a:ext uri="{FF2B5EF4-FFF2-40B4-BE49-F238E27FC236}">
                <a16:creationId xmlns:a16="http://schemas.microsoft.com/office/drawing/2014/main" id="{E5083ED4-9E46-4563-ACB1-4C5C6715707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39230" y="1258992"/>
            <a:ext cx="422392" cy="434748"/>
          </a:xfrm>
          <a:prstGeom prst="rect">
            <a:avLst/>
          </a:prstGeom>
        </p:spPr>
      </p:pic>
      <p:pic>
        <p:nvPicPr>
          <p:cNvPr id="10" name="Graphic 53" descr="Arrow: Counter-clockwise curve with solid fill">
            <a:extLst>
              <a:ext uri="{FF2B5EF4-FFF2-40B4-BE49-F238E27FC236}">
                <a16:creationId xmlns:a16="http://schemas.microsoft.com/office/drawing/2014/main" id="{C79F52D0-EC7C-4F5C-B9B5-F4AD1589A6F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5540000">
            <a:off x="10565691" y="168016"/>
            <a:ext cx="545307" cy="545307"/>
          </a:xfrm>
          <a:prstGeom prst="rect">
            <a:avLst/>
          </a:prstGeom>
        </p:spPr>
      </p:pic>
      <p:pic>
        <p:nvPicPr>
          <p:cNvPr id="11" name="Graphic 10" descr="Arrow: Counter-clockwise curve with solid fill">
            <a:extLst>
              <a:ext uri="{FF2B5EF4-FFF2-40B4-BE49-F238E27FC236}">
                <a16:creationId xmlns:a16="http://schemas.microsoft.com/office/drawing/2014/main" id="{2B07A4F2-542A-4ACB-B6E8-BBF1919DC35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8160000">
            <a:off x="10565691" y="1370547"/>
            <a:ext cx="545307" cy="545307"/>
          </a:xfrm>
          <a:prstGeom prst="rect">
            <a:avLst/>
          </a:prstGeom>
        </p:spPr>
      </p:pic>
      <p:pic>
        <p:nvPicPr>
          <p:cNvPr id="12" name="Graphic 53" descr="Arrow: Counter-clockwise curve with solid fill">
            <a:extLst>
              <a:ext uri="{FF2B5EF4-FFF2-40B4-BE49-F238E27FC236}">
                <a16:creationId xmlns:a16="http://schemas.microsoft.com/office/drawing/2014/main" id="{4160DCD5-009B-492F-8788-15E29EDFF1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288495">
            <a:off x="11629345" y="814022"/>
            <a:ext cx="545307" cy="5453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AC5CD86-7301-469B-8719-4B65D4B46248}"/>
              </a:ext>
            </a:extLst>
          </p:cNvPr>
          <p:cNvSpPr/>
          <p:nvPr/>
        </p:nvSpPr>
        <p:spPr>
          <a:xfrm>
            <a:off x="2831848" y="3167884"/>
            <a:ext cx="8466684" cy="386898"/>
          </a:xfrm>
          <a:prstGeom prst="rect">
            <a:avLst/>
          </a:prstGeom>
          <a:noFill/>
          <a:ln w="57150">
            <a:solidFill>
              <a:srgbClr val="00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7EEA1-23F7-4960-BE6B-84E2F969681F}"/>
              </a:ext>
            </a:extLst>
          </p:cNvPr>
          <p:cNvSpPr/>
          <p:nvPr/>
        </p:nvSpPr>
        <p:spPr>
          <a:xfrm>
            <a:off x="507100" y="4057481"/>
            <a:ext cx="6655698" cy="1834193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A274C7-BEAB-4E5D-9412-924C1BB036DC}"/>
              </a:ext>
            </a:extLst>
          </p:cNvPr>
          <p:cNvSpPr/>
          <p:nvPr/>
        </p:nvSpPr>
        <p:spPr>
          <a:xfrm>
            <a:off x="9320674" y="3969818"/>
            <a:ext cx="2124159" cy="1847679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5D9E9-49B0-4702-BCDD-D51EE55B70D2}"/>
              </a:ext>
            </a:extLst>
          </p:cNvPr>
          <p:cNvSpPr txBox="1"/>
          <p:nvPr/>
        </p:nvSpPr>
        <p:spPr>
          <a:xfrm>
            <a:off x="10338197" y="5577276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64241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/>
        </p:nvGraphicFramePr>
        <p:xfrm>
          <a:off x="2799876" y="2017768"/>
          <a:ext cx="8486773" cy="19114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7452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227738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2334858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40296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Monitor Temperature and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1% 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Temp/RH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6040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Add &amp; Remove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10°C ≤ T ≤ 50°C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887570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Increase &amp; Decrease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0-95% RH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Relative Humidity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0909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Regulate Air 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1m</a:t>
                      </a:r>
                      <a:r>
                        <a:rPr lang="en-US" sz="1800" baseline="30000"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Volumetric Flow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5052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D216F7A-91D1-42A1-A266-721F76D49062}"/>
              </a:ext>
            </a:extLst>
          </p:cNvPr>
          <p:cNvSpPr txBox="1"/>
          <p:nvPr/>
        </p:nvSpPr>
        <p:spPr>
          <a:xfrm>
            <a:off x="5942433" y="1508110"/>
            <a:ext cx="220473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</a:p>
        </p:txBody>
      </p:sp>
      <p:pic>
        <p:nvPicPr>
          <p:cNvPr id="69" name="Picture 16" descr="Shape&#10;&#10;Description automatically generated">
            <a:extLst>
              <a:ext uri="{FF2B5EF4-FFF2-40B4-BE49-F238E27FC236}">
                <a16:creationId xmlns:a16="http://schemas.microsoft.com/office/drawing/2014/main" id="{8A1DB64E-6920-435B-95C5-DA4116AD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684" y="4163258"/>
            <a:ext cx="1506977" cy="1493331"/>
          </a:xfrm>
          <a:prstGeom prst="rect">
            <a:avLst/>
          </a:prstGeom>
        </p:spPr>
      </p:pic>
      <p:pic>
        <p:nvPicPr>
          <p:cNvPr id="70" name="Graphic 3" descr="Cube outline">
            <a:extLst>
              <a:ext uri="{FF2B5EF4-FFF2-40B4-BE49-F238E27FC236}">
                <a16:creationId xmlns:a16="http://schemas.microsoft.com/office/drawing/2014/main" id="{EFC4060A-8C5D-4C94-892B-68E2D1951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0014" y="3869063"/>
            <a:ext cx="2076314" cy="2081720"/>
          </a:xfrm>
          <a:prstGeom prst="rect">
            <a:avLst/>
          </a:prstGeom>
        </p:spPr>
      </p:pic>
      <p:sp>
        <p:nvSpPr>
          <p:cNvPr id="71" name="Hexagon 70">
            <a:extLst>
              <a:ext uri="{FF2B5EF4-FFF2-40B4-BE49-F238E27FC236}">
                <a16:creationId xmlns:a16="http://schemas.microsoft.com/office/drawing/2014/main" id="{4D954ABC-2579-417F-9F17-EC549886AD81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F92E311-A678-4F64-8CAD-B328231EFA77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 sz="2400">
              <a:solidFill>
                <a:srgbClr val="00CFB4"/>
              </a:solidFill>
              <a:cs typeface="Calibri"/>
            </a:endParaRPr>
          </a:p>
        </p:txBody>
      </p:sp>
      <p:pic>
        <p:nvPicPr>
          <p:cNvPr id="73" name="Graphic 36" descr="Speedometer Low with solid fill">
            <a:extLst>
              <a:ext uri="{FF2B5EF4-FFF2-40B4-BE49-F238E27FC236}">
                <a16:creationId xmlns:a16="http://schemas.microsoft.com/office/drawing/2014/main" id="{9BACF32D-0037-4EA1-B29B-047116D76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571" y="1257925"/>
            <a:ext cx="1182070" cy="1183068"/>
          </a:xfrm>
          <a:prstGeom prst="rect">
            <a:avLst/>
          </a:prstGeom>
        </p:spPr>
      </p:pic>
      <p:pic>
        <p:nvPicPr>
          <p:cNvPr id="74" name="Graphic 3" descr="Cube outline">
            <a:extLst>
              <a:ext uri="{FF2B5EF4-FFF2-40B4-BE49-F238E27FC236}">
                <a16:creationId xmlns:a16="http://schemas.microsoft.com/office/drawing/2014/main" id="{C199EE81-E41C-4D58-BFA1-90F2623B3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0189" y="3918923"/>
            <a:ext cx="1989846" cy="1995252"/>
          </a:xfrm>
          <a:prstGeom prst="rect">
            <a:avLst/>
          </a:prstGeom>
        </p:spPr>
      </p:pic>
      <p:pic>
        <p:nvPicPr>
          <p:cNvPr id="75" name="Graphic 22" descr="Windy with solid fill">
            <a:extLst>
              <a:ext uri="{FF2B5EF4-FFF2-40B4-BE49-F238E27FC236}">
                <a16:creationId xmlns:a16="http://schemas.microsoft.com/office/drawing/2014/main" id="{D2F9B317-26A5-42FA-A777-C2BDBC3C8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180000">
            <a:off x="10275897" y="4712647"/>
            <a:ext cx="682018" cy="692826"/>
          </a:xfrm>
          <a:prstGeom prst="rect">
            <a:avLst/>
          </a:prstGeom>
        </p:spPr>
      </p:pic>
      <p:pic>
        <p:nvPicPr>
          <p:cNvPr id="76" name="Graphic 22" descr="Windy with solid fill">
            <a:extLst>
              <a:ext uri="{FF2B5EF4-FFF2-40B4-BE49-F238E27FC236}">
                <a16:creationId xmlns:a16="http://schemas.microsoft.com/office/drawing/2014/main" id="{D8E12BDE-5311-46C6-9B58-F2AD10323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100000">
            <a:off x="9600364" y="4647795"/>
            <a:ext cx="682018" cy="692826"/>
          </a:xfrm>
          <a:prstGeom prst="rect">
            <a:avLst/>
          </a:prstGeom>
        </p:spPr>
      </p:pic>
      <p:pic>
        <p:nvPicPr>
          <p:cNvPr id="77" name="Graphic 12" descr="Cube with solid fill">
            <a:extLst>
              <a:ext uri="{FF2B5EF4-FFF2-40B4-BE49-F238E27FC236}">
                <a16:creationId xmlns:a16="http://schemas.microsoft.com/office/drawing/2014/main" id="{93DC5352-D26D-49E4-81CA-81328C268B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18922" y="4099054"/>
            <a:ext cx="1541292" cy="1562909"/>
          </a:xfrm>
          <a:prstGeom prst="rect">
            <a:avLst/>
          </a:prstGeom>
        </p:spPr>
      </p:pic>
      <p:pic>
        <p:nvPicPr>
          <p:cNvPr id="78" name="Graphic 12" descr="Cube with solid fill">
            <a:extLst>
              <a:ext uri="{FF2B5EF4-FFF2-40B4-BE49-F238E27FC236}">
                <a16:creationId xmlns:a16="http://schemas.microsoft.com/office/drawing/2014/main" id="{4C56C658-7180-4935-8F64-616607357D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94582" y="4169310"/>
            <a:ext cx="1389973" cy="1416994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4A646F4D-ED88-41F0-BFBE-F575FECE9BBA}"/>
              </a:ext>
            </a:extLst>
          </p:cNvPr>
          <p:cNvSpPr/>
          <p:nvPr/>
        </p:nvSpPr>
        <p:spPr>
          <a:xfrm>
            <a:off x="3299628" y="4333801"/>
            <a:ext cx="1172722" cy="1097063"/>
          </a:xfrm>
          <a:prstGeom prst="ellipse">
            <a:avLst/>
          </a:prstGeom>
          <a:solidFill>
            <a:srgbClr val="BA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Graphic 79" descr="Cube with solid fill">
            <a:extLst>
              <a:ext uri="{FF2B5EF4-FFF2-40B4-BE49-F238E27FC236}">
                <a16:creationId xmlns:a16="http://schemas.microsoft.com/office/drawing/2014/main" id="{C998CD68-4964-4850-8701-042E63E5E6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9221" y="3969352"/>
            <a:ext cx="1800696" cy="1811505"/>
          </a:xfrm>
          <a:prstGeom prst="rect">
            <a:avLst/>
          </a:prstGeom>
        </p:spPr>
      </p:pic>
      <p:pic>
        <p:nvPicPr>
          <p:cNvPr id="81" name="Graphic 10" descr="Water with solid fill">
            <a:extLst>
              <a:ext uri="{FF2B5EF4-FFF2-40B4-BE49-F238E27FC236}">
                <a16:creationId xmlns:a16="http://schemas.microsoft.com/office/drawing/2014/main" id="{BB05E627-2B15-4050-BA1D-AEBCB4A416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8626" y="4558417"/>
            <a:ext cx="514486" cy="525294"/>
          </a:xfrm>
          <a:prstGeom prst="rect">
            <a:avLst/>
          </a:prstGeom>
        </p:spPr>
      </p:pic>
      <p:pic>
        <p:nvPicPr>
          <p:cNvPr id="82" name="Graphic 10" descr="Water with solid fill">
            <a:extLst>
              <a:ext uri="{FF2B5EF4-FFF2-40B4-BE49-F238E27FC236}">
                <a16:creationId xmlns:a16="http://schemas.microsoft.com/office/drawing/2014/main" id="{D8D33984-84C9-4D46-A5B4-3CF18AA7AE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86328" y="4450331"/>
            <a:ext cx="514486" cy="525294"/>
          </a:xfrm>
          <a:prstGeom prst="rect">
            <a:avLst/>
          </a:prstGeom>
        </p:spPr>
      </p:pic>
      <p:pic>
        <p:nvPicPr>
          <p:cNvPr id="83" name="Graphic 3" descr="Cube outline">
            <a:extLst>
              <a:ext uri="{FF2B5EF4-FFF2-40B4-BE49-F238E27FC236}">
                <a16:creationId xmlns:a16="http://schemas.microsoft.com/office/drawing/2014/main" id="{F109011B-DDCE-49B4-A1A4-1FF6F82D7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7349" y="3888288"/>
            <a:ext cx="1989846" cy="1995252"/>
          </a:xfrm>
          <a:prstGeom prst="rect">
            <a:avLst/>
          </a:prstGeom>
        </p:spPr>
      </p:pic>
      <p:pic>
        <p:nvPicPr>
          <p:cNvPr id="84" name="Graphic 10" descr="Water with solid fill">
            <a:extLst>
              <a:ext uri="{FF2B5EF4-FFF2-40B4-BE49-F238E27FC236}">
                <a16:creationId xmlns:a16="http://schemas.microsoft.com/office/drawing/2014/main" id="{F494F167-BD80-446F-8D38-2E03761A9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26924" y="4909693"/>
            <a:ext cx="514486" cy="525294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52A92A2-F248-4FFC-8365-E572E0D45026}"/>
              </a:ext>
            </a:extLst>
          </p:cNvPr>
          <p:cNvCxnSpPr/>
          <p:nvPr/>
        </p:nvCxnSpPr>
        <p:spPr>
          <a:xfrm flipH="1">
            <a:off x="3752591" y="4635294"/>
            <a:ext cx="10732" cy="955184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EAA11DD-FBB8-4461-921E-91B74343E084}"/>
              </a:ext>
            </a:extLst>
          </p:cNvPr>
          <p:cNvGrpSpPr/>
          <p:nvPr/>
        </p:nvGrpSpPr>
        <p:grpSpPr>
          <a:xfrm>
            <a:off x="5094466" y="4012642"/>
            <a:ext cx="1800696" cy="1811505"/>
            <a:chOff x="1817991" y="2960991"/>
            <a:chExt cx="1800696" cy="181150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3FB8B30-B7AF-4614-8743-80A7BC4D536E}"/>
                </a:ext>
              </a:extLst>
            </p:cNvPr>
            <p:cNvSpPr/>
            <p:nvPr/>
          </p:nvSpPr>
          <p:spPr>
            <a:xfrm>
              <a:off x="2128398" y="3325440"/>
              <a:ext cx="1172722" cy="1097063"/>
            </a:xfrm>
            <a:prstGeom prst="ellipse">
              <a:avLst/>
            </a:prstGeom>
            <a:solidFill>
              <a:srgbClr val="FF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Graphic 12" descr="Cube with solid fill">
              <a:extLst>
                <a:ext uri="{FF2B5EF4-FFF2-40B4-BE49-F238E27FC236}">
                  <a16:creationId xmlns:a16="http://schemas.microsoft.com/office/drawing/2014/main" id="{87520EC5-CA32-4DC7-BB68-3FB076138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817991" y="2960991"/>
              <a:ext cx="1800696" cy="1811505"/>
            </a:xfrm>
            <a:prstGeom prst="rect">
              <a:avLst/>
            </a:prstGeom>
          </p:spPr>
        </p:pic>
        <p:pic>
          <p:nvPicPr>
            <p:cNvPr id="92" name="Graphic 12" descr="Cube with solid fill">
              <a:extLst>
                <a:ext uri="{FF2B5EF4-FFF2-40B4-BE49-F238E27FC236}">
                  <a16:creationId xmlns:a16="http://schemas.microsoft.com/office/drawing/2014/main" id="{F20798B3-CE89-4215-B985-AB83C30C7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47692" y="3090693"/>
              <a:ext cx="1541292" cy="1562909"/>
            </a:xfrm>
            <a:prstGeom prst="rect">
              <a:avLst/>
            </a:prstGeom>
          </p:spPr>
        </p:pic>
        <p:pic>
          <p:nvPicPr>
            <p:cNvPr id="93" name="Graphic 12" descr="Cube with solid fill">
              <a:extLst>
                <a:ext uri="{FF2B5EF4-FFF2-40B4-BE49-F238E27FC236}">
                  <a16:creationId xmlns:a16="http://schemas.microsoft.com/office/drawing/2014/main" id="{63B0D393-4FF8-4C05-82FE-C961C0571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023352" y="3160949"/>
              <a:ext cx="1389973" cy="1416994"/>
            </a:xfrm>
            <a:prstGeom prst="rect">
              <a:avLst/>
            </a:prstGeom>
          </p:spPr>
        </p:pic>
        <p:pic>
          <p:nvPicPr>
            <p:cNvPr id="94" name="Graphic 9" descr="Fire with solid fill">
              <a:extLst>
                <a:ext uri="{FF2B5EF4-FFF2-40B4-BE49-F238E27FC236}">
                  <a16:creationId xmlns:a16="http://schemas.microsoft.com/office/drawing/2014/main" id="{48944DE5-5D32-452B-9CE1-44F5ECBD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255737" y="3431162"/>
              <a:ext cx="914400" cy="914400"/>
            </a:xfrm>
            <a:prstGeom prst="rect">
              <a:avLst/>
            </a:prstGeom>
          </p:spPr>
        </p:pic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64A7481-EACE-4B45-92F8-5F6BADB4AD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8525" y="3594659"/>
              <a:ext cx="10732" cy="955184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E00C14D-D179-44E0-B3AD-CEA9E6BB5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3650" y="3487335"/>
              <a:ext cx="525889" cy="107325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aphic 3" descr="Cube outline">
            <a:extLst>
              <a:ext uri="{FF2B5EF4-FFF2-40B4-BE49-F238E27FC236}">
                <a16:creationId xmlns:a16="http://schemas.microsoft.com/office/drawing/2014/main" id="{F077F633-3543-4059-86DC-BF89D0DA4F3D}"/>
              </a:ext>
            </a:extLst>
          </p:cNvPr>
          <p:cNvGrpSpPr/>
          <p:nvPr/>
        </p:nvGrpSpPr>
        <p:grpSpPr>
          <a:xfrm>
            <a:off x="5248615" y="4160875"/>
            <a:ext cx="1492384" cy="1498762"/>
            <a:chOff x="1972140" y="3098260"/>
            <a:chExt cx="1492384" cy="1498762"/>
          </a:xfrm>
          <a:solidFill>
            <a:srgbClr val="00CFB4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0948EA6-9AE3-4659-A82C-C52B30F794C9}"/>
                </a:ext>
              </a:extLst>
            </p:cNvPr>
            <p:cNvSpPr/>
            <p:nvPr/>
          </p:nvSpPr>
          <p:spPr>
            <a:xfrm>
              <a:off x="1972140" y="3098260"/>
              <a:ext cx="1492384" cy="1498762"/>
            </a:xfrm>
            <a:custGeom>
              <a:avLst/>
              <a:gdLst>
                <a:gd name="connsiteX0" fmla="*/ 1492385 w 1492384"/>
                <a:gd name="connsiteY0" fmla="*/ 308674 h 1498762"/>
                <a:gd name="connsiteX1" fmla="*/ 1474107 w 1492384"/>
                <a:gd name="connsiteY1" fmla="*/ 299945 h 1498762"/>
                <a:gd name="connsiteX2" fmla="*/ 845923 w 1492384"/>
                <a:gd name="connsiteY2" fmla="*/ 0 h 1498762"/>
                <a:gd name="connsiteX3" fmla="*/ 23808 w 1492384"/>
                <a:gd name="connsiteY3" fmla="*/ 179860 h 1498762"/>
                <a:gd name="connsiteX4" fmla="*/ 0 w 1492384"/>
                <a:gd name="connsiteY4" fmla="*/ 185068 h 1498762"/>
                <a:gd name="connsiteX5" fmla="*/ 0 w 1492384"/>
                <a:gd name="connsiteY5" fmla="*/ 1174131 h 1498762"/>
                <a:gd name="connsiteX6" fmla="*/ 583367 w 1492384"/>
                <a:gd name="connsiteY6" fmla="*/ 1489111 h 1498762"/>
                <a:gd name="connsiteX7" fmla="*/ 601246 w 1492384"/>
                <a:gd name="connsiteY7" fmla="*/ 1498763 h 1498762"/>
                <a:gd name="connsiteX8" fmla="*/ 624822 w 1492384"/>
                <a:gd name="connsiteY8" fmla="*/ 1493055 h 1498762"/>
                <a:gd name="connsiteX9" fmla="*/ 1492385 w 1492384"/>
                <a:gd name="connsiteY9" fmla="*/ 1283074 h 1498762"/>
                <a:gd name="connsiteX10" fmla="*/ 1492385 w 1492384"/>
                <a:gd name="connsiteY10" fmla="*/ 308674 h 1498762"/>
                <a:gd name="connsiteX11" fmla="*/ 840903 w 1492384"/>
                <a:gd name="connsiteY11" fmla="*/ 43646 h 1498762"/>
                <a:gd name="connsiteX12" fmla="*/ 1407997 w 1492384"/>
                <a:gd name="connsiteY12" fmla="*/ 314427 h 1498762"/>
                <a:gd name="connsiteX13" fmla="*/ 1407953 w 1492384"/>
                <a:gd name="connsiteY13" fmla="*/ 314818 h 1498762"/>
                <a:gd name="connsiteX14" fmla="*/ 864132 w 1492384"/>
                <a:gd name="connsiteY14" fmla="*/ 437033 h 1498762"/>
                <a:gd name="connsiteX15" fmla="*/ 864132 w 1492384"/>
                <a:gd name="connsiteY15" fmla="*/ 420572 h 1498762"/>
                <a:gd name="connsiteX16" fmla="*/ 822677 w 1492384"/>
                <a:gd name="connsiteY16" fmla="*/ 420572 h 1498762"/>
                <a:gd name="connsiteX17" fmla="*/ 822677 w 1492384"/>
                <a:gd name="connsiteY17" fmla="*/ 446344 h 1498762"/>
                <a:gd name="connsiteX18" fmla="*/ 607110 w 1492384"/>
                <a:gd name="connsiteY18" fmla="*/ 494791 h 1498762"/>
                <a:gd name="connsiteX19" fmla="*/ 80373 w 1492384"/>
                <a:gd name="connsiteY19" fmla="*/ 210404 h 1498762"/>
                <a:gd name="connsiteX20" fmla="*/ 80427 w 1492384"/>
                <a:gd name="connsiteY20" fmla="*/ 210017 h 1498762"/>
                <a:gd name="connsiteX21" fmla="*/ 41455 w 1492384"/>
                <a:gd name="connsiteY21" fmla="*/ 1149307 h 1498762"/>
                <a:gd name="connsiteX22" fmla="*/ 41455 w 1492384"/>
                <a:gd name="connsiteY22" fmla="*/ 236951 h 1498762"/>
                <a:gd name="connsiteX23" fmla="*/ 41662 w 1492384"/>
                <a:gd name="connsiteY23" fmla="*/ 236743 h 1498762"/>
                <a:gd name="connsiteX24" fmla="*/ 41760 w 1492384"/>
                <a:gd name="connsiteY24" fmla="*/ 236768 h 1498762"/>
                <a:gd name="connsiteX25" fmla="*/ 583371 w 1492384"/>
                <a:gd name="connsiteY25" fmla="*/ 529197 h 1498762"/>
                <a:gd name="connsiteX26" fmla="*/ 583371 w 1492384"/>
                <a:gd name="connsiteY26" fmla="*/ 1441547 h 1498762"/>
                <a:gd name="connsiteX27" fmla="*/ 583164 w 1492384"/>
                <a:gd name="connsiteY27" fmla="*/ 1441755 h 1498762"/>
                <a:gd name="connsiteX28" fmla="*/ 583066 w 1492384"/>
                <a:gd name="connsiteY28" fmla="*/ 1441730 h 1498762"/>
                <a:gd name="connsiteX29" fmla="*/ 1450929 w 1492384"/>
                <a:gd name="connsiteY29" fmla="*/ 1250358 h 1498762"/>
                <a:gd name="connsiteX30" fmla="*/ 624822 w 1492384"/>
                <a:gd name="connsiteY30" fmla="*/ 1450299 h 1498762"/>
                <a:gd name="connsiteX31" fmla="*/ 624822 w 1492384"/>
                <a:gd name="connsiteY31" fmla="*/ 1050833 h 1498762"/>
                <a:gd name="connsiteX32" fmla="*/ 673080 w 1492384"/>
                <a:gd name="connsiteY32" fmla="*/ 1040272 h 1498762"/>
                <a:gd name="connsiteX33" fmla="*/ 664254 w 1492384"/>
                <a:gd name="connsiteY33" fmla="*/ 999659 h 1498762"/>
                <a:gd name="connsiteX34" fmla="*/ 624822 w 1492384"/>
                <a:gd name="connsiteY34" fmla="*/ 1008288 h 1498762"/>
                <a:gd name="connsiteX35" fmla="*/ 624822 w 1492384"/>
                <a:gd name="connsiteY35" fmla="*/ 533422 h 1498762"/>
                <a:gd name="connsiteX36" fmla="*/ 822685 w 1492384"/>
                <a:gd name="connsiteY36" fmla="*/ 488945 h 1498762"/>
                <a:gd name="connsiteX37" fmla="*/ 822685 w 1492384"/>
                <a:gd name="connsiteY37" fmla="*/ 503701 h 1498762"/>
                <a:gd name="connsiteX38" fmla="*/ 864140 w 1492384"/>
                <a:gd name="connsiteY38" fmla="*/ 503701 h 1498762"/>
                <a:gd name="connsiteX39" fmla="*/ 864140 w 1492384"/>
                <a:gd name="connsiteY39" fmla="*/ 479636 h 1498762"/>
                <a:gd name="connsiteX40" fmla="*/ 1450929 w 1492384"/>
                <a:gd name="connsiteY40" fmla="*/ 347758 h 149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92384" h="1498762">
                  <a:moveTo>
                    <a:pt x="1492385" y="308674"/>
                  </a:moveTo>
                  <a:lnTo>
                    <a:pt x="1474107" y="299945"/>
                  </a:lnTo>
                  <a:lnTo>
                    <a:pt x="845923" y="0"/>
                  </a:lnTo>
                  <a:lnTo>
                    <a:pt x="23808" y="179860"/>
                  </a:lnTo>
                  <a:lnTo>
                    <a:pt x="0" y="185068"/>
                  </a:lnTo>
                  <a:lnTo>
                    <a:pt x="0" y="1174131"/>
                  </a:lnTo>
                  <a:lnTo>
                    <a:pt x="583367" y="1489111"/>
                  </a:lnTo>
                  <a:lnTo>
                    <a:pt x="601246" y="1498763"/>
                  </a:lnTo>
                  <a:lnTo>
                    <a:pt x="624822" y="1493055"/>
                  </a:lnTo>
                  <a:lnTo>
                    <a:pt x="1492385" y="1283074"/>
                  </a:lnTo>
                  <a:lnTo>
                    <a:pt x="1492385" y="308674"/>
                  </a:lnTo>
                  <a:close/>
                  <a:moveTo>
                    <a:pt x="840903" y="43646"/>
                  </a:moveTo>
                  <a:lnTo>
                    <a:pt x="1407997" y="314427"/>
                  </a:lnTo>
                  <a:cubicBezTo>
                    <a:pt x="1408295" y="314568"/>
                    <a:pt x="1408274" y="314745"/>
                    <a:pt x="1407953" y="314818"/>
                  </a:cubicBezTo>
                  <a:lnTo>
                    <a:pt x="864132" y="437033"/>
                  </a:lnTo>
                  <a:lnTo>
                    <a:pt x="864132" y="420572"/>
                  </a:lnTo>
                  <a:lnTo>
                    <a:pt x="822677" y="420572"/>
                  </a:lnTo>
                  <a:lnTo>
                    <a:pt x="822677" y="446344"/>
                  </a:lnTo>
                  <a:lnTo>
                    <a:pt x="607110" y="494791"/>
                  </a:lnTo>
                  <a:lnTo>
                    <a:pt x="80373" y="210404"/>
                  </a:lnTo>
                  <a:cubicBezTo>
                    <a:pt x="80102" y="210256"/>
                    <a:pt x="80124" y="210083"/>
                    <a:pt x="80427" y="210017"/>
                  </a:cubicBezTo>
                  <a:close/>
                  <a:moveTo>
                    <a:pt x="41455" y="1149307"/>
                  </a:moveTo>
                  <a:lnTo>
                    <a:pt x="41455" y="236951"/>
                  </a:lnTo>
                  <a:cubicBezTo>
                    <a:pt x="41455" y="236836"/>
                    <a:pt x="41548" y="236743"/>
                    <a:pt x="41662" y="236743"/>
                  </a:cubicBezTo>
                  <a:cubicBezTo>
                    <a:pt x="41698" y="236743"/>
                    <a:pt x="41731" y="236751"/>
                    <a:pt x="41760" y="236768"/>
                  </a:cubicBezTo>
                  <a:lnTo>
                    <a:pt x="583371" y="529197"/>
                  </a:lnTo>
                  <a:lnTo>
                    <a:pt x="583371" y="1441547"/>
                  </a:lnTo>
                  <a:cubicBezTo>
                    <a:pt x="583371" y="1441661"/>
                    <a:pt x="583278" y="1441755"/>
                    <a:pt x="583164" y="1441755"/>
                  </a:cubicBezTo>
                  <a:cubicBezTo>
                    <a:pt x="583129" y="1441755"/>
                    <a:pt x="583095" y="1441746"/>
                    <a:pt x="583066" y="1441730"/>
                  </a:cubicBezTo>
                  <a:close/>
                  <a:moveTo>
                    <a:pt x="1450929" y="1250358"/>
                  </a:moveTo>
                  <a:lnTo>
                    <a:pt x="624822" y="1450299"/>
                  </a:lnTo>
                  <a:lnTo>
                    <a:pt x="624822" y="1050833"/>
                  </a:lnTo>
                  <a:lnTo>
                    <a:pt x="673080" y="1040272"/>
                  </a:lnTo>
                  <a:lnTo>
                    <a:pt x="664254" y="999659"/>
                  </a:lnTo>
                  <a:lnTo>
                    <a:pt x="624822" y="1008288"/>
                  </a:lnTo>
                  <a:lnTo>
                    <a:pt x="624822" y="533422"/>
                  </a:lnTo>
                  <a:lnTo>
                    <a:pt x="822685" y="488945"/>
                  </a:lnTo>
                  <a:lnTo>
                    <a:pt x="822685" y="503701"/>
                  </a:lnTo>
                  <a:lnTo>
                    <a:pt x="864140" y="503701"/>
                  </a:lnTo>
                  <a:lnTo>
                    <a:pt x="864140" y="479636"/>
                  </a:lnTo>
                  <a:lnTo>
                    <a:pt x="1450929" y="34775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CDA7A6B-2377-4F00-A57C-07AE3964C19F}"/>
                </a:ext>
              </a:extLst>
            </p:cNvPr>
            <p:cNvSpPr/>
            <p:nvPr/>
          </p:nvSpPr>
          <p:spPr>
            <a:xfrm>
              <a:off x="2794825" y="3809806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96AB993-49FA-44AB-81C6-50B23C845EDC}"/>
                </a:ext>
              </a:extLst>
            </p:cNvPr>
            <p:cNvSpPr/>
            <p:nvPr/>
          </p:nvSpPr>
          <p:spPr>
            <a:xfrm>
              <a:off x="2794825" y="3373345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5A53982-A096-4452-84D4-A11C774568F2}"/>
                </a:ext>
              </a:extLst>
            </p:cNvPr>
            <p:cNvSpPr/>
            <p:nvPr/>
          </p:nvSpPr>
          <p:spPr>
            <a:xfrm>
              <a:off x="2794825" y="3664319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C56AC57-4383-4AED-84ED-B982E43AA87E}"/>
                </a:ext>
              </a:extLst>
            </p:cNvPr>
            <p:cNvSpPr/>
            <p:nvPr/>
          </p:nvSpPr>
          <p:spPr>
            <a:xfrm>
              <a:off x="2794825" y="3227858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BAE43A-DAB3-4371-9841-8DE03349F276}"/>
                </a:ext>
              </a:extLst>
            </p:cNvPr>
            <p:cNvSpPr/>
            <p:nvPr/>
          </p:nvSpPr>
          <p:spPr>
            <a:xfrm>
              <a:off x="2794825" y="3955293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B3A8E8B-0C33-41A5-8BFD-3A789B13E7C0}"/>
                </a:ext>
              </a:extLst>
            </p:cNvPr>
            <p:cNvSpPr/>
            <p:nvPr/>
          </p:nvSpPr>
          <p:spPr>
            <a:xfrm rot="-3939756">
              <a:off x="2858485" y="4067302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DCB799B-E3BF-438F-81B5-ED3C97E3B4F4}"/>
                </a:ext>
              </a:extLst>
            </p:cNvPr>
            <p:cNvSpPr/>
            <p:nvPr/>
          </p:nvSpPr>
          <p:spPr>
            <a:xfrm rot="-3939371">
              <a:off x="3255061" y="4247190"/>
              <a:ext cx="41455" cy="83139"/>
            </a:xfrm>
            <a:custGeom>
              <a:avLst/>
              <a:gdLst>
                <a:gd name="connsiteX0" fmla="*/ 0 w 41455"/>
                <a:gd name="connsiteY0" fmla="*/ 0 h 83139"/>
                <a:gd name="connsiteX1" fmla="*/ 41455 w 41455"/>
                <a:gd name="connsiteY1" fmla="*/ 0 h 83139"/>
                <a:gd name="connsiteX2" fmla="*/ 41455 w 41455"/>
                <a:gd name="connsiteY2" fmla="*/ 83140 h 83139"/>
                <a:gd name="connsiteX3" fmla="*/ 0 w 41455"/>
                <a:gd name="connsiteY3" fmla="*/ 83140 h 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9">
                  <a:moveTo>
                    <a:pt x="0" y="0"/>
                  </a:moveTo>
                  <a:lnTo>
                    <a:pt x="41455" y="0"/>
                  </a:lnTo>
                  <a:lnTo>
                    <a:pt x="41455" y="83140"/>
                  </a:lnTo>
                  <a:lnTo>
                    <a:pt x="0" y="83140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846402-7363-4337-BB84-37E612FEE266}"/>
                </a:ext>
              </a:extLst>
            </p:cNvPr>
            <p:cNvSpPr/>
            <p:nvPr/>
          </p:nvSpPr>
          <p:spPr>
            <a:xfrm rot="-737527">
              <a:off x="2133566" y="4199352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F06696A-1A94-4BFE-A1C4-BBB39B852266}"/>
                </a:ext>
              </a:extLst>
            </p:cNvPr>
            <p:cNvSpPr/>
            <p:nvPr/>
          </p:nvSpPr>
          <p:spPr>
            <a:xfrm rot="-737527">
              <a:off x="2700599" y="4075295"/>
              <a:ext cx="82914" cy="41567"/>
            </a:xfrm>
            <a:custGeom>
              <a:avLst/>
              <a:gdLst>
                <a:gd name="connsiteX0" fmla="*/ 0 w 82914"/>
                <a:gd name="connsiteY0" fmla="*/ 0 h 41567"/>
                <a:gd name="connsiteX1" fmla="*/ 82914 w 82914"/>
                <a:gd name="connsiteY1" fmla="*/ 0 h 41567"/>
                <a:gd name="connsiteX2" fmla="*/ 82914 w 82914"/>
                <a:gd name="connsiteY2" fmla="*/ 41568 h 41567"/>
                <a:gd name="connsiteX3" fmla="*/ 0 w 82914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4" h="41567">
                  <a:moveTo>
                    <a:pt x="0" y="0"/>
                  </a:moveTo>
                  <a:lnTo>
                    <a:pt x="82914" y="0"/>
                  </a:lnTo>
                  <a:lnTo>
                    <a:pt x="82914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4D1C5B0-4F2A-4545-A3F2-F9437D01B497}"/>
                </a:ext>
              </a:extLst>
            </p:cNvPr>
            <p:cNvSpPr/>
            <p:nvPr/>
          </p:nvSpPr>
          <p:spPr>
            <a:xfrm rot="-3939371">
              <a:off x="3122865" y="4187218"/>
              <a:ext cx="41455" cy="83139"/>
            </a:xfrm>
            <a:custGeom>
              <a:avLst/>
              <a:gdLst>
                <a:gd name="connsiteX0" fmla="*/ 0 w 41455"/>
                <a:gd name="connsiteY0" fmla="*/ 0 h 83139"/>
                <a:gd name="connsiteX1" fmla="*/ 41455 w 41455"/>
                <a:gd name="connsiteY1" fmla="*/ 0 h 83139"/>
                <a:gd name="connsiteX2" fmla="*/ 41455 w 41455"/>
                <a:gd name="connsiteY2" fmla="*/ 83140 h 83139"/>
                <a:gd name="connsiteX3" fmla="*/ 0 w 41455"/>
                <a:gd name="connsiteY3" fmla="*/ 83140 h 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9">
                  <a:moveTo>
                    <a:pt x="0" y="0"/>
                  </a:moveTo>
                  <a:lnTo>
                    <a:pt x="41455" y="0"/>
                  </a:lnTo>
                  <a:lnTo>
                    <a:pt x="41455" y="83140"/>
                  </a:lnTo>
                  <a:lnTo>
                    <a:pt x="0" y="83140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A07FDE6-F9BD-4E41-9D82-AC394B1EF380}"/>
                </a:ext>
              </a:extLst>
            </p:cNvPr>
            <p:cNvSpPr/>
            <p:nvPr/>
          </p:nvSpPr>
          <p:spPr>
            <a:xfrm rot="-3939756">
              <a:off x="2990675" y="4127276"/>
              <a:ext cx="41455" cy="83116"/>
            </a:xfrm>
            <a:custGeom>
              <a:avLst/>
              <a:gdLst>
                <a:gd name="connsiteX0" fmla="*/ 0 w 41455"/>
                <a:gd name="connsiteY0" fmla="*/ 0 h 83116"/>
                <a:gd name="connsiteX1" fmla="*/ 41455 w 41455"/>
                <a:gd name="connsiteY1" fmla="*/ 0 h 83116"/>
                <a:gd name="connsiteX2" fmla="*/ 41455 w 41455"/>
                <a:gd name="connsiteY2" fmla="*/ 83117 h 83116"/>
                <a:gd name="connsiteX3" fmla="*/ 0 w 41455"/>
                <a:gd name="connsiteY3" fmla="*/ 83117 h 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16">
                  <a:moveTo>
                    <a:pt x="0" y="0"/>
                  </a:moveTo>
                  <a:lnTo>
                    <a:pt x="41455" y="0"/>
                  </a:lnTo>
                  <a:lnTo>
                    <a:pt x="41455" y="83117"/>
                  </a:lnTo>
                  <a:lnTo>
                    <a:pt x="0" y="83117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455E840-2918-4C10-B16B-B56130210B14}"/>
                </a:ext>
              </a:extLst>
            </p:cNvPr>
            <p:cNvSpPr/>
            <p:nvPr/>
          </p:nvSpPr>
          <p:spPr>
            <a:xfrm rot="-737527">
              <a:off x="2275321" y="4168341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7FEBDD0-BE70-4D82-9FEC-D94F4768270F}"/>
                </a:ext>
              </a:extLst>
            </p:cNvPr>
            <p:cNvSpPr/>
            <p:nvPr/>
          </p:nvSpPr>
          <p:spPr>
            <a:xfrm rot="-737527">
              <a:off x="2417075" y="4137326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35D9E9-49B0-4702-BCDD-D51EE55B70D2}"/>
              </a:ext>
            </a:extLst>
          </p:cNvPr>
          <p:cNvSpPr txBox="1"/>
          <p:nvPr/>
        </p:nvSpPr>
        <p:spPr>
          <a:xfrm>
            <a:off x="10338197" y="5577276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14605FE3-031D-4C07-8EE9-AD31584F77C2}"/>
              </a:ext>
            </a:extLst>
          </p:cNvPr>
          <p:cNvSpPr/>
          <p:nvPr/>
        </p:nvSpPr>
        <p:spPr>
          <a:xfrm rot="10800000">
            <a:off x="11064478" y="303898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24" descr="Full Brick Wall with solid fill">
            <a:extLst>
              <a:ext uri="{FF2B5EF4-FFF2-40B4-BE49-F238E27FC236}">
                <a16:creationId xmlns:a16="http://schemas.microsoft.com/office/drawing/2014/main" id="{599865E4-562E-403C-A462-5EAA0F3C95D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38380" y="441513"/>
            <a:ext cx="422391" cy="434748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62536FC6-1603-4738-BB46-951FB9AFFA67}"/>
              </a:ext>
            </a:extLst>
          </p:cNvPr>
          <p:cNvSpPr/>
          <p:nvPr/>
        </p:nvSpPr>
        <p:spPr>
          <a:xfrm rot="10800000">
            <a:off x="10338197" y="684896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C2DB816-DDEF-4D86-90D3-446CF74760E9}"/>
              </a:ext>
            </a:extLst>
          </p:cNvPr>
          <p:cNvSpPr/>
          <p:nvPr/>
        </p:nvSpPr>
        <p:spPr>
          <a:xfrm rot="10800000">
            <a:off x="11064478" y="1125426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36" descr="Speedometer Low with solid fill">
            <a:extLst>
              <a:ext uri="{FF2B5EF4-FFF2-40B4-BE49-F238E27FC236}">
                <a16:creationId xmlns:a16="http://schemas.microsoft.com/office/drawing/2014/main" id="{E100C848-D167-4693-A994-E857D5D1627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514399" y="824215"/>
            <a:ext cx="422392" cy="428795"/>
          </a:xfrm>
          <a:prstGeom prst="rect">
            <a:avLst/>
          </a:prstGeom>
        </p:spPr>
      </p:pic>
      <p:pic>
        <p:nvPicPr>
          <p:cNvPr id="9" name="Graphic 26" descr="Door Open with solid fill">
            <a:extLst>
              <a:ext uri="{FF2B5EF4-FFF2-40B4-BE49-F238E27FC236}">
                <a16:creationId xmlns:a16="http://schemas.microsoft.com/office/drawing/2014/main" id="{8E3CA940-6387-443B-A057-2E3A0542F7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39230" y="1258992"/>
            <a:ext cx="422392" cy="434748"/>
          </a:xfrm>
          <a:prstGeom prst="rect">
            <a:avLst/>
          </a:prstGeom>
        </p:spPr>
      </p:pic>
      <p:pic>
        <p:nvPicPr>
          <p:cNvPr id="10" name="Graphic 53" descr="Arrow: Counter-clockwise curve with solid fill">
            <a:extLst>
              <a:ext uri="{FF2B5EF4-FFF2-40B4-BE49-F238E27FC236}">
                <a16:creationId xmlns:a16="http://schemas.microsoft.com/office/drawing/2014/main" id="{02D10FC4-C6E7-4402-9FEB-A262E2E588F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5540000">
            <a:off x="10565691" y="168016"/>
            <a:ext cx="545307" cy="545307"/>
          </a:xfrm>
          <a:prstGeom prst="rect">
            <a:avLst/>
          </a:prstGeom>
        </p:spPr>
      </p:pic>
      <p:pic>
        <p:nvPicPr>
          <p:cNvPr id="11" name="Graphic 10" descr="Arrow: Counter-clockwise curve with solid fill">
            <a:extLst>
              <a:ext uri="{FF2B5EF4-FFF2-40B4-BE49-F238E27FC236}">
                <a16:creationId xmlns:a16="http://schemas.microsoft.com/office/drawing/2014/main" id="{0792287E-49C9-4562-A659-ACCDFA417E5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8160000">
            <a:off x="10565691" y="1370547"/>
            <a:ext cx="545307" cy="545307"/>
          </a:xfrm>
          <a:prstGeom prst="rect">
            <a:avLst/>
          </a:prstGeom>
        </p:spPr>
      </p:pic>
      <p:pic>
        <p:nvPicPr>
          <p:cNvPr id="12" name="Graphic 53" descr="Arrow: Counter-clockwise curve with solid fill">
            <a:extLst>
              <a:ext uri="{FF2B5EF4-FFF2-40B4-BE49-F238E27FC236}">
                <a16:creationId xmlns:a16="http://schemas.microsoft.com/office/drawing/2014/main" id="{B6CE2BE0-327B-497A-AA0A-6B9592F5663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288495">
            <a:off x="11629345" y="814022"/>
            <a:ext cx="545307" cy="5453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0BD8BF-9773-4AE5-BAEE-70EE5EE17BCA}"/>
              </a:ext>
            </a:extLst>
          </p:cNvPr>
          <p:cNvSpPr/>
          <p:nvPr/>
        </p:nvSpPr>
        <p:spPr>
          <a:xfrm>
            <a:off x="2831848" y="3545512"/>
            <a:ext cx="8466684" cy="386898"/>
          </a:xfrm>
          <a:prstGeom prst="rect">
            <a:avLst/>
          </a:prstGeom>
          <a:noFill/>
          <a:ln w="57150">
            <a:solidFill>
              <a:srgbClr val="00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CCBFC-7058-4B87-9D6B-E10D7BD4DBFB}"/>
              </a:ext>
            </a:extLst>
          </p:cNvPr>
          <p:cNvSpPr/>
          <p:nvPr/>
        </p:nvSpPr>
        <p:spPr>
          <a:xfrm>
            <a:off x="2570569" y="4057481"/>
            <a:ext cx="6655698" cy="1834193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06017"/>
              </p:ext>
            </p:extLst>
          </p:nvPr>
        </p:nvGraphicFramePr>
        <p:xfrm>
          <a:off x="2821694" y="2404158"/>
          <a:ext cx="8486773" cy="21744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46903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2505012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2334858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40296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Allow Access from All Sides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Sides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Accessible Sides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704535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Enable Efficient Exchange of Compressor(s)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638605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Provide Clear View of Compressor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360° Visibility</a:t>
                      </a:r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Degrees of visibility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627057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Adjust Temperature and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Human 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Human 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690336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C6C8270-C375-470E-BE22-FB7B4105E27C}"/>
              </a:ext>
            </a:extLst>
          </p:cNvPr>
          <p:cNvSpPr/>
          <p:nvPr/>
        </p:nvSpPr>
        <p:spPr>
          <a:xfrm>
            <a:off x="2823661" y="2787438"/>
            <a:ext cx="8476941" cy="1793277"/>
          </a:xfrm>
          <a:prstGeom prst="rect">
            <a:avLst/>
          </a:prstGeom>
          <a:noFill/>
          <a:ln w="57150">
            <a:solidFill>
              <a:srgbClr val="00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BB275-8276-4558-A569-2B3FC9DC86AA}"/>
              </a:ext>
            </a:extLst>
          </p:cNvPr>
          <p:cNvSpPr txBox="1"/>
          <p:nvPr/>
        </p:nvSpPr>
        <p:spPr>
          <a:xfrm>
            <a:off x="5690151" y="1887312"/>
            <a:ext cx="2511731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849DD1ED-4BDD-4708-91F8-8BA863C1C51F}"/>
              </a:ext>
            </a:extLst>
          </p:cNvPr>
          <p:cNvSpPr/>
          <p:nvPr/>
        </p:nvSpPr>
        <p:spPr>
          <a:xfrm rot="10800000">
            <a:off x="415648" y="1557388"/>
            <a:ext cx="1985677" cy="165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26" descr="Door Open with solid fill">
            <a:extLst>
              <a:ext uri="{FF2B5EF4-FFF2-40B4-BE49-F238E27FC236}">
                <a16:creationId xmlns:a16="http://schemas.microsoft.com/office/drawing/2014/main" id="{2F54DB24-984E-4F38-9D89-7BB70DC9A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345" y="1825134"/>
            <a:ext cx="1198282" cy="1188473"/>
          </a:xfrm>
          <a:prstGeom prst="rect">
            <a:avLst/>
          </a:prstGeom>
        </p:spPr>
      </p:pic>
      <p:pic>
        <p:nvPicPr>
          <p:cNvPr id="46" name="Picture 10" descr="Shape, square&#10;&#10;Description automatically generated">
            <a:extLst>
              <a:ext uri="{FF2B5EF4-FFF2-40B4-BE49-F238E27FC236}">
                <a16:creationId xmlns:a16="http://schemas.microsoft.com/office/drawing/2014/main" id="{1276FCD2-FEC1-4950-BEF8-92E611EEB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744" y="3854534"/>
            <a:ext cx="632367" cy="1322084"/>
          </a:xfrm>
          <a:prstGeom prst="rect">
            <a:avLst/>
          </a:prstGeom>
        </p:spPr>
      </p:pic>
      <p:pic>
        <p:nvPicPr>
          <p:cNvPr id="47" name="Graphic 3" descr="Cube outline">
            <a:extLst>
              <a:ext uri="{FF2B5EF4-FFF2-40B4-BE49-F238E27FC236}">
                <a16:creationId xmlns:a16="http://schemas.microsoft.com/office/drawing/2014/main" id="{84C5DACB-9B05-40B5-A16B-35375D811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450" y="3599012"/>
            <a:ext cx="2038484" cy="2049295"/>
          </a:xfrm>
          <a:prstGeom prst="rect">
            <a:avLst/>
          </a:prstGeom>
        </p:spPr>
      </p:pic>
      <p:pic>
        <p:nvPicPr>
          <p:cNvPr id="48" name="Graphic 9" descr="Protecting hand with solid fill">
            <a:extLst>
              <a:ext uri="{FF2B5EF4-FFF2-40B4-BE49-F238E27FC236}">
                <a16:creationId xmlns:a16="http://schemas.microsoft.com/office/drawing/2014/main" id="{C17C90A6-E398-4C57-881F-CD21763DD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260000">
            <a:off x="1335560" y="4751722"/>
            <a:ext cx="914400" cy="914400"/>
          </a:xfrm>
          <a:prstGeom prst="rect">
            <a:avLst/>
          </a:prstGeom>
        </p:spPr>
      </p:pic>
      <p:pic>
        <p:nvPicPr>
          <p:cNvPr id="59" name="Graphic 9" descr="Protecting hand with solid fill">
            <a:extLst>
              <a:ext uri="{FF2B5EF4-FFF2-40B4-BE49-F238E27FC236}">
                <a16:creationId xmlns:a16="http://schemas.microsoft.com/office/drawing/2014/main" id="{01A52811-564A-45DA-A3D1-38ED5904CD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063424">
            <a:off x="257493" y="4496063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745AFA-A963-4CC5-BE74-B6B5B6F450BB}"/>
              </a:ext>
            </a:extLst>
          </p:cNvPr>
          <p:cNvSpPr txBox="1"/>
          <p:nvPr/>
        </p:nvSpPr>
        <p:spPr>
          <a:xfrm>
            <a:off x="10338197" y="5577276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EE53C14E-D70A-48A1-AF40-1A2903E3F384}"/>
              </a:ext>
            </a:extLst>
          </p:cNvPr>
          <p:cNvSpPr/>
          <p:nvPr/>
        </p:nvSpPr>
        <p:spPr>
          <a:xfrm rot="10800000">
            <a:off x="11064478" y="303898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24" descr="Full Brick Wall with solid fill">
            <a:extLst>
              <a:ext uri="{FF2B5EF4-FFF2-40B4-BE49-F238E27FC236}">
                <a16:creationId xmlns:a16="http://schemas.microsoft.com/office/drawing/2014/main" id="{A3EEEFC2-4E24-498C-ACD0-688107AA18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38380" y="441513"/>
            <a:ext cx="422391" cy="434748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A0629D91-8973-4502-855E-C1BDD55295E3}"/>
              </a:ext>
            </a:extLst>
          </p:cNvPr>
          <p:cNvSpPr/>
          <p:nvPr/>
        </p:nvSpPr>
        <p:spPr>
          <a:xfrm rot="10800000">
            <a:off x="10338197" y="684896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9F3BE4F5-A72A-4B3B-A9F1-249F6BB709EF}"/>
              </a:ext>
            </a:extLst>
          </p:cNvPr>
          <p:cNvSpPr/>
          <p:nvPr/>
        </p:nvSpPr>
        <p:spPr>
          <a:xfrm rot="10800000">
            <a:off x="11064478" y="1125426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36" descr="Speedometer Low with solid fill">
            <a:extLst>
              <a:ext uri="{FF2B5EF4-FFF2-40B4-BE49-F238E27FC236}">
                <a16:creationId xmlns:a16="http://schemas.microsoft.com/office/drawing/2014/main" id="{E0F74BA3-6749-4065-8302-4844969F2A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14399" y="824215"/>
            <a:ext cx="422392" cy="428795"/>
          </a:xfrm>
          <a:prstGeom prst="rect">
            <a:avLst/>
          </a:prstGeom>
        </p:spPr>
      </p:pic>
      <p:pic>
        <p:nvPicPr>
          <p:cNvPr id="10" name="Graphic 26" descr="Door Open with solid fill">
            <a:extLst>
              <a:ext uri="{FF2B5EF4-FFF2-40B4-BE49-F238E27FC236}">
                <a16:creationId xmlns:a16="http://schemas.microsoft.com/office/drawing/2014/main" id="{421D486B-7E24-4FA6-8F95-D31BBDBC43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39230" y="1258992"/>
            <a:ext cx="422392" cy="434748"/>
          </a:xfrm>
          <a:prstGeom prst="rect">
            <a:avLst/>
          </a:prstGeom>
        </p:spPr>
      </p:pic>
      <p:pic>
        <p:nvPicPr>
          <p:cNvPr id="11" name="Graphic 53" descr="Arrow: Counter-clockwise curve with solid fill">
            <a:extLst>
              <a:ext uri="{FF2B5EF4-FFF2-40B4-BE49-F238E27FC236}">
                <a16:creationId xmlns:a16="http://schemas.microsoft.com/office/drawing/2014/main" id="{F669429D-6F43-4D33-8A82-95FCE3A39E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5540000">
            <a:off x="10565691" y="168016"/>
            <a:ext cx="545307" cy="545307"/>
          </a:xfrm>
          <a:prstGeom prst="rect">
            <a:avLst/>
          </a:prstGeom>
        </p:spPr>
      </p:pic>
      <p:pic>
        <p:nvPicPr>
          <p:cNvPr id="12" name="Graphic 11" descr="Arrow: Counter-clockwise curve with solid fill">
            <a:extLst>
              <a:ext uri="{FF2B5EF4-FFF2-40B4-BE49-F238E27FC236}">
                <a16:creationId xmlns:a16="http://schemas.microsoft.com/office/drawing/2014/main" id="{BC89117D-450F-4F6A-B322-053EA48A70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8160000">
            <a:off x="10565691" y="1370547"/>
            <a:ext cx="545307" cy="545307"/>
          </a:xfrm>
          <a:prstGeom prst="rect">
            <a:avLst/>
          </a:prstGeom>
        </p:spPr>
      </p:pic>
      <p:pic>
        <p:nvPicPr>
          <p:cNvPr id="13" name="Graphic 53" descr="Arrow: Counter-clockwise curve with solid fill">
            <a:extLst>
              <a:ext uri="{FF2B5EF4-FFF2-40B4-BE49-F238E27FC236}">
                <a16:creationId xmlns:a16="http://schemas.microsoft.com/office/drawing/2014/main" id="{248FA4DC-3843-4F6F-A948-0DDF00FB03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288495">
            <a:off x="11629345" y="814022"/>
            <a:ext cx="545307" cy="5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Concept Generation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Content Placeholder 2">
            <a:extLst>
              <a:ext uri="{FF2B5EF4-FFF2-40B4-BE49-F238E27FC236}">
                <a16:creationId xmlns:a16="http://schemas.microsoft.com/office/drawing/2014/main" id="{52724769-9564-4A76-822A-A55148B2C9AA}"/>
              </a:ext>
            </a:extLst>
          </p:cNvPr>
          <p:cNvSpPr txBox="1">
            <a:spLocks/>
          </p:cNvSpPr>
          <p:nvPr/>
        </p:nvSpPr>
        <p:spPr>
          <a:xfrm>
            <a:off x="-4113397" y="4132950"/>
            <a:ext cx="6314161" cy="2336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1193321C-BFE7-406D-9AFF-F4D39BA4BF15}"/>
              </a:ext>
            </a:extLst>
          </p:cNvPr>
          <p:cNvSpPr/>
          <p:nvPr/>
        </p:nvSpPr>
        <p:spPr>
          <a:xfrm>
            <a:off x="1998839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89F40F3-CD01-4252-B88A-22264D37CEE2}"/>
              </a:ext>
            </a:extLst>
          </p:cNvPr>
          <p:cNvSpPr/>
          <p:nvPr/>
        </p:nvSpPr>
        <p:spPr>
          <a:xfrm rot="10800000">
            <a:off x="7071996" y="2982978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F98565B-DAC1-4141-8DE6-BD3891555C6B}"/>
              </a:ext>
            </a:extLst>
          </p:cNvPr>
          <p:cNvSpPr/>
          <p:nvPr/>
        </p:nvSpPr>
        <p:spPr>
          <a:xfrm rot="10800000">
            <a:off x="2371927" y="2982977"/>
            <a:ext cx="2612570" cy="238205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2E55105-FF13-4B1C-B595-EB100B685F26}"/>
              </a:ext>
            </a:extLst>
          </p:cNvPr>
          <p:cNvSpPr/>
          <p:nvPr/>
        </p:nvSpPr>
        <p:spPr>
          <a:xfrm rot="10800000">
            <a:off x="4721962" y="1625465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1E53BF-B5DA-4675-B792-F30C4B160353}"/>
              </a:ext>
            </a:extLst>
          </p:cNvPr>
          <p:cNvSpPr txBox="1"/>
          <p:nvPr/>
        </p:nvSpPr>
        <p:spPr>
          <a:xfrm>
            <a:off x="2305006" y="235983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Brainstorm</a:t>
            </a:r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66A215-715B-4DAC-9B08-840164056A5E}"/>
              </a:ext>
            </a:extLst>
          </p:cNvPr>
          <p:cNvSpPr txBox="1"/>
          <p:nvPr/>
        </p:nvSpPr>
        <p:spPr>
          <a:xfrm>
            <a:off x="4645047" y="423532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Biomimicry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A41DB4-1C95-421B-AA44-F5064FE4D29E}"/>
              </a:ext>
            </a:extLst>
          </p:cNvPr>
          <p:cNvSpPr txBox="1"/>
          <p:nvPr/>
        </p:nvSpPr>
        <p:spPr>
          <a:xfrm>
            <a:off x="7039133" y="228965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Anti-Problem</a:t>
            </a:r>
          </a:p>
        </p:txBody>
      </p:sp>
      <p:pic>
        <p:nvPicPr>
          <p:cNvPr id="2" name="Graphic 9" descr="Brain with solid fill">
            <a:extLst>
              <a:ext uri="{FF2B5EF4-FFF2-40B4-BE49-F238E27FC236}">
                <a16:creationId xmlns:a16="http://schemas.microsoft.com/office/drawing/2014/main" id="{8CF662EC-0CDE-420A-8471-A878E8683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7549" y="3512226"/>
            <a:ext cx="1335931" cy="1330527"/>
          </a:xfrm>
          <a:prstGeom prst="rect">
            <a:avLst/>
          </a:prstGeom>
        </p:spPr>
      </p:pic>
      <p:pic>
        <p:nvPicPr>
          <p:cNvPr id="10" name="Graphic 10" descr="Bug with solid fill">
            <a:extLst>
              <a:ext uri="{FF2B5EF4-FFF2-40B4-BE49-F238E27FC236}">
                <a16:creationId xmlns:a16="http://schemas.microsoft.com/office/drawing/2014/main" id="{D096930C-E21D-441C-B78C-EC187AC31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9209" y="2155758"/>
            <a:ext cx="1314314" cy="1325123"/>
          </a:xfrm>
          <a:prstGeom prst="rect">
            <a:avLst/>
          </a:prstGeom>
        </p:spPr>
      </p:pic>
      <p:pic>
        <p:nvPicPr>
          <p:cNvPr id="11" name="Graphic 11" descr="Yin And Yang with solid fill">
            <a:extLst>
              <a:ext uri="{FF2B5EF4-FFF2-40B4-BE49-F238E27FC236}">
                <a16:creationId xmlns:a16="http://schemas.microsoft.com/office/drawing/2014/main" id="{9B94AC5A-0DE1-44D0-BB14-68A9A2D71A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4655" y="3506821"/>
            <a:ext cx="1325123" cy="1330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F813AA-B0F4-4EFF-90D3-9055C7BCEDF6}"/>
              </a:ext>
            </a:extLst>
          </p:cNvPr>
          <p:cNvSpPr txBox="1"/>
          <p:nvPr/>
        </p:nvSpPr>
        <p:spPr>
          <a:xfrm>
            <a:off x="10338197" y="5577276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3341885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C3E935E7-E65B-4D03-82A0-2C28A9563871}"/>
              </a:ext>
            </a:extLst>
          </p:cNvPr>
          <p:cNvSpPr/>
          <p:nvPr/>
        </p:nvSpPr>
        <p:spPr>
          <a:xfrm>
            <a:off x="3594086" y="3880500"/>
            <a:ext cx="2014766" cy="70450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32B0A71-6F50-4C77-BF10-403978E4186F}"/>
              </a:ext>
            </a:extLst>
          </p:cNvPr>
          <p:cNvSpPr/>
          <p:nvPr/>
        </p:nvSpPr>
        <p:spPr>
          <a:xfrm>
            <a:off x="5648114" y="3156263"/>
            <a:ext cx="2014766" cy="70450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57696A57-90C6-42F0-97A7-FE0052487B0A}"/>
              </a:ext>
            </a:extLst>
          </p:cNvPr>
          <p:cNvSpPr/>
          <p:nvPr/>
        </p:nvSpPr>
        <p:spPr>
          <a:xfrm>
            <a:off x="7684609" y="3156263"/>
            <a:ext cx="2014766" cy="70450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B59C99E2-05CB-4EE1-915D-D4D9E5E243C4}"/>
              </a:ext>
            </a:extLst>
          </p:cNvPr>
          <p:cNvSpPr/>
          <p:nvPr/>
        </p:nvSpPr>
        <p:spPr>
          <a:xfrm>
            <a:off x="9721105" y="3163007"/>
            <a:ext cx="2014766" cy="70450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00A5F-C6DC-4ECA-8E1C-6274CC4EF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F88699A-8CC5-4646-B0BE-6C074C87857C}"/>
              </a:ext>
            </a:extLst>
          </p:cNvPr>
          <p:cNvSpPr/>
          <p:nvPr/>
        </p:nvSpPr>
        <p:spPr>
          <a:xfrm rot="10800000">
            <a:off x="551307" y="1936704"/>
            <a:ext cx="2612570" cy="2382050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8D33626-804C-4054-96DD-CAE943E57872}"/>
              </a:ext>
            </a:extLst>
          </p:cNvPr>
          <p:cNvSpPr txBox="1"/>
          <p:nvPr/>
        </p:nvSpPr>
        <p:spPr>
          <a:xfrm>
            <a:off x="549695" y="4488490"/>
            <a:ext cx="274320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Morphological Chart</a:t>
            </a:r>
          </a:p>
        </p:txBody>
      </p:sp>
      <p:pic>
        <p:nvPicPr>
          <p:cNvPr id="7" name="Graphic 12" descr="Dice with solid fill">
            <a:extLst>
              <a:ext uri="{FF2B5EF4-FFF2-40B4-BE49-F238E27FC236}">
                <a16:creationId xmlns:a16="http://schemas.microsoft.com/office/drawing/2014/main" id="{4954230A-5CCA-42EA-9C7F-60F6E1983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60000">
            <a:off x="1067789" y="2278877"/>
            <a:ext cx="1708825" cy="17034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ECC69AE-38C0-46C0-AA6F-81279468A8C6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Concept Generation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F14F558-AB57-404B-B437-97375B05C59B}"/>
              </a:ext>
            </a:extLst>
          </p:cNvPr>
          <p:cNvGraphicFramePr>
            <a:graphicFrameLocks noGrp="1"/>
          </p:cNvGraphicFramePr>
          <p:nvPr/>
        </p:nvGraphicFramePr>
        <p:xfrm>
          <a:off x="3589627" y="2394730"/>
          <a:ext cx="816864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1391989847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916630829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857618642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468382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236192"/>
                          </a:solidFill>
                          <a:latin typeface="Tahoma"/>
                        </a:rPr>
                        <a:t>AHU Placement</a:t>
                      </a:r>
                    </a:p>
                  </a:txBody>
                  <a:tcPr anchor="ctr">
                    <a:lnL w="0">
                      <a:noFill/>
                    </a:lnL>
                    <a:lnR w="38100">
                      <a:solidFill>
                        <a:srgbClr val="236192"/>
                      </a:solidFill>
                    </a:lnR>
                    <a:lnT w="0">
                      <a:noFill/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236192"/>
                          </a:solidFill>
                          <a:latin typeface="Tahoma"/>
                        </a:rPr>
                        <a:t>Duct Attachment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0">
                      <a:noFill/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236192"/>
                          </a:solidFill>
                          <a:latin typeface="Tahoma"/>
                        </a:rPr>
                        <a:t>Infiltration Seals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0">
                      <a:noFill/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236192"/>
                          </a:solidFill>
                          <a:latin typeface="Tahoma"/>
                        </a:rPr>
                        <a:t>Other Features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9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Floor-Mounted</a:t>
                      </a:r>
                    </a:p>
                  </a:txBody>
                  <a:tcPr anchor="ctr">
                    <a:lnL w="0">
                      <a:noFill/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Fixed Overhead Ducts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Puddy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Duct Dips with Valves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0">
                      <a:noFill/>
                    </a:lnR>
                    <a:lnT w="38100">
                      <a:solidFill>
                        <a:srgbClr val="236192"/>
                      </a:solidFill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60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Wall-Mounted</a:t>
                      </a:r>
                    </a:p>
                  </a:txBody>
                  <a:tcPr anchor="ctr">
                    <a:lnL w="0">
                      <a:noFill/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Detachable Side Ducts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Rubber Inserts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Duct Close-Off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0">
                      <a:noFill/>
                    </a:lnR>
                    <a:lnT w="38100">
                      <a:solidFill>
                        <a:srgbClr val="236192"/>
                      </a:solidFill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9855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C13AF62-6669-4C3C-9F62-AA22CC0A04B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2801907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C3E935E7-E65B-4D03-82A0-2C28A9563871}"/>
              </a:ext>
            </a:extLst>
          </p:cNvPr>
          <p:cNvSpPr/>
          <p:nvPr/>
        </p:nvSpPr>
        <p:spPr>
          <a:xfrm>
            <a:off x="3594086" y="3165704"/>
            <a:ext cx="2014766" cy="70450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32B0A71-6F50-4C77-BF10-403978E4186F}"/>
              </a:ext>
            </a:extLst>
          </p:cNvPr>
          <p:cNvSpPr/>
          <p:nvPr/>
        </p:nvSpPr>
        <p:spPr>
          <a:xfrm>
            <a:off x="5648114" y="3884546"/>
            <a:ext cx="2014766" cy="70450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57696A57-90C6-42F0-97A7-FE0052487B0A}"/>
              </a:ext>
            </a:extLst>
          </p:cNvPr>
          <p:cNvSpPr/>
          <p:nvPr/>
        </p:nvSpPr>
        <p:spPr>
          <a:xfrm>
            <a:off x="7684609" y="3884546"/>
            <a:ext cx="2014766" cy="70450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B59C99E2-05CB-4EE1-915D-D4D9E5E243C4}"/>
              </a:ext>
            </a:extLst>
          </p:cNvPr>
          <p:cNvSpPr/>
          <p:nvPr/>
        </p:nvSpPr>
        <p:spPr>
          <a:xfrm>
            <a:off x="9721105" y="3163007"/>
            <a:ext cx="2014766" cy="70450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00A5F-C6DC-4ECA-8E1C-6274CC4EF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F88699A-8CC5-4646-B0BE-6C074C87857C}"/>
              </a:ext>
            </a:extLst>
          </p:cNvPr>
          <p:cNvSpPr/>
          <p:nvPr/>
        </p:nvSpPr>
        <p:spPr>
          <a:xfrm rot="10800000">
            <a:off x="551307" y="1936704"/>
            <a:ext cx="2612570" cy="2382050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8D33626-804C-4054-96DD-CAE943E57872}"/>
              </a:ext>
            </a:extLst>
          </p:cNvPr>
          <p:cNvSpPr txBox="1"/>
          <p:nvPr/>
        </p:nvSpPr>
        <p:spPr>
          <a:xfrm>
            <a:off x="549695" y="4488490"/>
            <a:ext cx="274320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Morphological Chart</a:t>
            </a:r>
          </a:p>
        </p:txBody>
      </p:sp>
      <p:pic>
        <p:nvPicPr>
          <p:cNvPr id="7" name="Graphic 12" descr="Dice with solid fill">
            <a:extLst>
              <a:ext uri="{FF2B5EF4-FFF2-40B4-BE49-F238E27FC236}">
                <a16:creationId xmlns:a16="http://schemas.microsoft.com/office/drawing/2014/main" id="{4954230A-5CCA-42EA-9C7F-60F6E1983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60000">
            <a:off x="1067789" y="2278877"/>
            <a:ext cx="1708825" cy="17034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ECC69AE-38C0-46C0-AA6F-81279468A8C6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Concept Generation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F14F558-AB57-404B-B437-97375B05C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55129"/>
              </p:ext>
            </p:extLst>
          </p:nvPr>
        </p:nvGraphicFramePr>
        <p:xfrm>
          <a:off x="3589627" y="2394730"/>
          <a:ext cx="816864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1391989847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916630829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857618642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468382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236192"/>
                          </a:solidFill>
                          <a:latin typeface="Tahoma"/>
                        </a:rPr>
                        <a:t>AHU Placement</a:t>
                      </a:r>
                    </a:p>
                  </a:txBody>
                  <a:tcPr anchor="ctr">
                    <a:lnL w="0">
                      <a:noFill/>
                    </a:lnL>
                    <a:lnR w="38100">
                      <a:solidFill>
                        <a:srgbClr val="236192"/>
                      </a:solidFill>
                    </a:lnR>
                    <a:lnT w="0">
                      <a:noFill/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236192"/>
                          </a:solidFill>
                          <a:latin typeface="Tahoma"/>
                        </a:rPr>
                        <a:t>Duct Attachment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0">
                      <a:noFill/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236192"/>
                          </a:solidFill>
                          <a:latin typeface="Tahoma"/>
                        </a:rPr>
                        <a:t>Infiltration Seals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0">
                      <a:noFill/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236192"/>
                          </a:solidFill>
                          <a:latin typeface="Tahoma"/>
                        </a:rPr>
                        <a:t>Other Features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9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Floor-Mounted</a:t>
                      </a:r>
                    </a:p>
                  </a:txBody>
                  <a:tcPr anchor="ctr">
                    <a:lnL w="0">
                      <a:noFill/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Fixed Overhead Ducts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Puddy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Duct Dips with Valves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0">
                      <a:noFill/>
                    </a:lnR>
                    <a:lnT w="38100">
                      <a:solidFill>
                        <a:srgbClr val="236192"/>
                      </a:solidFill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60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Wall-Mounted</a:t>
                      </a:r>
                    </a:p>
                  </a:txBody>
                  <a:tcPr anchor="ctr">
                    <a:lnL w="0">
                      <a:noFill/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Detachable Side Ducts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Rubber Inserts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Duct Close-Off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0">
                      <a:noFill/>
                    </a:lnR>
                    <a:lnT w="38100">
                      <a:solidFill>
                        <a:srgbClr val="236192"/>
                      </a:solidFill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9855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5F9313-36C6-4E24-9955-AA02D9E8C8F9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69289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B398C1-45C8-4802-B49C-40E204AE4228}"/>
              </a:ext>
            </a:extLst>
          </p:cNvPr>
          <p:cNvSpPr/>
          <p:nvPr/>
        </p:nvSpPr>
        <p:spPr>
          <a:xfrm>
            <a:off x="3528084" y="1114513"/>
            <a:ext cx="1571713" cy="101366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72D284-C903-4FB9-8596-9BF4DC625A60}"/>
              </a:ext>
            </a:extLst>
          </p:cNvPr>
          <p:cNvSpPr txBox="1">
            <a:spLocks/>
          </p:cNvSpPr>
          <p:nvPr/>
        </p:nvSpPr>
        <p:spPr>
          <a:xfrm>
            <a:off x="1229219" y="368694"/>
            <a:ext cx="9568881" cy="744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Team 503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C58CA-988A-4A1A-8C96-195EC82E4496}"/>
              </a:ext>
            </a:extLst>
          </p:cNvPr>
          <p:cNvSpPr txBox="1"/>
          <p:nvPr/>
        </p:nvSpPr>
        <p:spPr>
          <a:xfrm>
            <a:off x="2244042" y="4702368"/>
            <a:ext cx="212657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Design Engineer</a:t>
            </a:r>
            <a:endParaRPr lang="en-US">
              <a:latin typeface="Didact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36A11-3288-4EB7-BD26-0FC53C1EC505}"/>
              </a:ext>
            </a:extLst>
          </p:cNvPr>
          <p:cNvSpPr txBox="1"/>
          <p:nvPr/>
        </p:nvSpPr>
        <p:spPr>
          <a:xfrm>
            <a:off x="4935029" y="4702368"/>
            <a:ext cx="21159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Controls Engineer</a:t>
            </a:r>
            <a:endParaRPr lang="en-US">
              <a:latin typeface="Didact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4A022-20F2-4C96-A44D-478FEF0F82F8}"/>
              </a:ext>
            </a:extLst>
          </p:cNvPr>
          <p:cNvSpPr txBox="1"/>
          <p:nvPr/>
        </p:nvSpPr>
        <p:spPr>
          <a:xfrm>
            <a:off x="7617982" y="4701574"/>
            <a:ext cx="223490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Systems Engineer</a:t>
            </a:r>
            <a:endParaRPr lang="en-US" i="1">
              <a:latin typeface="Didact Gothic" panose="020B0604020202020204" charset="0"/>
            </a:endParaRPr>
          </a:p>
          <a:p>
            <a:endParaRPr lang="en-US">
              <a:latin typeface="Didact Gothic" panose="020B060402020202020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137D0E-99BB-460E-9945-E377F503D68D}"/>
              </a:ext>
            </a:extLst>
          </p:cNvPr>
          <p:cNvGrpSpPr/>
          <p:nvPr/>
        </p:nvGrpSpPr>
        <p:grpSpPr>
          <a:xfrm>
            <a:off x="7616615" y="2074701"/>
            <a:ext cx="2237642" cy="2555090"/>
            <a:chOff x="6263062" y="1979189"/>
            <a:chExt cx="2237642" cy="25550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0EE6C6-C9E4-43DE-B9A1-537092B5E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2" t="14950"/>
            <a:stretch/>
          </p:blipFill>
          <p:spPr>
            <a:xfrm>
              <a:off x="6319947" y="1979189"/>
              <a:ext cx="2092526" cy="2452686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BD1AB2-5B11-4219-8D95-C9E216E80C7C}"/>
                </a:ext>
              </a:extLst>
            </p:cNvPr>
            <p:cNvSpPr/>
            <p:nvPr/>
          </p:nvSpPr>
          <p:spPr>
            <a:xfrm>
              <a:off x="6263062" y="4021189"/>
              <a:ext cx="2237642" cy="513090"/>
            </a:xfrm>
            <a:prstGeom prst="rect">
              <a:avLst/>
            </a:prstGeom>
            <a:solidFill>
              <a:srgbClr val="B7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latin typeface="Tahoma"/>
                  <a:ea typeface="Tahoma"/>
                  <a:cs typeface="Tahoma"/>
                </a:rPr>
                <a:t>Tucker Hall</a:t>
              </a:r>
              <a:endPara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DAE3A9-180F-4135-9DDC-9965E2BE64DA}"/>
              </a:ext>
            </a:extLst>
          </p:cNvPr>
          <p:cNvGrpSpPr/>
          <p:nvPr/>
        </p:nvGrpSpPr>
        <p:grpSpPr>
          <a:xfrm>
            <a:off x="2245457" y="2181881"/>
            <a:ext cx="2123909" cy="2447910"/>
            <a:chOff x="891903" y="2086369"/>
            <a:chExt cx="2123908" cy="24479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AF4DC5-69BF-4DFF-B839-E296469CB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669" r="1669"/>
            <a:stretch/>
          </p:blipFill>
          <p:spPr>
            <a:xfrm>
              <a:off x="892064" y="2086369"/>
              <a:ext cx="2123747" cy="2123748"/>
            </a:xfrm>
            <a:prstGeom prst="round1Rect">
              <a:avLst>
                <a:gd name="adj" fmla="val 0"/>
              </a:avLst>
            </a:prstGeom>
            <a:ln w="38100">
              <a:noFill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9CD7B9-E9DE-4697-A53E-4B0E635208BD}"/>
                </a:ext>
              </a:extLst>
            </p:cNvPr>
            <p:cNvSpPr/>
            <p:nvPr/>
          </p:nvSpPr>
          <p:spPr>
            <a:xfrm>
              <a:off x="891903" y="4021189"/>
              <a:ext cx="2123748" cy="51309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Nicholas Blenker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E0CDF4F-4AFB-465B-8F3A-123941171CE9}"/>
              </a:ext>
            </a:extLst>
          </p:cNvPr>
          <p:cNvSpPr/>
          <p:nvPr/>
        </p:nvSpPr>
        <p:spPr>
          <a:xfrm>
            <a:off x="4935953" y="4119310"/>
            <a:ext cx="2074444" cy="512344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cs typeface="Calibri"/>
              </a:rPr>
              <a:t>Tucker Hall</a:t>
            </a: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B89E6-AEBC-4024-B248-805A2F7C4597}"/>
              </a:ext>
            </a:extLst>
          </p:cNvPr>
          <p:cNvSpPr/>
          <p:nvPr/>
        </p:nvSpPr>
        <p:spPr>
          <a:xfrm>
            <a:off x="5227790" y="1116504"/>
            <a:ext cx="1571713" cy="11256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C3AF5-DF20-4084-A739-03F0C85592DC}"/>
              </a:ext>
            </a:extLst>
          </p:cNvPr>
          <p:cNvSpPr/>
          <p:nvPr/>
        </p:nvSpPr>
        <p:spPr>
          <a:xfrm>
            <a:off x="6924727" y="1114121"/>
            <a:ext cx="1571713" cy="107161"/>
          </a:xfrm>
          <a:prstGeom prst="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368F74-8F96-4838-8BF0-39D618979AAA}"/>
              </a:ext>
            </a:extLst>
          </p:cNvPr>
          <p:cNvGrpSpPr/>
          <p:nvPr/>
        </p:nvGrpSpPr>
        <p:grpSpPr>
          <a:xfrm>
            <a:off x="4898274" y="2137918"/>
            <a:ext cx="2237642" cy="2491872"/>
            <a:chOff x="6263062" y="2042407"/>
            <a:chExt cx="2237642" cy="24918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DB27CA-0CC4-4E4B-9183-CBDCED993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299944" y="2042407"/>
              <a:ext cx="2163878" cy="2125307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D732B6-3EF7-445A-B000-BB68FAA67790}"/>
                </a:ext>
              </a:extLst>
            </p:cNvPr>
            <p:cNvSpPr/>
            <p:nvPr/>
          </p:nvSpPr>
          <p:spPr>
            <a:xfrm>
              <a:off x="6263062" y="4021189"/>
              <a:ext cx="2237642" cy="513090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latin typeface="Tahoma"/>
                  <a:ea typeface="Tahoma"/>
                  <a:cs typeface="Tahoma"/>
                </a:rPr>
                <a:t>David Wilson</a:t>
              </a:r>
              <a:endPara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5BF9DC-5860-4753-B1B9-000DA637AAA4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5E4826-54C0-44D9-B437-4D40959BC3E6}"/>
              </a:ext>
            </a:extLst>
          </p:cNvPr>
          <p:cNvSpPr/>
          <p:nvPr/>
        </p:nvSpPr>
        <p:spPr>
          <a:xfrm>
            <a:off x="2245518" y="2180033"/>
            <a:ext cx="2119312" cy="2452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39FC1F-A349-47E4-B0B7-A8D92FBE1733}"/>
              </a:ext>
            </a:extLst>
          </p:cNvPr>
          <p:cNvSpPr/>
          <p:nvPr/>
        </p:nvSpPr>
        <p:spPr>
          <a:xfrm>
            <a:off x="4954189" y="2180033"/>
            <a:ext cx="2119312" cy="2452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2DA414-2C97-4964-BCA8-ABE6ED415170}"/>
              </a:ext>
            </a:extLst>
          </p:cNvPr>
          <p:cNvSpPr/>
          <p:nvPr/>
        </p:nvSpPr>
        <p:spPr>
          <a:xfrm>
            <a:off x="7674767" y="2180033"/>
            <a:ext cx="2119312" cy="2452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237DF8-A7EF-4740-AFB3-279BC1AAEA7A}"/>
              </a:ext>
            </a:extLst>
          </p:cNvPr>
          <p:cNvSpPr/>
          <p:nvPr/>
        </p:nvSpPr>
        <p:spPr>
          <a:xfrm>
            <a:off x="4864893" y="2031205"/>
            <a:ext cx="5078015" cy="148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E49B44-7264-498A-8AF8-441A8FDE018D}"/>
              </a:ext>
            </a:extLst>
          </p:cNvPr>
          <p:cNvSpPr/>
          <p:nvPr/>
        </p:nvSpPr>
        <p:spPr>
          <a:xfrm>
            <a:off x="4739876" y="3852861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252A21-39CD-4714-A58E-A5736DEC517E}"/>
              </a:ext>
            </a:extLst>
          </p:cNvPr>
          <p:cNvSpPr/>
          <p:nvPr/>
        </p:nvSpPr>
        <p:spPr>
          <a:xfrm>
            <a:off x="7049688" y="3787377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DED1CA-8E15-4A64-AA56-812D56DE5462}"/>
              </a:ext>
            </a:extLst>
          </p:cNvPr>
          <p:cNvSpPr/>
          <p:nvPr/>
        </p:nvSpPr>
        <p:spPr>
          <a:xfrm>
            <a:off x="7472359" y="3852861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F72FBA-38C6-4544-93D9-458E2E5A9C66}"/>
              </a:ext>
            </a:extLst>
          </p:cNvPr>
          <p:cNvSpPr/>
          <p:nvPr/>
        </p:nvSpPr>
        <p:spPr>
          <a:xfrm>
            <a:off x="9794078" y="3918345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1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C3E935E7-E65B-4D03-82A0-2C28A9563871}"/>
              </a:ext>
            </a:extLst>
          </p:cNvPr>
          <p:cNvSpPr/>
          <p:nvPr/>
        </p:nvSpPr>
        <p:spPr>
          <a:xfrm>
            <a:off x="3594086" y="3165704"/>
            <a:ext cx="2014766" cy="70450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32B0A71-6F50-4C77-BF10-403978E4186F}"/>
              </a:ext>
            </a:extLst>
          </p:cNvPr>
          <p:cNvSpPr/>
          <p:nvPr/>
        </p:nvSpPr>
        <p:spPr>
          <a:xfrm>
            <a:off x="5648114" y="3156263"/>
            <a:ext cx="2014766" cy="70450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57696A57-90C6-42F0-97A7-FE0052487B0A}"/>
              </a:ext>
            </a:extLst>
          </p:cNvPr>
          <p:cNvSpPr/>
          <p:nvPr/>
        </p:nvSpPr>
        <p:spPr>
          <a:xfrm>
            <a:off x="7684609" y="3884546"/>
            <a:ext cx="2014766" cy="70450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B59C99E2-05CB-4EE1-915D-D4D9E5E243C4}"/>
              </a:ext>
            </a:extLst>
          </p:cNvPr>
          <p:cNvSpPr/>
          <p:nvPr/>
        </p:nvSpPr>
        <p:spPr>
          <a:xfrm>
            <a:off x="9721105" y="3877803"/>
            <a:ext cx="2014766" cy="70450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00A5F-C6DC-4ECA-8E1C-6274CC4EF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F88699A-8CC5-4646-B0BE-6C074C87857C}"/>
              </a:ext>
            </a:extLst>
          </p:cNvPr>
          <p:cNvSpPr/>
          <p:nvPr/>
        </p:nvSpPr>
        <p:spPr>
          <a:xfrm rot="10800000">
            <a:off x="551307" y="1936704"/>
            <a:ext cx="2612570" cy="2382050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8D33626-804C-4054-96DD-CAE943E57872}"/>
              </a:ext>
            </a:extLst>
          </p:cNvPr>
          <p:cNvSpPr txBox="1"/>
          <p:nvPr/>
        </p:nvSpPr>
        <p:spPr>
          <a:xfrm>
            <a:off x="549695" y="4488490"/>
            <a:ext cx="274320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Morphological Chart</a:t>
            </a:r>
          </a:p>
        </p:txBody>
      </p:sp>
      <p:pic>
        <p:nvPicPr>
          <p:cNvPr id="7" name="Graphic 12" descr="Dice with solid fill">
            <a:extLst>
              <a:ext uri="{FF2B5EF4-FFF2-40B4-BE49-F238E27FC236}">
                <a16:creationId xmlns:a16="http://schemas.microsoft.com/office/drawing/2014/main" id="{4954230A-5CCA-42EA-9C7F-60F6E1983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60000">
            <a:off x="1067789" y="2278877"/>
            <a:ext cx="1708825" cy="17034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ECC69AE-38C0-46C0-AA6F-81279468A8C6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Concept Generation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F14F558-AB57-404B-B437-97375B05C59B}"/>
              </a:ext>
            </a:extLst>
          </p:cNvPr>
          <p:cNvGraphicFramePr>
            <a:graphicFrameLocks noGrp="1"/>
          </p:cNvGraphicFramePr>
          <p:nvPr/>
        </p:nvGraphicFramePr>
        <p:xfrm>
          <a:off x="3589627" y="2394730"/>
          <a:ext cx="816864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1391989847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916630829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857618642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468382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236192"/>
                          </a:solidFill>
                          <a:latin typeface="Tahoma"/>
                        </a:rPr>
                        <a:t>AHU Placement</a:t>
                      </a:r>
                    </a:p>
                  </a:txBody>
                  <a:tcPr anchor="ctr">
                    <a:lnL w="0">
                      <a:noFill/>
                    </a:lnL>
                    <a:lnR w="38100">
                      <a:solidFill>
                        <a:srgbClr val="236192"/>
                      </a:solidFill>
                    </a:lnR>
                    <a:lnT w="0">
                      <a:noFill/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236192"/>
                          </a:solidFill>
                          <a:latin typeface="Tahoma"/>
                        </a:rPr>
                        <a:t>Duct Attachment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0">
                      <a:noFill/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236192"/>
                          </a:solidFill>
                          <a:latin typeface="Tahoma"/>
                        </a:rPr>
                        <a:t>Infiltration Seals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0">
                      <a:noFill/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236192"/>
                          </a:solidFill>
                          <a:latin typeface="Tahoma"/>
                        </a:rPr>
                        <a:t>Other Features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9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Floor-Mounted</a:t>
                      </a:r>
                    </a:p>
                  </a:txBody>
                  <a:tcPr anchor="ctr">
                    <a:lnL w="0">
                      <a:noFill/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Fixed Overhead Ducts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Puddy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Duct Dips with Valves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0">
                      <a:noFill/>
                    </a:lnR>
                    <a:lnT w="38100">
                      <a:solidFill>
                        <a:srgbClr val="236192"/>
                      </a:solidFill>
                    </a:lnT>
                    <a:lnB w="38100">
                      <a:solidFill>
                        <a:srgbClr val="236192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60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Wall-Mounted</a:t>
                      </a:r>
                    </a:p>
                  </a:txBody>
                  <a:tcPr anchor="ctr">
                    <a:lnL w="0">
                      <a:noFill/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Detachable Side Ducts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Rubber Inserts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38100">
                      <a:solidFill>
                        <a:srgbClr val="236192"/>
                      </a:solidFill>
                    </a:lnR>
                    <a:lnT w="38100">
                      <a:solidFill>
                        <a:srgbClr val="236192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36192"/>
                          </a:solidFill>
                          <a:latin typeface="Tahoma"/>
                        </a:rPr>
                        <a:t>Duct Close-Off</a:t>
                      </a:r>
                    </a:p>
                  </a:txBody>
                  <a:tcPr anchor="ctr">
                    <a:lnL w="38100">
                      <a:solidFill>
                        <a:srgbClr val="236192"/>
                      </a:solidFill>
                    </a:lnL>
                    <a:lnR w="0">
                      <a:noFill/>
                    </a:lnR>
                    <a:lnT w="38100">
                      <a:solidFill>
                        <a:srgbClr val="236192"/>
                      </a:solidFill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9855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D9D918-5C97-4814-A961-A581F0CE6E60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1722846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Concept Selection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Content Placeholder 2">
            <a:extLst>
              <a:ext uri="{FF2B5EF4-FFF2-40B4-BE49-F238E27FC236}">
                <a16:creationId xmlns:a16="http://schemas.microsoft.com/office/drawing/2014/main" id="{52724769-9564-4A76-822A-A55148B2C9AA}"/>
              </a:ext>
            </a:extLst>
          </p:cNvPr>
          <p:cNvSpPr txBox="1">
            <a:spLocks/>
          </p:cNvSpPr>
          <p:nvPr/>
        </p:nvSpPr>
        <p:spPr>
          <a:xfrm>
            <a:off x="-4113397" y="4132950"/>
            <a:ext cx="6314161" cy="2336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1193321C-BFE7-406D-9AFF-F4D39BA4BF15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89F40F3-CD01-4252-B88A-22264D37CEE2}"/>
              </a:ext>
            </a:extLst>
          </p:cNvPr>
          <p:cNvSpPr/>
          <p:nvPr/>
        </p:nvSpPr>
        <p:spPr>
          <a:xfrm rot="10800000">
            <a:off x="5898651" y="2982978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F98565B-DAC1-4141-8DE6-BD3891555C6B}"/>
              </a:ext>
            </a:extLst>
          </p:cNvPr>
          <p:cNvSpPr/>
          <p:nvPr/>
        </p:nvSpPr>
        <p:spPr>
          <a:xfrm rot="10800000">
            <a:off x="1198582" y="2982977"/>
            <a:ext cx="2612570" cy="2382050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2E55105-FF13-4B1C-B595-EB100B685F26}"/>
              </a:ext>
            </a:extLst>
          </p:cNvPr>
          <p:cNvSpPr/>
          <p:nvPr/>
        </p:nvSpPr>
        <p:spPr>
          <a:xfrm rot="10800000">
            <a:off x="3548617" y="1625465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C731B59-6253-4266-AB97-D1CFE6595DCB}"/>
              </a:ext>
            </a:extLst>
          </p:cNvPr>
          <p:cNvSpPr/>
          <p:nvPr/>
        </p:nvSpPr>
        <p:spPr>
          <a:xfrm rot="10800000">
            <a:off x="8265714" y="1625466"/>
            <a:ext cx="2612570" cy="2382050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1E53BF-B5DA-4675-B792-F30C4B160353}"/>
              </a:ext>
            </a:extLst>
          </p:cNvPr>
          <p:cNvSpPr txBox="1"/>
          <p:nvPr/>
        </p:nvSpPr>
        <p:spPr>
          <a:xfrm>
            <a:off x="1131661" y="215447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Pairwise Comparison</a:t>
            </a:r>
            <a:endParaRPr lang="en-US">
              <a:solidFill>
                <a:srgbClr val="236192"/>
              </a:solidFill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66A215-715B-4DAC-9B08-840164056A5E}"/>
              </a:ext>
            </a:extLst>
          </p:cNvPr>
          <p:cNvSpPr txBox="1"/>
          <p:nvPr/>
        </p:nvSpPr>
        <p:spPr>
          <a:xfrm>
            <a:off x="3471702" y="4013751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House</a:t>
            </a:r>
            <a:endParaRPr lang="en-US">
              <a:solidFill>
                <a:srgbClr val="00BBDC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of Quality</a:t>
            </a:r>
            <a:endParaRPr lang="en-US">
              <a:solidFill>
                <a:srgbClr val="00BBDC"/>
              </a:solidFill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A41DB4-1C95-421B-AA44-F5064FE4D29E}"/>
              </a:ext>
            </a:extLst>
          </p:cNvPr>
          <p:cNvSpPr txBox="1"/>
          <p:nvPr/>
        </p:nvSpPr>
        <p:spPr>
          <a:xfrm>
            <a:off x="5865788" y="215454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Pugh</a:t>
            </a:r>
          </a:p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Chart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364800-A688-4BDC-A287-2E06C9C0D0D4}"/>
              </a:ext>
            </a:extLst>
          </p:cNvPr>
          <p:cNvSpPr txBox="1"/>
          <p:nvPr/>
        </p:nvSpPr>
        <p:spPr>
          <a:xfrm>
            <a:off x="8264102" y="401512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Analytical Hierarchy Chart</a:t>
            </a:r>
          </a:p>
        </p:txBody>
      </p:sp>
      <p:pic>
        <p:nvPicPr>
          <p:cNvPr id="13" name="Graphic 13" descr="House with solid fill">
            <a:extLst>
              <a:ext uri="{FF2B5EF4-FFF2-40B4-BE49-F238E27FC236}">
                <a16:creationId xmlns:a16="http://schemas.microsoft.com/office/drawing/2014/main" id="{34748D09-8E65-4B85-8CA9-B7E9ECB80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5055" y="2155757"/>
            <a:ext cx="1330527" cy="1325123"/>
          </a:xfrm>
          <a:prstGeom prst="rect">
            <a:avLst/>
          </a:prstGeom>
        </p:spPr>
      </p:pic>
      <p:pic>
        <p:nvPicPr>
          <p:cNvPr id="14" name="Graphic 14" descr="Bar chart with solid fill">
            <a:extLst>
              <a:ext uri="{FF2B5EF4-FFF2-40B4-BE49-F238E27FC236}">
                <a16:creationId xmlns:a16="http://schemas.microsoft.com/office/drawing/2014/main" id="{D4F201A5-B497-40A0-96D8-C3E2155FD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8375" y="2155758"/>
            <a:ext cx="1330527" cy="1325123"/>
          </a:xfrm>
          <a:prstGeom prst="rect">
            <a:avLst/>
          </a:prstGeom>
        </p:spPr>
      </p:pic>
      <p:pic>
        <p:nvPicPr>
          <p:cNvPr id="15" name="Graphic 15" descr="Scales of justice with solid fill">
            <a:extLst>
              <a:ext uri="{FF2B5EF4-FFF2-40B4-BE49-F238E27FC236}">
                <a16:creationId xmlns:a16="http://schemas.microsoft.com/office/drawing/2014/main" id="{388CD821-5F83-4327-86A7-73AD165D6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66631" y="3539248"/>
            <a:ext cx="1271080" cy="12710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588CED-77A5-41F8-A75B-C77BAAA1B81B}"/>
              </a:ext>
            </a:extLst>
          </p:cNvPr>
          <p:cNvSpPr txBox="1"/>
          <p:nvPr/>
        </p:nvSpPr>
        <p:spPr>
          <a:xfrm>
            <a:off x="4681166" y="2638358"/>
            <a:ext cx="27431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Q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EB5F1F-450B-4B90-B6BF-4CF2FF7DE6F3}"/>
              </a:ext>
            </a:extLst>
          </p:cNvPr>
          <p:cNvCxnSpPr/>
          <p:nvPr/>
        </p:nvCxnSpPr>
        <p:spPr>
          <a:xfrm>
            <a:off x="6851717" y="3628078"/>
            <a:ext cx="0" cy="1005191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568507-820E-41D8-AB7F-C9D526EEFA4E}"/>
              </a:ext>
            </a:extLst>
          </p:cNvPr>
          <p:cNvCxnSpPr>
            <a:cxnSpLocks/>
          </p:cNvCxnSpPr>
          <p:nvPr/>
        </p:nvCxnSpPr>
        <p:spPr>
          <a:xfrm>
            <a:off x="7565078" y="3628077"/>
            <a:ext cx="0" cy="1005191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959E3E-4DB8-4A07-B026-8C054D1B2963}"/>
              </a:ext>
            </a:extLst>
          </p:cNvPr>
          <p:cNvCxnSpPr>
            <a:cxnSpLocks/>
          </p:cNvCxnSpPr>
          <p:nvPr/>
        </p:nvCxnSpPr>
        <p:spPr>
          <a:xfrm>
            <a:off x="6327503" y="4173906"/>
            <a:ext cx="1826638" cy="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ECBCC5-F2A9-4C39-8EE3-068C26AA6CB2}"/>
              </a:ext>
            </a:extLst>
          </p:cNvPr>
          <p:cNvSpPr txBox="1"/>
          <p:nvPr/>
        </p:nvSpPr>
        <p:spPr>
          <a:xfrm>
            <a:off x="6420661" y="3626661"/>
            <a:ext cx="4301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59C3C4-C6D1-4B74-BAEE-C0E2D4887C25}"/>
              </a:ext>
            </a:extLst>
          </p:cNvPr>
          <p:cNvSpPr txBox="1"/>
          <p:nvPr/>
        </p:nvSpPr>
        <p:spPr>
          <a:xfrm>
            <a:off x="6988107" y="4172490"/>
            <a:ext cx="4301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DB0341-203F-4627-A9F2-142B855751BC}"/>
              </a:ext>
            </a:extLst>
          </p:cNvPr>
          <p:cNvSpPr txBox="1"/>
          <p:nvPr/>
        </p:nvSpPr>
        <p:spPr>
          <a:xfrm>
            <a:off x="6993511" y="3648277"/>
            <a:ext cx="4301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0D64B8-4620-47F0-AA3A-3D1B32944710}"/>
              </a:ext>
            </a:extLst>
          </p:cNvPr>
          <p:cNvSpPr txBox="1"/>
          <p:nvPr/>
        </p:nvSpPr>
        <p:spPr>
          <a:xfrm>
            <a:off x="7620405" y="3648277"/>
            <a:ext cx="4301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690CB5-6A70-4E6B-BFB7-A7E6814825B2}"/>
              </a:ext>
            </a:extLst>
          </p:cNvPr>
          <p:cNvSpPr txBox="1"/>
          <p:nvPr/>
        </p:nvSpPr>
        <p:spPr>
          <a:xfrm>
            <a:off x="6420661" y="4167086"/>
            <a:ext cx="4301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CB641C-89A0-45DE-BFCA-89A7A7C335D3}"/>
              </a:ext>
            </a:extLst>
          </p:cNvPr>
          <p:cNvSpPr txBox="1"/>
          <p:nvPr/>
        </p:nvSpPr>
        <p:spPr>
          <a:xfrm>
            <a:off x="7620405" y="4172490"/>
            <a:ext cx="4301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11330-401B-412F-A264-EDDD4A11538E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662549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>
            <a:extLst>
              <a:ext uri="{FF2B5EF4-FFF2-40B4-BE49-F238E27FC236}">
                <a16:creationId xmlns:a16="http://schemas.microsoft.com/office/drawing/2014/main" id="{28592AF4-7ECB-48D5-AE6A-814A394620C1}"/>
              </a:ext>
            </a:extLst>
          </p:cNvPr>
          <p:cNvSpPr/>
          <p:nvPr/>
        </p:nvSpPr>
        <p:spPr>
          <a:xfrm>
            <a:off x="4219556" y="3274802"/>
            <a:ext cx="4612147" cy="1058008"/>
          </a:xfrm>
          <a:prstGeom prst="hexagon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94B96304-DC62-43CA-B0FD-37D89496D3BC}"/>
              </a:ext>
            </a:extLst>
          </p:cNvPr>
          <p:cNvSpPr/>
          <p:nvPr/>
        </p:nvSpPr>
        <p:spPr>
          <a:xfrm>
            <a:off x="4214152" y="4550206"/>
            <a:ext cx="4612148" cy="1058008"/>
          </a:xfrm>
          <a:prstGeom prst="hexagon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C5F2EFB9-3609-48D6-808A-3E43349A058B}"/>
              </a:ext>
            </a:extLst>
          </p:cNvPr>
          <p:cNvSpPr/>
          <p:nvPr/>
        </p:nvSpPr>
        <p:spPr>
          <a:xfrm>
            <a:off x="4219557" y="2015611"/>
            <a:ext cx="4612147" cy="1058008"/>
          </a:xfrm>
          <a:prstGeom prst="hexagon">
            <a:avLst/>
          </a:prstGeom>
          <a:solidFill>
            <a:srgbClr val="ED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07D3E-D30C-4503-A3BB-32E6703E9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" name="Graphic 13" descr="Medal with solid fill">
            <a:extLst>
              <a:ext uri="{FF2B5EF4-FFF2-40B4-BE49-F238E27FC236}">
                <a16:creationId xmlns:a16="http://schemas.microsoft.com/office/drawing/2014/main" id="{043086EF-5370-4E78-8B7C-FD59CA5E888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3958" y="1971092"/>
            <a:ext cx="1195421" cy="1195421"/>
          </a:xfr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09066B9E-EB73-4AA7-8C3F-E5B14EF7E3E2}"/>
              </a:ext>
            </a:extLst>
          </p:cNvPr>
          <p:cNvSpPr/>
          <p:nvPr/>
        </p:nvSpPr>
        <p:spPr>
          <a:xfrm>
            <a:off x="4567424" y="1400422"/>
            <a:ext cx="3077337" cy="45813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D0AED-98D5-4EB0-B8D1-9D9077F7DAE9}"/>
              </a:ext>
            </a:extLst>
          </p:cNvPr>
          <p:cNvSpPr txBox="1"/>
          <p:nvPr/>
        </p:nvSpPr>
        <p:spPr>
          <a:xfrm>
            <a:off x="4731797" y="144491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Results</a:t>
            </a:r>
          </a:p>
        </p:txBody>
      </p:sp>
      <p:pic>
        <p:nvPicPr>
          <p:cNvPr id="15" name="Graphic 13" descr="Medal with solid fill">
            <a:extLst>
              <a:ext uri="{FF2B5EF4-FFF2-40B4-BE49-F238E27FC236}">
                <a16:creationId xmlns:a16="http://schemas.microsoft.com/office/drawing/2014/main" id="{EE9F518F-FFC6-4FDE-9979-988B3E37E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5039" y="3236769"/>
            <a:ext cx="1195421" cy="1195421"/>
          </a:xfrm>
          <a:prstGeom prst="rect">
            <a:avLst/>
          </a:prstGeom>
        </p:spPr>
      </p:pic>
      <p:pic>
        <p:nvPicPr>
          <p:cNvPr id="17" name="Graphic 13" descr="Medal with solid fill">
            <a:extLst>
              <a:ext uri="{FF2B5EF4-FFF2-40B4-BE49-F238E27FC236}">
                <a16:creationId xmlns:a16="http://schemas.microsoft.com/office/drawing/2014/main" id="{8669B151-AF8E-4666-8DF9-896648E0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5039" y="4501364"/>
            <a:ext cx="1195421" cy="1195421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54636E12-04A6-4D1D-9C6E-49B21D6D1173}"/>
              </a:ext>
            </a:extLst>
          </p:cNvPr>
          <p:cNvSpPr/>
          <p:nvPr/>
        </p:nvSpPr>
        <p:spPr>
          <a:xfrm>
            <a:off x="4300621" y="2080463"/>
            <a:ext cx="4444615" cy="912094"/>
          </a:xfrm>
          <a:prstGeom prst="hexagon">
            <a:avLst/>
          </a:prstGeom>
          <a:solidFill>
            <a:srgbClr val="D9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F655A8-945A-442C-A38D-B54FE6935483}"/>
              </a:ext>
            </a:extLst>
          </p:cNvPr>
          <p:cNvSpPr txBox="1"/>
          <p:nvPr/>
        </p:nvSpPr>
        <p:spPr>
          <a:xfrm>
            <a:off x="4335292" y="2119551"/>
            <a:ext cx="43698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Floor-Mounted AHU with Detachable Side Ducts, Rubber Inserts, and Dips Inside Ductwork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FADF3412-E8BD-4820-BE1C-763247E5D3BE}"/>
              </a:ext>
            </a:extLst>
          </p:cNvPr>
          <p:cNvSpPr/>
          <p:nvPr/>
        </p:nvSpPr>
        <p:spPr>
          <a:xfrm>
            <a:off x="4300623" y="3345059"/>
            <a:ext cx="4444614" cy="917498"/>
          </a:xfrm>
          <a:prstGeom prst="hexagon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8897C5-A879-44A2-ADDD-E9466FA5BFFA}"/>
              </a:ext>
            </a:extLst>
          </p:cNvPr>
          <p:cNvSpPr txBox="1"/>
          <p:nvPr/>
        </p:nvSpPr>
        <p:spPr>
          <a:xfrm>
            <a:off x="4346099" y="3427380"/>
            <a:ext cx="43536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Wall-Mounted AHU with Detachable Overhead Ducts, Puddy Seals, and Dips Inside Ductwork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5A1230E8-62DA-4B6A-9B00-E54F219B756D}"/>
              </a:ext>
            </a:extLst>
          </p:cNvPr>
          <p:cNvSpPr/>
          <p:nvPr/>
        </p:nvSpPr>
        <p:spPr>
          <a:xfrm>
            <a:off x="4300621" y="4631271"/>
            <a:ext cx="4412189" cy="912094"/>
          </a:xfrm>
          <a:prstGeom prst="hexagon">
            <a:avLst/>
          </a:prstGeom>
          <a:solidFill>
            <a:srgbClr val="965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05387-887A-49BF-ABB3-DAF707CAE20D}"/>
              </a:ext>
            </a:extLst>
          </p:cNvPr>
          <p:cNvSpPr txBox="1"/>
          <p:nvPr/>
        </p:nvSpPr>
        <p:spPr>
          <a:xfrm>
            <a:off x="4416356" y="4681167"/>
            <a:ext cx="41915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Floor-Mounted AHU with Detachable Overhead Ducts, Rubber Inserts, and Close-Off Inside Ductwork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73C3E-D1A2-4E58-AD76-1F47F55D81E1}"/>
              </a:ext>
            </a:extLst>
          </p:cNvPr>
          <p:cNvSpPr/>
          <p:nvPr/>
        </p:nvSpPr>
        <p:spPr>
          <a:xfrm>
            <a:off x="3287949" y="2496224"/>
            <a:ext cx="610680" cy="589064"/>
          </a:xfrm>
          <a:prstGeom prst="ellipse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84FD79D-8B7F-4804-85C3-FCEC4E590BCF}"/>
              </a:ext>
            </a:extLst>
          </p:cNvPr>
          <p:cNvSpPr/>
          <p:nvPr/>
        </p:nvSpPr>
        <p:spPr>
          <a:xfrm>
            <a:off x="3287947" y="3760820"/>
            <a:ext cx="610680" cy="589064"/>
          </a:xfrm>
          <a:prstGeom prst="ellipse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2CB73C-0BE5-49EC-845B-EDDF5D909FB1}"/>
              </a:ext>
            </a:extLst>
          </p:cNvPr>
          <p:cNvSpPr/>
          <p:nvPr/>
        </p:nvSpPr>
        <p:spPr>
          <a:xfrm>
            <a:off x="3287949" y="5025416"/>
            <a:ext cx="610680" cy="589064"/>
          </a:xfrm>
          <a:prstGeom prst="ellips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50A80D-9C48-4356-8483-A5AA741EB55C}"/>
              </a:ext>
            </a:extLst>
          </p:cNvPr>
          <p:cNvSpPr txBox="1"/>
          <p:nvPr/>
        </p:nvSpPr>
        <p:spPr>
          <a:xfrm>
            <a:off x="3391913" y="2570465"/>
            <a:ext cx="39775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rgbClr val="CFB0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EE36A8-8506-4D03-8F28-6D97405A6033}"/>
              </a:ext>
            </a:extLst>
          </p:cNvPr>
          <p:cNvSpPr txBox="1"/>
          <p:nvPr/>
        </p:nvSpPr>
        <p:spPr>
          <a:xfrm>
            <a:off x="3391912" y="3835060"/>
            <a:ext cx="39775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rgbClr val="965D24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FBC682-2EAA-46AC-B1F8-998FB7BE4F58}"/>
              </a:ext>
            </a:extLst>
          </p:cNvPr>
          <p:cNvSpPr/>
          <p:nvPr/>
        </p:nvSpPr>
        <p:spPr>
          <a:xfrm>
            <a:off x="3347395" y="2550265"/>
            <a:ext cx="480978" cy="470171"/>
          </a:xfrm>
          <a:prstGeom prst="ellipse">
            <a:avLst/>
          </a:prstGeom>
          <a:solidFill>
            <a:srgbClr val="D9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D700"/>
                </a:solidFill>
                <a:latin typeface="Tahoma"/>
                <a:ea typeface="Tahoma"/>
                <a:cs typeface="Calibri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38FDE5-D65F-4263-B75F-AF477BDC931A}"/>
              </a:ext>
            </a:extLst>
          </p:cNvPr>
          <p:cNvSpPr txBox="1"/>
          <p:nvPr/>
        </p:nvSpPr>
        <p:spPr>
          <a:xfrm>
            <a:off x="3391913" y="5088848"/>
            <a:ext cx="39775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rgbClr val="999999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B3E1101-D0E2-4170-8095-73A12F146E56}"/>
              </a:ext>
            </a:extLst>
          </p:cNvPr>
          <p:cNvSpPr/>
          <p:nvPr/>
        </p:nvSpPr>
        <p:spPr>
          <a:xfrm>
            <a:off x="3287947" y="3760819"/>
            <a:ext cx="610680" cy="589064"/>
          </a:xfrm>
          <a:prstGeom prst="ellips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B105F9-52C5-445F-A2AE-FDA9BB8981E4}"/>
              </a:ext>
            </a:extLst>
          </p:cNvPr>
          <p:cNvSpPr txBox="1"/>
          <p:nvPr/>
        </p:nvSpPr>
        <p:spPr>
          <a:xfrm>
            <a:off x="3391912" y="3835060"/>
            <a:ext cx="39775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rgbClr val="CFB0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87EF6AF-8D06-4600-8158-35EDDAA282D9}"/>
              </a:ext>
            </a:extLst>
          </p:cNvPr>
          <p:cNvSpPr/>
          <p:nvPr/>
        </p:nvSpPr>
        <p:spPr>
          <a:xfrm>
            <a:off x="3347393" y="3814860"/>
            <a:ext cx="480978" cy="470171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C0C0C0"/>
                </a:solidFill>
                <a:latin typeface="Tahoma"/>
                <a:ea typeface="Tahoma"/>
                <a:cs typeface="Calibri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05C3BBE-96FB-46C1-B3AE-E7197751802D}"/>
              </a:ext>
            </a:extLst>
          </p:cNvPr>
          <p:cNvSpPr/>
          <p:nvPr/>
        </p:nvSpPr>
        <p:spPr>
          <a:xfrm>
            <a:off x="3287949" y="5025415"/>
            <a:ext cx="610680" cy="589064"/>
          </a:xfrm>
          <a:prstGeom prst="ellipse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CD7F32"/>
              </a:solidFill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135535-0AFA-4146-A08D-DEA88DC0D89D}"/>
              </a:ext>
            </a:extLst>
          </p:cNvPr>
          <p:cNvSpPr txBox="1"/>
          <p:nvPr/>
        </p:nvSpPr>
        <p:spPr>
          <a:xfrm>
            <a:off x="3391913" y="5099656"/>
            <a:ext cx="39775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rgbClr val="CFB0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15C3E26-680A-4BFC-9D5A-31CA3F6E74AF}"/>
              </a:ext>
            </a:extLst>
          </p:cNvPr>
          <p:cNvSpPr/>
          <p:nvPr/>
        </p:nvSpPr>
        <p:spPr>
          <a:xfrm>
            <a:off x="3347395" y="5079456"/>
            <a:ext cx="480978" cy="470171"/>
          </a:xfrm>
          <a:prstGeom prst="ellipse">
            <a:avLst/>
          </a:prstGeom>
          <a:solidFill>
            <a:srgbClr val="965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CD7F32"/>
                </a:solidFill>
                <a:latin typeface="Tahoma"/>
                <a:ea typeface="Tahoma"/>
                <a:cs typeface="Calibri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B78D7C-579B-4F85-B9AC-55BE8B1A8133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23B8C8-62FC-4212-AD51-5ED97B3DDC5E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Concept Selection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67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32AE4-A66A-4BBF-B773-F501BD8C55E3}"/>
              </a:ext>
            </a:extLst>
          </p:cNvPr>
          <p:cNvSpPr txBox="1"/>
          <p:nvPr/>
        </p:nvSpPr>
        <p:spPr>
          <a:xfrm>
            <a:off x="7491323" y="1897116"/>
            <a:ext cx="561906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sz="24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Screw-On</a:t>
            </a:r>
            <a:r>
              <a:rPr lang="en-US" sz="2400" b="1" i="0" u="none" strike="noStrike"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 Side Ducts</a:t>
            </a:r>
            <a:r>
              <a:rPr lang="en-US" sz="2400" b="1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​</a:t>
            </a:r>
            <a:endParaRPr lang="en-US" b="1">
              <a:cs typeface="Calibri" panose="020F0502020204030204"/>
            </a:endParaRPr>
          </a:p>
          <a:p>
            <a:endParaRPr lang="en-US" b="1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ED74CA-C6A8-4872-A820-BAEF59A3A53D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Changes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94415E6-9D23-4DB7-9B07-013B5BC6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mtClean="0">
                <a:solidFill>
                  <a:schemeClr val="tx1"/>
                </a:solidFill>
                <a:latin typeface="Arial"/>
                <a:cs typeface="Arial"/>
              </a:rPr>
              <a:pPr/>
              <a:t>23</a:t>
            </a:fld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6" name="Picture 1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5AE4C272-DD16-4F76-8A40-83A399A8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66" y="1660962"/>
            <a:ext cx="4047919" cy="31304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0AE8401-21F6-4CBE-A82E-F92640B68366}"/>
              </a:ext>
            </a:extLst>
          </p:cNvPr>
          <p:cNvSpPr txBox="1"/>
          <p:nvPr/>
        </p:nvSpPr>
        <p:spPr>
          <a:xfrm>
            <a:off x="7491323" y="2554958"/>
            <a:ext cx="561906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sz="2400" b="1" i="0" u="none" strike="noStrike"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29,000 BTU </a:t>
            </a:r>
            <a:r>
              <a:rPr lang="en-US" sz="24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Chiller</a:t>
            </a:r>
            <a:endParaRPr lang="en-US" sz="2400" b="1" i="0">
              <a:solidFill>
                <a:srgbClr val="000000"/>
              </a:solidFill>
              <a:effectLst/>
              <a:latin typeface="Tahoma"/>
              <a:ea typeface="Tahoma"/>
              <a:cs typeface="Tahoma"/>
            </a:endParaRPr>
          </a:p>
          <a:p>
            <a:endParaRPr lang="en-US" b="1" i="0">
              <a:solidFill>
                <a:srgbClr val="000000"/>
              </a:solidFill>
              <a:effectLst/>
              <a:latin typeface="Calibri" panose="020F0502020204030204"/>
              <a:ea typeface="Tahoma"/>
              <a:cs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CD4E26-9EBF-498C-98E4-45556D0002BF}"/>
              </a:ext>
            </a:extLst>
          </p:cNvPr>
          <p:cNvSpPr txBox="1"/>
          <p:nvPr/>
        </p:nvSpPr>
        <p:spPr>
          <a:xfrm>
            <a:off x="7491322" y="3837748"/>
            <a:ext cx="561906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Floor-Mounted AHU</a:t>
            </a:r>
            <a:r>
              <a:rPr lang="en-US" sz="24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</a:t>
            </a:r>
            <a:endParaRPr lang="en-US" sz="2400" b="1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endParaRPr lang="en-US" b="1">
              <a:cs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F2C11C-4761-4118-AFF4-EDCB4D7955BF}"/>
              </a:ext>
            </a:extLst>
          </p:cNvPr>
          <p:cNvSpPr txBox="1"/>
          <p:nvPr/>
        </p:nvSpPr>
        <p:spPr>
          <a:xfrm>
            <a:off x="7491323" y="3190871"/>
            <a:ext cx="561906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sz="2400" b="1" i="0" u="none" strike="noStrike"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Industrial Humidifier</a:t>
            </a:r>
            <a:endParaRPr lang="en-US" sz="2400" b="1" i="0">
              <a:solidFill>
                <a:srgbClr val="000000"/>
              </a:solidFill>
              <a:effectLst/>
              <a:latin typeface="Tahoma"/>
              <a:ea typeface="Tahoma"/>
              <a:cs typeface="Tahoma"/>
            </a:endParaRPr>
          </a:p>
          <a:p>
            <a:endParaRPr lang="en-US" b="1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BF1BBAFD-D6FC-4C03-8BEE-00D4FAB4D4D6}"/>
              </a:ext>
            </a:extLst>
          </p:cNvPr>
          <p:cNvSpPr/>
          <p:nvPr/>
        </p:nvSpPr>
        <p:spPr>
          <a:xfrm>
            <a:off x="1054293" y="2577438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1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533E17BF-6E00-41A2-A50E-3A5513DE1CB8}"/>
              </a:ext>
            </a:extLst>
          </p:cNvPr>
          <p:cNvSpPr/>
          <p:nvPr/>
        </p:nvSpPr>
        <p:spPr>
          <a:xfrm>
            <a:off x="1054293" y="3224315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2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A6F32DBE-C4FA-47F1-9290-E23024E5B8B4}"/>
              </a:ext>
            </a:extLst>
          </p:cNvPr>
          <p:cNvSpPr/>
          <p:nvPr/>
        </p:nvSpPr>
        <p:spPr>
          <a:xfrm>
            <a:off x="1054293" y="3860228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3</a:t>
            </a: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94A79778-3413-4D13-9C37-F75FCE6FDC98}"/>
              </a:ext>
            </a:extLst>
          </p:cNvPr>
          <p:cNvSpPr/>
          <p:nvPr/>
        </p:nvSpPr>
        <p:spPr>
          <a:xfrm>
            <a:off x="1054293" y="4496141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4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5A4AF335-6656-4291-A62F-54E35F878724}"/>
              </a:ext>
            </a:extLst>
          </p:cNvPr>
          <p:cNvSpPr/>
          <p:nvPr/>
        </p:nvSpPr>
        <p:spPr>
          <a:xfrm>
            <a:off x="6821372" y="2149840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1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C4F86A8A-6258-4CDE-B7B6-137C508C5221}"/>
              </a:ext>
            </a:extLst>
          </p:cNvPr>
          <p:cNvSpPr/>
          <p:nvPr/>
        </p:nvSpPr>
        <p:spPr>
          <a:xfrm>
            <a:off x="6821372" y="2796717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2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F0502C0E-161A-4553-AA07-6C597FBD34D5}"/>
              </a:ext>
            </a:extLst>
          </p:cNvPr>
          <p:cNvSpPr/>
          <p:nvPr/>
        </p:nvSpPr>
        <p:spPr>
          <a:xfrm>
            <a:off x="6821372" y="3432630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3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B9F9D1B5-DB2A-4418-B1AE-727DD7B8F00A}"/>
              </a:ext>
            </a:extLst>
          </p:cNvPr>
          <p:cNvSpPr/>
          <p:nvPr/>
        </p:nvSpPr>
        <p:spPr>
          <a:xfrm>
            <a:off x="6821372" y="4068543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F8568-870A-44EC-A37E-2A879CFE6D5D}"/>
              </a:ext>
            </a:extLst>
          </p:cNvPr>
          <p:cNvCxnSpPr/>
          <p:nvPr/>
        </p:nvCxnSpPr>
        <p:spPr>
          <a:xfrm>
            <a:off x="1637615" y="2835435"/>
            <a:ext cx="805856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2FF6064-F39A-42F5-AD39-31DF77CCDE32}"/>
              </a:ext>
            </a:extLst>
          </p:cNvPr>
          <p:cNvCxnSpPr>
            <a:cxnSpLocks/>
          </p:cNvCxnSpPr>
          <p:nvPr/>
        </p:nvCxnSpPr>
        <p:spPr>
          <a:xfrm>
            <a:off x="1637615" y="3476830"/>
            <a:ext cx="509828" cy="5482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F556EDE-AA94-4A97-86D1-4D61E3605F7B}"/>
              </a:ext>
            </a:extLst>
          </p:cNvPr>
          <p:cNvCxnSpPr>
            <a:cxnSpLocks/>
          </p:cNvCxnSpPr>
          <p:nvPr/>
        </p:nvCxnSpPr>
        <p:spPr>
          <a:xfrm>
            <a:off x="1643097" y="4112743"/>
            <a:ext cx="1101884" cy="5482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AC42E3B-1DC5-488F-B09F-F68791FAD101}"/>
              </a:ext>
            </a:extLst>
          </p:cNvPr>
          <p:cNvCxnSpPr>
            <a:cxnSpLocks/>
          </p:cNvCxnSpPr>
          <p:nvPr/>
        </p:nvCxnSpPr>
        <p:spPr>
          <a:xfrm flipV="1">
            <a:off x="1643096" y="4748657"/>
            <a:ext cx="1408877" cy="5482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8033532-3394-4845-8BCC-841E19C9169E}"/>
              </a:ext>
            </a:extLst>
          </p:cNvPr>
          <p:cNvCxnSpPr>
            <a:cxnSpLocks/>
          </p:cNvCxnSpPr>
          <p:nvPr/>
        </p:nvCxnSpPr>
        <p:spPr>
          <a:xfrm flipH="1">
            <a:off x="3041011" y="4512931"/>
            <a:ext cx="5481" cy="25765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5A5FDEE-40DD-4352-A495-40E02C8788FB}"/>
              </a:ext>
            </a:extLst>
          </p:cNvPr>
          <p:cNvCxnSpPr>
            <a:cxnSpLocks/>
          </p:cNvCxnSpPr>
          <p:nvPr/>
        </p:nvCxnSpPr>
        <p:spPr>
          <a:xfrm flipH="1">
            <a:off x="1977500" y="4512931"/>
            <a:ext cx="5481" cy="25765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1AE8AA3-2236-4ADE-AF87-C5C3BEA3854C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155414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EE293A-F680-4596-A25A-EAA6C3D7EAFF}"/>
              </a:ext>
            </a:extLst>
          </p:cNvPr>
          <p:cNvSpPr txBox="1"/>
          <p:nvPr/>
        </p:nvSpPr>
        <p:spPr>
          <a:xfrm>
            <a:off x="7151013" y="1935990"/>
            <a:ext cx="6051204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Screw-On Side Ducts</a:t>
            </a:r>
            <a:endParaRPr lang="en-US" sz="3000" b="1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Easily removable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More accessible</a:t>
            </a:r>
          </a:p>
          <a:p>
            <a:r>
              <a:rPr lang="en-US" sz="2400">
                <a:latin typeface="Tahoma"/>
                <a:ea typeface="+mn-lt"/>
                <a:cs typeface="+mn-lt"/>
              </a:rPr>
              <a:t> - Reduced length of ductwork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Increased portability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3C1CB7E-86F6-4079-A5DC-B47682F11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mtClean="0">
                <a:solidFill>
                  <a:schemeClr val="tx1"/>
                </a:solidFill>
                <a:latin typeface="Arial"/>
                <a:cs typeface="Arial"/>
              </a:rPr>
              <a:pPr/>
              <a:t>24</a:t>
            </a:fld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0067F-5133-43EB-A5B5-5FE2E47CF65B}"/>
              </a:ext>
            </a:extLst>
          </p:cNvPr>
          <p:cNvSpPr txBox="1"/>
          <p:nvPr/>
        </p:nvSpPr>
        <p:spPr>
          <a:xfrm>
            <a:off x="5205924" y="1679632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</a:p>
        </p:txBody>
      </p:sp>
      <p:pic>
        <p:nvPicPr>
          <p:cNvPr id="10" name="Picture 1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ED9CCD6F-0746-416D-AB1A-86CA823E1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66" y="1660962"/>
            <a:ext cx="4047919" cy="3130406"/>
          </a:xfrm>
          <a:prstGeom prst="rect">
            <a:avLst/>
          </a:prstGeom>
        </p:spPr>
      </p:pic>
      <p:sp>
        <p:nvSpPr>
          <p:cNvPr id="42" name="Hexagon 41">
            <a:extLst>
              <a:ext uri="{FF2B5EF4-FFF2-40B4-BE49-F238E27FC236}">
                <a16:creationId xmlns:a16="http://schemas.microsoft.com/office/drawing/2014/main" id="{8900F61F-EED8-48AF-9C71-4F77DA9E6AC4}"/>
              </a:ext>
            </a:extLst>
          </p:cNvPr>
          <p:cNvSpPr/>
          <p:nvPr/>
        </p:nvSpPr>
        <p:spPr>
          <a:xfrm>
            <a:off x="1054293" y="2577438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1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5FDCE3E-BF39-4B79-9B71-2DC76DD83B91}"/>
              </a:ext>
            </a:extLst>
          </p:cNvPr>
          <p:cNvCxnSpPr/>
          <p:nvPr/>
        </p:nvCxnSpPr>
        <p:spPr>
          <a:xfrm>
            <a:off x="1637615" y="2835435"/>
            <a:ext cx="805856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1">
            <a:extLst>
              <a:ext uri="{FF2B5EF4-FFF2-40B4-BE49-F238E27FC236}">
                <a16:creationId xmlns:a16="http://schemas.microsoft.com/office/drawing/2014/main" id="{39A653CF-FB27-4DF1-9ADB-7D41FBADBC52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Changes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AAF69BC-D1C6-4839-B078-C0EF9DE10C00}"/>
              </a:ext>
            </a:extLst>
          </p:cNvPr>
          <p:cNvSpPr/>
          <p:nvPr/>
        </p:nvSpPr>
        <p:spPr>
          <a:xfrm>
            <a:off x="6408523" y="1936818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B913C-1E94-4CCA-B3F1-84B2B2F3BC56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3585162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94415E6-9D23-4DB7-9B07-013B5BC6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mtClean="0">
                <a:solidFill>
                  <a:schemeClr val="tx1"/>
                </a:solidFill>
                <a:latin typeface="Arial"/>
                <a:cs typeface="Arial"/>
              </a:rPr>
              <a:pPr/>
              <a:t>25</a:t>
            </a:fld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E8AC6-0761-422A-841B-55DA7D51C6E5}"/>
              </a:ext>
            </a:extLst>
          </p:cNvPr>
          <p:cNvSpPr txBox="1"/>
          <p:nvPr/>
        </p:nvSpPr>
        <p:spPr>
          <a:xfrm>
            <a:off x="7151692" y="1935942"/>
            <a:ext cx="433839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29,000 BTU A/C</a:t>
            </a:r>
            <a:endParaRPr lang="en-US" sz="3000" b="1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More versatile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Most value (power vs cost)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Compensates for leaks &amp;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   infiltration</a:t>
            </a:r>
            <a:endParaRPr lang="en-US"/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Decreases time response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Built-in ductwork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3" name="Picture 1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0ACEEFC2-0882-431F-8A9A-94169AA2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66" y="1660962"/>
            <a:ext cx="4047919" cy="3130406"/>
          </a:xfrm>
          <a:prstGeom prst="rect">
            <a:avLst/>
          </a:prstGeom>
        </p:spPr>
      </p:pic>
      <p:sp>
        <p:nvSpPr>
          <p:cNvPr id="14" name="Hexagon 13">
            <a:extLst>
              <a:ext uri="{FF2B5EF4-FFF2-40B4-BE49-F238E27FC236}">
                <a16:creationId xmlns:a16="http://schemas.microsoft.com/office/drawing/2014/main" id="{5B91C887-6F58-4BBC-9355-8BE8E552E9DC}"/>
              </a:ext>
            </a:extLst>
          </p:cNvPr>
          <p:cNvSpPr/>
          <p:nvPr/>
        </p:nvSpPr>
        <p:spPr>
          <a:xfrm>
            <a:off x="1054293" y="3224315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95A9843-A2E3-48BB-9DA8-EE89CACD662E}"/>
              </a:ext>
            </a:extLst>
          </p:cNvPr>
          <p:cNvCxnSpPr>
            <a:cxnSpLocks/>
          </p:cNvCxnSpPr>
          <p:nvPr/>
        </p:nvCxnSpPr>
        <p:spPr>
          <a:xfrm>
            <a:off x="1637615" y="3476830"/>
            <a:ext cx="509828" cy="5482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6A692419-1BC0-41F6-88FE-B5561A9DDDC9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Changes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D31D678-F7F6-48A4-94FE-44048012AD55}"/>
              </a:ext>
            </a:extLst>
          </p:cNvPr>
          <p:cNvSpPr/>
          <p:nvPr/>
        </p:nvSpPr>
        <p:spPr>
          <a:xfrm>
            <a:off x="6408523" y="1936818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CC968-2486-49A1-86FB-890AE1C13D5B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1373730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94415E6-9D23-4DB7-9B07-013B5BC6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z="1800" smtClean="0">
                <a:solidFill>
                  <a:schemeClr val="tx1"/>
                </a:solidFill>
                <a:latin typeface="+mn-lt"/>
              </a:rPr>
              <a:pPr/>
              <a:t>26</a:t>
            </a:fld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884794-F26B-4A04-926B-AD26A3E16F7E}"/>
              </a:ext>
            </a:extLst>
          </p:cNvPr>
          <p:cNvSpPr txBox="1"/>
          <p:nvPr/>
        </p:nvSpPr>
        <p:spPr>
          <a:xfrm>
            <a:off x="6248014" y="1556599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A2A19C-467E-42DD-BE07-2B573DD24183}"/>
              </a:ext>
            </a:extLst>
          </p:cNvPr>
          <p:cNvSpPr txBox="1"/>
          <p:nvPr/>
        </p:nvSpPr>
        <p:spPr>
          <a:xfrm>
            <a:off x="7183662" y="1935213"/>
            <a:ext cx="457440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Industrial Humidifier</a:t>
            </a:r>
            <a:endParaRPr lang="en-US" sz="3000" b="1">
              <a:latin typeface="Tahoma"/>
              <a:ea typeface="Tahoma"/>
              <a:cs typeface="Tahoma"/>
            </a:endParaRP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Ensures 95% RH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Large tank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Decreases time response</a:t>
            </a:r>
          </a:p>
          <a:p>
            <a:pPr>
              <a:buFont typeface="Arial,Sans-Serif"/>
            </a:pPr>
            <a:r>
              <a:rPr lang="en-US" sz="2400">
                <a:latin typeface="Tahoma"/>
                <a:ea typeface="Tahoma"/>
                <a:cs typeface="Calibri" panose="020F0502020204030204"/>
              </a:rPr>
              <a:t> - Automated</a:t>
            </a:r>
            <a:r>
              <a:rPr lang="en-US" sz="2400">
                <a:latin typeface="Tahoma"/>
                <a:ea typeface="+mn-lt"/>
                <a:cs typeface="+mn-lt"/>
              </a:rPr>
              <a:t> control system</a:t>
            </a:r>
            <a:endParaRPr lang="en-US" sz="2400">
              <a:latin typeface="Tahoma"/>
              <a:ea typeface="Tahoma"/>
              <a:cs typeface="+mn-lt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384B4-41F0-4982-9312-A2E7DACD1535}"/>
              </a:ext>
            </a:extLst>
          </p:cNvPr>
          <p:cNvSpPr txBox="1"/>
          <p:nvPr/>
        </p:nvSpPr>
        <p:spPr>
          <a:xfrm>
            <a:off x="5205924" y="1679632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</a:p>
        </p:txBody>
      </p:sp>
      <p:pic>
        <p:nvPicPr>
          <p:cNvPr id="3" name="Picture 1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F133FC77-9A51-4814-BD99-3E43352BD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66" y="1660962"/>
            <a:ext cx="4047919" cy="3130406"/>
          </a:xfrm>
          <a:prstGeom prst="rect">
            <a:avLst/>
          </a:prstGeom>
        </p:spPr>
      </p:pic>
      <p:sp>
        <p:nvSpPr>
          <p:cNvPr id="16" name="Hexagon 15">
            <a:extLst>
              <a:ext uri="{FF2B5EF4-FFF2-40B4-BE49-F238E27FC236}">
                <a16:creationId xmlns:a16="http://schemas.microsoft.com/office/drawing/2014/main" id="{A2395FF2-5EC5-49E6-9A53-0F8371DFFD6D}"/>
              </a:ext>
            </a:extLst>
          </p:cNvPr>
          <p:cNvSpPr/>
          <p:nvPr/>
        </p:nvSpPr>
        <p:spPr>
          <a:xfrm>
            <a:off x="1054293" y="3860228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F4679E-A41D-4EDB-BD8A-9A3D45E0FA9C}"/>
              </a:ext>
            </a:extLst>
          </p:cNvPr>
          <p:cNvCxnSpPr>
            <a:cxnSpLocks/>
          </p:cNvCxnSpPr>
          <p:nvPr/>
        </p:nvCxnSpPr>
        <p:spPr>
          <a:xfrm>
            <a:off x="1643097" y="4112743"/>
            <a:ext cx="1101884" cy="5482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E32CE290-31A7-46B0-BD57-D361C9F55507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Changes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87202B3-5577-456D-9683-294063494321}"/>
              </a:ext>
            </a:extLst>
          </p:cNvPr>
          <p:cNvSpPr/>
          <p:nvPr/>
        </p:nvSpPr>
        <p:spPr>
          <a:xfrm>
            <a:off x="6408523" y="1936818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AA550-1CE9-4529-81B9-D4EE7444D133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4054486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94415E6-9D23-4DB7-9B07-013B5BC6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z="1800" smtClean="0">
                <a:solidFill>
                  <a:schemeClr val="tx1"/>
                </a:solidFill>
                <a:latin typeface="+mn-lt"/>
              </a:rPr>
              <a:pPr/>
              <a:t>27</a:t>
            </a:fld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87146F-C316-4F68-9A6B-2034438FD3F5}"/>
              </a:ext>
            </a:extLst>
          </p:cNvPr>
          <p:cNvSpPr txBox="1"/>
          <p:nvPr/>
        </p:nvSpPr>
        <p:spPr>
          <a:xfrm>
            <a:off x="7192346" y="1936815"/>
            <a:ext cx="6051204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Floor-Mounted AHU</a:t>
            </a:r>
            <a:endParaRPr lang="en-US" sz="3000" b="1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Limited wall space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Suggested by lab staff</a:t>
            </a:r>
          </a:p>
          <a:p>
            <a:r>
              <a:rPr lang="en-US" sz="2400">
                <a:latin typeface="Tahoma"/>
                <a:ea typeface="+mn-lt"/>
                <a:cs typeface="+mn-lt"/>
              </a:rPr>
              <a:t> - Reduced length of ductwork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Increased portability</a:t>
            </a: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8DAEC6-F93F-4BD3-9468-F029D0A3FAF3}"/>
              </a:ext>
            </a:extLst>
          </p:cNvPr>
          <p:cNvSpPr txBox="1"/>
          <p:nvPr/>
        </p:nvSpPr>
        <p:spPr>
          <a:xfrm>
            <a:off x="5205924" y="1679632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</a:p>
        </p:txBody>
      </p:sp>
      <p:pic>
        <p:nvPicPr>
          <p:cNvPr id="2" name="Picture 1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556FDBD5-B2A8-4BC1-9BA9-9297B450E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66" y="1660962"/>
            <a:ext cx="4047919" cy="3130406"/>
          </a:xfrm>
          <a:prstGeom prst="rect">
            <a:avLst/>
          </a:prstGeom>
        </p:spPr>
      </p:pic>
      <p:sp>
        <p:nvSpPr>
          <p:cNvPr id="41" name="Hexagon 40">
            <a:extLst>
              <a:ext uri="{FF2B5EF4-FFF2-40B4-BE49-F238E27FC236}">
                <a16:creationId xmlns:a16="http://schemas.microsoft.com/office/drawing/2014/main" id="{0B8254BB-F8E8-4E7F-9BBF-C0F94D048B33}"/>
              </a:ext>
            </a:extLst>
          </p:cNvPr>
          <p:cNvSpPr/>
          <p:nvPr/>
        </p:nvSpPr>
        <p:spPr>
          <a:xfrm>
            <a:off x="1054293" y="4496141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4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8CCA909-46C0-4F10-85AA-198D6CBCBFB2}"/>
              </a:ext>
            </a:extLst>
          </p:cNvPr>
          <p:cNvCxnSpPr>
            <a:cxnSpLocks/>
          </p:cNvCxnSpPr>
          <p:nvPr/>
        </p:nvCxnSpPr>
        <p:spPr>
          <a:xfrm flipV="1">
            <a:off x="1643096" y="4748657"/>
            <a:ext cx="1408877" cy="5482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50B7065-1F1A-41BE-8BF2-870201622A31}"/>
              </a:ext>
            </a:extLst>
          </p:cNvPr>
          <p:cNvCxnSpPr>
            <a:cxnSpLocks/>
          </p:cNvCxnSpPr>
          <p:nvPr/>
        </p:nvCxnSpPr>
        <p:spPr>
          <a:xfrm flipH="1">
            <a:off x="3041011" y="4512931"/>
            <a:ext cx="5481" cy="25765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074E93B-9965-4F7E-8269-C1B21A1E0293}"/>
              </a:ext>
            </a:extLst>
          </p:cNvPr>
          <p:cNvCxnSpPr>
            <a:cxnSpLocks/>
          </p:cNvCxnSpPr>
          <p:nvPr/>
        </p:nvCxnSpPr>
        <p:spPr>
          <a:xfrm flipH="1">
            <a:off x="1977500" y="4512931"/>
            <a:ext cx="5481" cy="25765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C28D9FA2-1818-44AD-A3D6-0358F5C792D1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Changes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7B4C02A8-7651-463B-BAC5-9C6FDE114703}"/>
              </a:ext>
            </a:extLst>
          </p:cNvPr>
          <p:cNvSpPr/>
          <p:nvPr/>
        </p:nvSpPr>
        <p:spPr>
          <a:xfrm>
            <a:off x="6408523" y="1936818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845F3-A1B7-44CE-B1DD-D28D3ABF78BF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1880452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C3B2C-9FEA-4690-9046-3AF730E65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Graphic 8" descr="Snowflake with solid fill">
            <a:extLst>
              <a:ext uri="{FF2B5EF4-FFF2-40B4-BE49-F238E27FC236}">
                <a16:creationId xmlns:a16="http://schemas.microsoft.com/office/drawing/2014/main" id="{6957341A-5B19-4B48-81A3-522BBA08572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779" y="1596372"/>
            <a:ext cx="914400" cy="9144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6EA5FC7-73DE-4BBB-9F2C-828CD7D1A9F0}"/>
              </a:ext>
            </a:extLst>
          </p:cNvPr>
          <p:cNvSpPr txBox="1">
            <a:spLocks/>
          </p:cNvSpPr>
          <p:nvPr/>
        </p:nvSpPr>
        <p:spPr>
          <a:xfrm>
            <a:off x="990600" y="553914"/>
            <a:ext cx="10515600" cy="679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Proposed Materials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C5F7A-1BF0-49D4-B9FC-A0FA5255E1E6}"/>
              </a:ext>
            </a:extLst>
          </p:cNvPr>
          <p:cNvSpPr txBox="1"/>
          <p:nvPr/>
        </p:nvSpPr>
        <p:spPr>
          <a:xfrm>
            <a:off x="7139543" y="1692846"/>
            <a:ext cx="4289128" cy="5311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q"/>
            </a:pPr>
            <a:endParaRPr lang="en-US" sz="2200">
              <a:latin typeface="Tahoma"/>
              <a:ea typeface="Tahoma"/>
              <a:cs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A14D4-185B-45C4-8DF1-2C75848D4F94}"/>
              </a:ext>
            </a:extLst>
          </p:cNvPr>
          <p:cNvSpPr txBox="1"/>
          <p:nvPr/>
        </p:nvSpPr>
        <p:spPr>
          <a:xfrm>
            <a:off x="1833393" y="1712156"/>
            <a:ext cx="4793278" cy="4085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 b="1">
                <a:latin typeface="Tahoma"/>
                <a:ea typeface="Tahoma"/>
                <a:cs typeface="Calibri"/>
              </a:rPr>
              <a:t>1 x 29,000 BTU Portable A/C</a:t>
            </a:r>
            <a:endParaRPr lang="en-US" b="1"/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 b="1">
                <a:latin typeface="Tahoma"/>
                <a:ea typeface="Tahoma"/>
                <a:cs typeface="Calibri"/>
              </a:rPr>
              <a:t>3 x Electric Strip Heaters</a:t>
            </a: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 b="1">
                <a:latin typeface="Tahoma"/>
                <a:ea typeface="Tahoma"/>
                <a:cs typeface="Tahoma"/>
              </a:rPr>
              <a:t>1 x Industrial Humidifier</a:t>
            </a:r>
            <a:endParaRPr lang="en-US" sz="2200" b="1">
              <a:latin typeface="Tahoma"/>
              <a:ea typeface="Tahoma"/>
              <a:cs typeface="Calibri"/>
            </a:endParaRP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4 x Humidity Sensors</a:t>
            </a: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4 x Temperature Sensors</a:t>
            </a:r>
            <a:endParaRPr lang="en-US" sz="2200">
              <a:latin typeface="Tahoma"/>
              <a:ea typeface="Tahoma"/>
              <a:cs typeface="Calibri"/>
            </a:endParaRP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 b="1">
                <a:latin typeface="Tahoma"/>
                <a:ea typeface="Tahoma"/>
                <a:cs typeface="Calibri"/>
              </a:rPr>
              <a:t>1 x Arduino Mega</a:t>
            </a: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1 x Duct Sealant</a:t>
            </a: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endParaRPr lang="en-US" sz="2200">
              <a:latin typeface="Tahoma"/>
              <a:ea typeface="Tahoma"/>
              <a:cs typeface="Calibri"/>
            </a:endParaRPr>
          </a:p>
        </p:txBody>
      </p:sp>
      <p:pic>
        <p:nvPicPr>
          <p:cNvPr id="9" name="Graphic 9" descr="Water with solid fill">
            <a:extLst>
              <a:ext uri="{FF2B5EF4-FFF2-40B4-BE49-F238E27FC236}">
                <a16:creationId xmlns:a16="http://schemas.microsoft.com/office/drawing/2014/main" id="{8EC31099-8EB7-44F2-8D04-7485AAB03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069" y="2511311"/>
            <a:ext cx="914400" cy="914400"/>
          </a:xfrm>
          <a:prstGeom prst="rect">
            <a:avLst/>
          </a:prstGeom>
        </p:spPr>
      </p:pic>
      <p:pic>
        <p:nvPicPr>
          <p:cNvPr id="10" name="Graphic 10" descr="Thermometer with solid fill">
            <a:extLst>
              <a:ext uri="{FF2B5EF4-FFF2-40B4-BE49-F238E27FC236}">
                <a16:creationId xmlns:a16="http://schemas.microsoft.com/office/drawing/2014/main" id="{77DC945D-BB4A-435C-B0F4-28A5BAA4B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069" y="3525483"/>
            <a:ext cx="914400" cy="914400"/>
          </a:xfrm>
          <a:prstGeom prst="rect">
            <a:avLst/>
          </a:prstGeom>
        </p:spPr>
      </p:pic>
      <p:pic>
        <p:nvPicPr>
          <p:cNvPr id="11" name="Graphic 11" descr="Glue with solid fill">
            <a:extLst>
              <a:ext uri="{FF2B5EF4-FFF2-40B4-BE49-F238E27FC236}">
                <a16:creationId xmlns:a16="http://schemas.microsoft.com/office/drawing/2014/main" id="{EA894912-6501-492D-B6CA-3B45A6952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586" y="4534175"/>
            <a:ext cx="914400" cy="914400"/>
          </a:xfrm>
          <a:prstGeom prst="rect">
            <a:avLst/>
          </a:prstGeom>
        </p:spPr>
      </p:pic>
      <p:sp>
        <p:nvSpPr>
          <p:cNvPr id="6" name="Moon 5">
            <a:extLst>
              <a:ext uri="{FF2B5EF4-FFF2-40B4-BE49-F238E27FC236}">
                <a16:creationId xmlns:a16="http://schemas.microsoft.com/office/drawing/2014/main" id="{8DB14E9D-0F07-4354-8876-C558A9C1E968}"/>
              </a:ext>
            </a:extLst>
          </p:cNvPr>
          <p:cNvSpPr/>
          <p:nvPr/>
        </p:nvSpPr>
        <p:spPr>
          <a:xfrm rot="13260000">
            <a:off x="1251125" y="3075258"/>
            <a:ext cx="87665" cy="249505"/>
          </a:xfrm>
          <a:prstGeom prst="moon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FC768-C312-435F-AB23-74ABF7913B76}"/>
              </a:ext>
            </a:extLst>
          </p:cNvPr>
          <p:cNvSpPr txBox="1"/>
          <p:nvPr/>
        </p:nvSpPr>
        <p:spPr>
          <a:xfrm>
            <a:off x="7141632" y="1704151"/>
            <a:ext cx="4464552" cy="4085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1 x Duct Take-Off</a:t>
            </a:r>
            <a:endParaRPr lang="en-US" sz="2200">
              <a:ea typeface="+mn-lt"/>
              <a:cs typeface="+mn-lt"/>
            </a:endParaRP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1 x Clear Vinyl</a:t>
            </a:r>
            <a:endParaRPr lang="en-US" sz="2200">
              <a:latin typeface="Calibri" panose="020F0502020204030204"/>
              <a:ea typeface="Tahoma"/>
              <a:cs typeface="Calibri" panose="020F0502020204030204"/>
            </a:endParaRP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 b="1">
                <a:latin typeface="Tahoma"/>
                <a:ea typeface="Tahoma"/>
                <a:cs typeface="Tahoma"/>
              </a:rPr>
              <a:t>1 x Rubber Sealing Strips</a:t>
            </a:r>
            <a:endParaRPr lang="en-US" sz="2200" b="1">
              <a:latin typeface="Calibri" panose="020F0502020204030204"/>
              <a:ea typeface="Tahoma"/>
              <a:cs typeface="Calibri" panose="020F0502020204030204"/>
            </a:endParaRP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1 x Foam Sealing Strips</a:t>
            </a:r>
            <a:endParaRPr lang="en-US" sz="2200">
              <a:latin typeface="Calibri" panose="020F0502020204030204"/>
              <a:ea typeface="Tahoma"/>
              <a:cs typeface="Calibri" panose="020F0502020204030204"/>
            </a:endParaRP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 b="1">
                <a:latin typeface="Tahoma"/>
                <a:ea typeface="Tahoma"/>
                <a:cs typeface="Tahoma"/>
              </a:rPr>
              <a:t>1 x Ambient Air Adapter</a:t>
            </a:r>
            <a:endParaRPr lang="en-US" sz="2200" b="1">
              <a:latin typeface="Calibri" panose="020F0502020204030204"/>
              <a:ea typeface="Tahoma"/>
              <a:cs typeface="Calibri" panose="020F0502020204030204"/>
            </a:endParaRP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1 x Pack of Wires</a:t>
            </a:r>
            <a:endParaRPr lang="en-US">
              <a:latin typeface="Calibri"/>
              <a:ea typeface="Tahoma"/>
              <a:cs typeface="Calibri"/>
            </a:endParaRP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1 x Fiberglass Insulation</a:t>
            </a:r>
            <a:endParaRPr lang="en-US">
              <a:cs typeface="Calibri"/>
            </a:endParaRP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endParaRPr lang="en-US" sz="2200">
              <a:latin typeface="Tahoma"/>
              <a:ea typeface="Tahoma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61576-841E-4945-A215-41715C4FB848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50596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Right 18">
            <a:extLst>
              <a:ext uri="{FF2B5EF4-FFF2-40B4-BE49-F238E27FC236}">
                <a16:creationId xmlns:a16="http://schemas.microsoft.com/office/drawing/2014/main" id="{376344E0-56A0-4C8B-BA25-CBABBD138CE7}"/>
              </a:ext>
            </a:extLst>
          </p:cNvPr>
          <p:cNvSpPr/>
          <p:nvPr/>
        </p:nvSpPr>
        <p:spPr>
          <a:xfrm>
            <a:off x="7977582" y="1594261"/>
            <a:ext cx="5280052" cy="1308211"/>
          </a:xfrm>
          <a:prstGeom prst="rightArrow">
            <a:avLst/>
          </a:prstGeom>
          <a:solidFill>
            <a:srgbClr val="A4D23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ED5181A-B630-47F4-8712-921C7A2FBBB9}"/>
              </a:ext>
            </a:extLst>
          </p:cNvPr>
          <p:cNvSpPr/>
          <p:nvPr/>
        </p:nvSpPr>
        <p:spPr>
          <a:xfrm>
            <a:off x="6550866" y="1594262"/>
            <a:ext cx="3836974" cy="1308211"/>
          </a:xfrm>
          <a:prstGeom prst="rightArrow">
            <a:avLst/>
          </a:prstGeom>
          <a:solidFill>
            <a:srgbClr val="00CFB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E777253-9468-4F7D-A774-BFD54D71E3C5}"/>
              </a:ext>
            </a:extLst>
          </p:cNvPr>
          <p:cNvSpPr/>
          <p:nvPr/>
        </p:nvSpPr>
        <p:spPr>
          <a:xfrm>
            <a:off x="3334282" y="1594261"/>
            <a:ext cx="4443876" cy="1308211"/>
          </a:xfrm>
          <a:prstGeom prst="rightArrow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858698-A81F-4D29-8AD3-3D74382919A5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Risk Analysis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54C0BCD-106B-44FF-94FD-FF8ED462535B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z="1400" smtClean="0">
                <a:latin typeface="Arial"/>
                <a:cs typeface="Arial"/>
              </a:rPr>
              <a:pPr algn="r"/>
              <a:t>29</a:t>
            </a:fld>
            <a:endParaRPr lang="en-US" sz="140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5C8C2-3918-4265-AC48-BABEC8126F5C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E6A163-0227-4597-B667-5C2BCA652B4A}"/>
              </a:ext>
            </a:extLst>
          </p:cNvPr>
          <p:cNvSpPr/>
          <p:nvPr/>
        </p:nvSpPr>
        <p:spPr>
          <a:xfrm>
            <a:off x="4674499" y="1665250"/>
            <a:ext cx="7775096" cy="1197665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9035025-B0D2-4F7D-AC87-57B0E47EC61F}"/>
              </a:ext>
            </a:extLst>
          </p:cNvPr>
          <p:cNvSpPr/>
          <p:nvPr/>
        </p:nvSpPr>
        <p:spPr>
          <a:xfrm>
            <a:off x="-138549" y="1594262"/>
            <a:ext cx="5280052" cy="1308211"/>
          </a:xfrm>
          <a:prstGeom prst="rightArrow">
            <a:avLst/>
          </a:prstGeom>
          <a:solidFill>
            <a:srgbClr val="23619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6A3C1-465F-4CB7-BA9A-E85ED8B21943}"/>
              </a:ext>
            </a:extLst>
          </p:cNvPr>
          <p:cNvSpPr txBox="1"/>
          <p:nvPr/>
        </p:nvSpPr>
        <p:spPr>
          <a:xfrm>
            <a:off x="2013568" y="2019321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Steps/Features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1A28F8-AD0C-44EA-8DF8-5CF89F3F7E38}"/>
              </a:ext>
            </a:extLst>
          </p:cNvPr>
          <p:cNvSpPr txBox="1"/>
          <p:nvPr/>
        </p:nvSpPr>
        <p:spPr>
          <a:xfrm>
            <a:off x="5951691" y="2019320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Effects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C553A2-2571-4E7F-B661-A855DC017066}"/>
              </a:ext>
            </a:extLst>
          </p:cNvPr>
          <p:cNvSpPr txBox="1"/>
          <p:nvPr/>
        </p:nvSpPr>
        <p:spPr>
          <a:xfrm>
            <a:off x="8520913" y="2019321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49F0BA-7987-4DE8-9DB2-F453C2E37FBD}"/>
              </a:ext>
            </a:extLst>
          </p:cNvPr>
          <p:cNvSpPr txBox="1"/>
          <p:nvPr/>
        </p:nvSpPr>
        <p:spPr>
          <a:xfrm>
            <a:off x="1711381" y="2865575"/>
            <a:ext cx="2743199" cy="1876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Heating Strips</a:t>
            </a:r>
            <a:endParaRPr lang="en-US" b="1">
              <a:solidFill>
                <a:srgbClr val="236192"/>
              </a:solidFill>
              <a:cs typeface="Calibri"/>
            </a:endParaRP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Humidifying</a:t>
            </a: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Cooling</a:t>
            </a: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Controls/Wiring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933DC5-1900-4E57-97BD-A3320A51E1C6}"/>
              </a:ext>
            </a:extLst>
          </p:cNvPr>
          <p:cNvCxnSpPr/>
          <p:nvPr/>
        </p:nvCxnSpPr>
        <p:spPr>
          <a:xfrm>
            <a:off x="4532888" y="2254666"/>
            <a:ext cx="0" cy="2468067"/>
          </a:xfrm>
          <a:prstGeom prst="straightConnector1">
            <a:avLst/>
          </a:prstGeom>
          <a:ln w="57150">
            <a:solidFill>
              <a:srgbClr val="23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81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91601-FC12-4929-A276-FFB7E46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446D44-9D55-440C-9C15-EC1D9602252E}"/>
              </a:ext>
            </a:extLst>
          </p:cNvPr>
          <p:cNvSpPr txBox="1">
            <a:spLocks/>
          </p:cNvSpPr>
          <p:nvPr/>
        </p:nvSpPr>
        <p:spPr>
          <a:xfrm>
            <a:off x="792073" y="-776386"/>
            <a:ext cx="9942093" cy="184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Sponsor &amp; Advisor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520FDB-9C2D-487C-93AD-12CFEE6A094D}"/>
              </a:ext>
            </a:extLst>
          </p:cNvPr>
          <p:cNvSpPr txBox="1"/>
          <p:nvPr/>
        </p:nvSpPr>
        <p:spPr>
          <a:xfrm>
            <a:off x="2793048" y="4732447"/>
            <a:ext cx="24143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Danfoss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62174-7DC8-4293-BEEA-D6359F46D16A}"/>
              </a:ext>
            </a:extLst>
          </p:cNvPr>
          <p:cNvSpPr txBox="1"/>
          <p:nvPr/>
        </p:nvSpPr>
        <p:spPr>
          <a:xfrm>
            <a:off x="6545872" y="4703491"/>
            <a:ext cx="2419760" cy="6613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FAMU-FSU College of Engineering</a:t>
            </a:r>
            <a:endParaRPr lang="en-US"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B2B647-54AF-4DD7-9485-7D02E183E2E8}"/>
              </a:ext>
            </a:extLst>
          </p:cNvPr>
          <p:cNvGrpSpPr/>
          <p:nvPr/>
        </p:nvGrpSpPr>
        <p:grpSpPr>
          <a:xfrm>
            <a:off x="2790560" y="1576659"/>
            <a:ext cx="2419681" cy="3117656"/>
            <a:chOff x="5011478" y="1802290"/>
            <a:chExt cx="2419681" cy="31176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F85510-7985-4ED5-9E7F-72D052383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8" r="1638"/>
            <a:stretch/>
          </p:blipFill>
          <p:spPr>
            <a:xfrm>
              <a:off x="5011478" y="1802290"/>
              <a:ext cx="2419681" cy="250165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734576-5293-48BA-8766-8B690C28DF71}"/>
                </a:ext>
              </a:extLst>
            </p:cNvPr>
            <p:cNvSpPr/>
            <p:nvPr/>
          </p:nvSpPr>
          <p:spPr>
            <a:xfrm>
              <a:off x="5016490" y="4303482"/>
              <a:ext cx="2414667" cy="616464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latin typeface="Tahoma"/>
                  <a:ea typeface="Tahoma"/>
                  <a:cs typeface="Tahoma"/>
                </a:rPr>
                <a:t>William </a:t>
              </a:r>
              <a:r>
                <a:rPr lang="en-US" sz="2000" err="1">
                  <a:latin typeface="Tahoma"/>
                  <a:ea typeface="Tahoma"/>
                  <a:cs typeface="Tahoma"/>
                </a:rPr>
                <a:t>Bilbow</a:t>
              </a:r>
              <a:endParaRPr lang="en-US" sz="20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F99D0F95-F631-42BF-88D5-EEBDB71E3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1581150"/>
            <a:ext cx="2419350" cy="31146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AB84F2-0140-4C90-9C25-41AE9E626E56}"/>
              </a:ext>
            </a:extLst>
          </p:cNvPr>
          <p:cNvSpPr/>
          <p:nvPr/>
        </p:nvSpPr>
        <p:spPr>
          <a:xfrm>
            <a:off x="6545909" y="4084093"/>
            <a:ext cx="2419680" cy="6164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Tahoma"/>
                <a:ea typeface="Tahoma"/>
                <a:cs typeface="Tahoma"/>
              </a:rPr>
              <a:t>Keith Larson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6F063-85CB-43A8-A29D-59031EE992AE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66781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Right 18">
            <a:extLst>
              <a:ext uri="{FF2B5EF4-FFF2-40B4-BE49-F238E27FC236}">
                <a16:creationId xmlns:a16="http://schemas.microsoft.com/office/drawing/2014/main" id="{376344E0-56A0-4C8B-BA25-CBABBD138CE7}"/>
              </a:ext>
            </a:extLst>
          </p:cNvPr>
          <p:cNvSpPr/>
          <p:nvPr/>
        </p:nvSpPr>
        <p:spPr>
          <a:xfrm>
            <a:off x="7977582" y="1594261"/>
            <a:ext cx="5280052" cy="1308211"/>
          </a:xfrm>
          <a:prstGeom prst="rightArrow">
            <a:avLst/>
          </a:prstGeom>
          <a:solidFill>
            <a:srgbClr val="A4D23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ED5181A-B630-47F4-8712-921C7A2FBBB9}"/>
              </a:ext>
            </a:extLst>
          </p:cNvPr>
          <p:cNvSpPr/>
          <p:nvPr/>
        </p:nvSpPr>
        <p:spPr>
          <a:xfrm>
            <a:off x="6550866" y="1594262"/>
            <a:ext cx="3836974" cy="1308211"/>
          </a:xfrm>
          <a:prstGeom prst="rightArrow">
            <a:avLst/>
          </a:prstGeom>
          <a:solidFill>
            <a:srgbClr val="00CFB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7FA334-AA2C-4194-BA74-D5ACB68FF80E}"/>
              </a:ext>
            </a:extLst>
          </p:cNvPr>
          <p:cNvSpPr/>
          <p:nvPr/>
        </p:nvSpPr>
        <p:spPr>
          <a:xfrm>
            <a:off x="7371844" y="1541217"/>
            <a:ext cx="7775096" cy="1416105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E777253-9468-4F7D-A774-BFD54D71E3C5}"/>
              </a:ext>
            </a:extLst>
          </p:cNvPr>
          <p:cNvSpPr/>
          <p:nvPr/>
        </p:nvSpPr>
        <p:spPr>
          <a:xfrm>
            <a:off x="3334282" y="1594261"/>
            <a:ext cx="4443876" cy="1308211"/>
          </a:xfrm>
          <a:prstGeom prst="rightArrow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858698-A81F-4D29-8AD3-3D74382919A5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Risk Analysis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54C0BCD-106B-44FF-94FD-FF8ED462535B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z="1400" smtClean="0">
                <a:latin typeface="Arial"/>
                <a:cs typeface="Arial"/>
              </a:rPr>
              <a:pPr algn="r"/>
              <a:t>30</a:t>
            </a:fld>
            <a:endParaRPr lang="en-US" sz="140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5C8C2-3918-4265-AC48-BABEC8126F5C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9035025-B0D2-4F7D-AC87-57B0E47EC61F}"/>
              </a:ext>
            </a:extLst>
          </p:cNvPr>
          <p:cNvSpPr/>
          <p:nvPr/>
        </p:nvSpPr>
        <p:spPr>
          <a:xfrm>
            <a:off x="-138549" y="1594262"/>
            <a:ext cx="5280052" cy="1308211"/>
          </a:xfrm>
          <a:prstGeom prst="rightArrow">
            <a:avLst/>
          </a:prstGeom>
          <a:solidFill>
            <a:srgbClr val="23619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6A3C1-465F-4CB7-BA9A-E85ED8B21943}"/>
              </a:ext>
            </a:extLst>
          </p:cNvPr>
          <p:cNvSpPr txBox="1"/>
          <p:nvPr/>
        </p:nvSpPr>
        <p:spPr>
          <a:xfrm>
            <a:off x="2013568" y="2019321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Steps/Features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1A28F8-AD0C-44EA-8DF8-5CF89F3F7E38}"/>
              </a:ext>
            </a:extLst>
          </p:cNvPr>
          <p:cNvSpPr txBox="1"/>
          <p:nvPr/>
        </p:nvSpPr>
        <p:spPr>
          <a:xfrm>
            <a:off x="5951691" y="2019320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Effects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C553A2-2571-4E7F-B661-A855DC017066}"/>
              </a:ext>
            </a:extLst>
          </p:cNvPr>
          <p:cNvSpPr txBox="1"/>
          <p:nvPr/>
        </p:nvSpPr>
        <p:spPr>
          <a:xfrm>
            <a:off x="8520913" y="2019321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49F0BA-7987-4DE8-9DB2-F453C2E37FBD}"/>
              </a:ext>
            </a:extLst>
          </p:cNvPr>
          <p:cNvSpPr txBox="1"/>
          <p:nvPr/>
        </p:nvSpPr>
        <p:spPr>
          <a:xfrm>
            <a:off x="1711381" y="2865575"/>
            <a:ext cx="2743199" cy="1876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Heating Strips</a:t>
            </a:r>
            <a:endParaRPr lang="en-US" b="1">
              <a:solidFill>
                <a:srgbClr val="236192"/>
              </a:solidFill>
              <a:cs typeface="Calibri"/>
            </a:endParaRP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Humidifying</a:t>
            </a: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Cooling</a:t>
            </a: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Controls/Wiring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81990-A1B8-41AC-AA85-EE92587101D8}"/>
              </a:ext>
            </a:extLst>
          </p:cNvPr>
          <p:cNvSpPr txBox="1"/>
          <p:nvPr/>
        </p:nvSpPr>
        <p:spPr>
          <a:xfrm>
            <a:off x="4585043" y="2860494"/>
            <a:ext cx="2539999" cy="18711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00B0F0"/>
                </a:solidFill>
                <a:latin typeface="Tahoma"/>
                <a:ea typeface="Tahoma"/>
                <a:cs typeface="Tahoma"/>
              </a:rPr>
              <a:t>Burns/Fire</a:t>
            </a:r>
            <a:endParaRPr lang="en-US" b="1">
              <a:solidFill>
                <a:srgbClr val="00B0F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00B0F0"/>
                </a:solidFill>
                <a:latin typeface="Tahoma"/>
                <a:ea typeface="Tahoma"/>
                <a:cs typeface="Tahoma"/>
              </a:rPr>
              <a:t>Electric Shock</a:t>
            </a: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00B0F0"/>
                </a:solidFill>
                <a:latin typeface="Tahoma"/>
                <a:ea typeface="Tahoma"/>
                <a:cs typeface="Tahoma"/>
              </a:rPr>
              <a:t>Equipment Failure</a:t>
            </a: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00B0F0"/>
                </a:solidFill>
                <a:latin typeface="Tahoma"/>
                <a:ea typeface="Tahoma"/>
                <a:cs typeface="Tahoma"/>
              </a:rPr>
              <a:t>Property Damage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AF030E8-6F2F-448E-A1DA-53F3A06F2240}"/>
              </a:ext>
            </a:extLst>
          </p:cNvPr>
          <p:cNvCxnSpPr/>
          <p:nvPr/>
        </p:nvCxnSpPr>
        <p:spPr>
          <a:xfrm>
            <a:off x="7176286" y="2269906"/>
            <a:ext cx="0" cy="2468067"/>
          </a:xfrm>
          <a:prstGeom prst="straightConnector1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Right 5">
            <a:extLst>
              <a:ext uri="{FF2B5EF4-FFF2-40B4-BE49-F238E27FC236}">
                <a16:creationId xmlns:a16="http://schemas.microsoft.com/office/drawing/2014/main" id="{F3AFDCBA-4401-498B-9E16-99BCD21F8973}"/>
              </a:ext>
            </a:extLst>
          </p:cNvPr>
          <p:cNvSpPr/>
          <p:nvPr/>
        </p:nvSpPr>
        <p:spPr>
          <a:xfrm>
            <a:off x="-152037" y="1594261"/>
            <a:ext cx="5280052" cy="1308211"/>
          </a:xfrm>
          <a:prstGeom prst="rightArrow">
            <a:avLst/>
          </a:prstGeom>
          <a:solidFill>
            <a:srgbClr val="FFFFFF">
              <a:alpha val="7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34D37-7827-4C7C-A2FA-C967DD9D6188}"/>
              </a:ext>
            </a:extLst>
          </p:cNvPr>
          <p:cNvSpPr/>
          <p:nvPr/>
        </p:nvSpPr>
        <p:spPr>
          <a:xfrm>
            <a:off x="166246" y="2957908"/>
            <a:ext cx="4322495" cy="206346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3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Right 18">
            <a:extLst>
              <a:ext uri="{FF2B5EF4-FFF2-40B4-BE49-F238E27FC236}">
                <a16:creationId xmlns:a16="http://schemas.microsoft.com/office/drawing/2014/main" id="{376344E0-56A0-4C8B-BA25-CBABBD138CE7}"/>
              </a:ext>
            </a:extLst>
          </p:cNvPr>
          <p:cNvSpPr/>
          <p:nvPr/>
        </p:nvSpPr>
        <p:spPr>
          <a:xfrm>
            <a:off x="7977582" y="1594261"/>
            <a:ext cx="5280052" cy="1308211"/>
          </a:xfrm>
          <a:prstGeom prst="rightArrow">
            <a:avLst/>
          </a:prstGeom>
          <a:solidFill>
            <a:srgbClr val="A4D23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E6A163-0227-4597-B667-5C2BCA652B4A}"/>
              </a:ext>
            </a:extLst>
          </p:cNvPr>
          <p:cNvSpPr/>
          <p:nvPr/>
        </p:nvSpPr>
        <p:spPr>
          <a:xfrm>
            <a:off x="10008499" y="1665250"/>
            <a:ext cx="2441096" cy="1197665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ED5181A-B630-47F4-8712-921C7A2FBBB9}"/>
              </a:ext>
            </a:extLst>
          </p:cNvPr>
          <p:cNvSpPr/>
          <p:nvPr/>
        </p:nvSpPr>
        <p:spPr>
          <a:xfrm>
            <a:off x="6550866" y="1594262"/>
            <a:ext cx="3836974" cy="1308211"/>
          </a:xfrm>
          <a:prstGeom prst="rightArrow">
            <a:avLst/>
          </a:prstGeom>
          <a:solidFill>
            <a:srgbClr val="00CFB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E777253-9468-4F7D-A774-BFD54D71E3C5}"/>
              </a:ext>
            </a:extLst>
          </p:cNvPr>
          <p:cNvSpPr/>
          <p:nvPr/>
        </p:nvSpPr>
        <p:spPr>
          <a:xfrm>
            <a:off x="3334282" y="1594261"/>
            <a:ext cx="4443876" cy="1308211"/>
          </a:xfrm>
          <a:prstGeom prst="rightArrow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858698-A81F-4D29-8AD3-3D74382919A5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Risk Analysis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54C0BCD-106B-44FF-94FD-FF8ED462535B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z="1400" smtClean="0">
                <a:latin typeface="Arial"/>
                <a:cs typeface="Arial"/>
              </a:rPr>
              <a:pPr algn="r"/>
              <a:t>31</a:t>
            </a:fld>
            <a:endParaRPr lang="en-US" sz="140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5C8C2-3918-4265-AC48-BABEC8126F5C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FCDA8CF-FFF8-46C3-9556-C248177E5BEA}"/>
              </a:ext>
            </a:extLst>
          </p:cNvPr>
          <p:cNvSpPr/>
          <p:nvPr/>
        </p:nvSpPr>
        <p:spPr>
          <a:xfrm>
            <a:off x="4770483" y="1594261"/>
            <a:ext cx="3014372" cy="1308211"/>
          </a:xfrm>
          <a:prstGeom prst="rightArrow">
            <a:avLst/>
          </a:prstGeom>
          <a:solidFill>
            <a:srgbClr val="FFFFFF">
              <a:alpha val="7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9035025-B0D2-4F7D-AC87-57B0E47EC61F}"/>
              </a:ext>
            </a:extLst>
          </p:cNvPr>
          <p:cNvSpPr/>
          <p:nvPr/>
        </p:nvSpPr>
        <p:spPr>
          <a:xfrm>
            <a:off x="-138549" y="1594262"/>
            <a:ext cx="5280052" cy="1308211"/>
          </a:xfrm>
          <a:prstGeom prst="rightArrow">
            <a:avLst/>
          </a:prstGeom>
          <a:solidFill>
            <a:srgbClr val="23619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6A3C1-465F-4CB7-BA9A-E85ED8B21943}"/>
              </a:ext>
            </a:extLst>
          </p:cNvPr>
          <p:cNvSpPr txBox="1"/>
          <p:nvPr/>
        </p:nvSpPr>
        <p:spPr>
          <a:xfrm>
            <a:off x="2013568" y="2019321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Steps/Features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1A28F8-AD0C-44EA-8DF8-5CF89F3F7E38}"/>
              </a:ext>
            </a:extLst>
          </p:cNvPr>
          <p:cNvSpPr txBox="1"/>
          <p:nvPr/>
        </p:nvSpPr>
        <p:spPr>
          <a:xfrm>
            <a:off x="5951691" y="2019320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Effects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C553A2-2571-4E7F-B661-A855DC017066}"/>
              </a:ext>
            </a:extLst>
          </p:cNvPr>
          <p:cNvSpPr txBox="1"/>
          <p:nvPr/>
        </p:nvSpPr>
        <p:spPr>
          <a:xfrm>
            <a:off x="8520913" y="2019321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49F0BA-7987-4DE8-9DB2-F453C2E37FBD}"/>
              </a:ext>
            </a:extLst>
          </p:cNvPr>
          <p:cNvSpPr txBox="1"/>
          <p:nvPr/>
        </p:nvSpPr>
        <p:spPr>
          <a:xfrm>
            <a:off x="1711381" y="2865575"/>
            <a:ext cx="2743199" cy="1876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Heating Strips</a:t>
            </a:r>
            <a:endParaRPr lang="en-US" b="1">
              <a:solidFill>
                <a:srgbClr val="236192"/>
              </a:solidFill>
              <a:cs typeface="Calibri"/>
            </a:endParaRP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Humidifying</a:t>
            </a: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Cooling</a:t>
            </a: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Controls/Wiring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554FA-8A45-4693-BD8F-AA5FB0AC85BE}"/>
              </a:ext>
            </a:extLst>
          </p:cNvPr>
          <p:cNvSpPr txBox="1"/>
          <p:nvPr/>
        </p:nvSpPr>
        <p:spPr>
          <a:xfrm>
            <a:off x="6986534" y="2901134"/>
            <a:ext cx="2743199" cy="1876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PPE &amp; Caging</a:t>
            </a:r>
            <a:endParaRPr lang="en-US" b="1">
              <a:solidFill>
                <a:srgbClr val="00CFB4"/>
              </a:solidFill>
              <a:cs typeface="Calibri" panose="020F0502020204030204"/>
            </a:endParaRP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Collection System</a:t>
            </a: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Electrical Tape</a:t>
            </a: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Float Switches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4639ED-EDD1-45DA-B69C-A8E92C02E4EF}"/>
              </a:ext>
            </a:extLst>
          </p:cNvPr>
          <p:cNvCxnSpPr/>
          <p:nvPr/>
        </p:nvCxnSpPr>
        <p:spPr>
          <a:xfrm>
            <a:off x="9779224" y="2274986"/>
            <a:ext cx="0" cy="2468067"/>
          </a:xfrm>
          <a:prstGeom prst="straightConnector1">
            <a:avLst/>
          </a:prstGeom>
          <a:ln w="57150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801F1CF-A062-4ACC-AD1D-58EB3CE9977B}"/>
              </a:ext>
            </a:extLst>
          </p:cNvPr>
          <p:cNvSpPr txBox="1"/>
          <p:nvPr/>
        </p:nvSpPr>
        <p:spPr>
          <a:xfrm>
            <a:off x="4585043" y="2860494"/>
            <a:ext cx="2539999" cy="18711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00B0F0"/>
                </a:solidFill>
                <a:latin typeface="Tahoma"/>
                <a:ea typeface="Tahoma"/>
                <a:cs typeface="Tahoma"/>
              </a:rPr>
              <a:t>Burns/Fire</a:t>
            </a:r>
            <a:endParaRPr lang="en-US" b="1">
              <a:solidFill>
                <a:srgbClr val="00B0F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00B0F0"/>
                </a:solidFill>
                <a:latin typeface="Tahoma"/>
                <a:ea typeface="Tahoma"/>
                <a:cs typeface="Tahoma"/>
              </a:rPr>
              <a:t>Electric Shock</a:t>
            </a: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00B0F0"/>
                </a:solidFill>
                <a:latin typeface="Tahoma"/>
                <a:ea typeface="Tahoma"/>
                <a:cs typeface="Tahoma"/>
              </a:rPr>
              <a:t>Equipment Failure</a:t>
            </a:r>
          </a:p>
          <a:p>
            <a:pPr algn="r">
              <a:lnSpc>
                <a:spcPct val="150000"/>
              </a:lnSpc>
            </a:pPr>
            <a:r>
              <a:rPr lang="en-US" sz="2000" b="1">
                <a:solidFill>
                  <a:srgbClr val="00B0F0"/>
                </a:solidFill>
                <a:latin typeface="Tahoma"/>
                <a:ea typeface="Tahoma"/>
                <a:cs typeface="Tahoma"/>
              </a:rPr>
              <a:t>Property Damage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DDC6D7-AD70-4217-874F-2E4956F01750}"/>
              </a:ext>
            </a:extLst>
          </p:cNvPr>
          <p:cNvSpPr/>
          <p:nvPr/>
        </p:nvSpPr>
        <p:spPr>
          <a:xfrm>
            <a:off x="1761366" y="2973148"/>
            <a:ext cx="5328335" cy="206346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41CCE37-127F-4E2F-A1A4-5FDA0226905B}"/>
              </a:ext>
            </a:extLst>
          </p:cNvPr>
          <p:cNvSpPr/>
          <p:nvPr/>
        </p:nvSpPr>
        <p:spPr>
          <a:xfrm>
            <a:off x="-152037" y="1594261"/>
            <a:ext cx="5280052" cy="1308211"/>
          </a:xfrm>
          <a:prstGeom prst="rightArrow">
            <a:avLst/>
          </a:prstGeom>
          <a:solidFill>
            <a:srgbClr val="FFFFFF">
              <a:alpha val="7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1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EA5FC7-73DE-4BBB-9F2C-828CD7D1A9F0}"/>
              </a:ext>
            </a:extLst>
          </p:cNvPr>
          <p:cNvSpPr txBox="1">
            <a:spLocks/>
          </p:cNvSpPr>
          <p:nvPr/>
        </p:nvSpPr>
        <p:spPr>
          <a:xfrm>
            <a:off x="990600" y="553914"/>
            <a:ext cx="10515600" cy="679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Design Changes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F59778F-0A7C-4D59-AC2B-7E201E4E7879}"/>
              </a:ext>
            </a:extLst>
          </p:cNvPr>
          <p:cNvSpPr/>
          <p:nvPr/>
        </p:nvSpPr>
        <p:spPr>
          <a:xfrm>
            <a:off x="1548377" y="1723394"/>
            <a:ext cx="3077337" cy="677417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Condensation Collection System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5DE4BF1B-C463-4408-ACF3-566792393C58}"/>
              </a:ext>
            </a:extLst>
          </p:cNvPr>
          <p:cNvSpPr/>
          <p:nvPr/>
        </p:nvSpPr>
        <p:spPr>
          <a:xfrm>
            <a:off x="4585413" y="1328689"/>
            <a:ext cx="3077337" cy="677417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Air Adapter for Humidifier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F491E804-B680-42AA-9159-AF3205B4F27F}"/>
              </a:ext>
            </a:extLst>
          </p:cNvPr>
          <p:cNvSpPr/>
          <p:nvPr/>
        </p:nvSpPr>
        <p:spPr>
          <a:xfrm>
            <a:off x="7616967" y="1723394"/>
            <a:ext cx="3077337" cy="677417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Waterproof Electric Heaters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318D6D8-3BF3-4193-BC8E-35CB2EC10823}"/>
              </a:ext>
            </a:extLst>
          </p:cNvPr>
          <p:cNvSpPr/>
          <p:nvPr/>
        </p:nvSpPr>
        <p:spPr>
          <a:xfrm>
            <a:off x="4585412" y="4201263"/>
            <a:ext cx="3077337" cy="677417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Control Changes Over 110</a:t>
            </a:r>
            <a:r>
              <a:rPr lang="en-US" b="1">
                <a:latin typeface="Tahoma"/>
                <a:ea typeface="Tahoma"/>
                <a:cs typeface="Tahoma"/>
              </a:rPr>
              <a:t>°F</a:t>
            </a:r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A5EA4E4A-9B9E-4B89-A8DA-34444FECCBAB}"/>
              </a:ext>
            </a:extLst>
          </p:cNvPr>
          <p:cNvSpPr/>
          <p:nvPr/>
        </p:nvSpPr>
        <p:spPr>
          <a:xfrm>
            <a:off x="2913399" y="4985192"/>
            <a:ext cx="3252761" cy="480065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A/C is Turned Off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07905539-93A3-4916-BA53-5617E34447E8}"/>
              </a:ext>
            </a:extLst>
          </p:cNvPr>
          <p:cNvSpPr/>
          <p:nvPr/>
        </p:nvSpPr>
        <p:spPr>
          <a:xfrm>
            <a:off x="6334175" y="4985191"/>
            <a:ext cx="3241797" cy="480065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Heat Vented to Cool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98812-BD2B-4E59-AB70-725A7AAA956D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pic>
        <p:nvPicPr>
          <p:cNvPr id="4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B9720A20-0056-4BB7-B0D7-C103DD7A4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65" r="312" b="283"/>
          <a:stretch/>
        </p:blipFill>
        <p:spPr>
          <a:xfrm>
            <a:off x="5168443" y="2037897"/>
            <a:ext cx="1915427" cy="1971074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192FA627-42FB-460E-8214-8FA088F84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52" y="2405031"/>
            <a:ext cx="3982134" cy="2398788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6CCEED51-26DA-4580-A85D-6221D0BFBD4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7618627" y="2607255"/>
            <a:ext cx="2965227" cy="1023557"/>
          </a:xfr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211D737-34D7-4D93-8625-08008D33A482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z="1400" smtClean="0">
                <a:latin typeface="Arial"/>
                <a:cs typeface="Arial"/>
              </a:rPr>
              <a:pPr algn="r"/>
              <a:t>32</a:t>
            </a:fld>
            <a:endParaRPr lang="en-US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538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9064C0-5973-4A2D-8392-5280AF884469}"/>
              </a:ext>
            </a:extLst>
          </p:cNvPr>
          <p:cNvSpPr txBox="1"/>
          <p:nvPr/>
        </p:nvSpPr>
        <p:spPr>
          <a:xfrm>
            <a:off x="1070666" y="1619011"/>
            <a:ext cx="4459070" cy="42552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1 x Industrial Humidifier</a:t>
            </a:r>
            <a:endParaRPr lang="en-US" sz="2200">
              <a:latin typeface="Tahoma"/>
              <a:ea typeface="Tahoma"/>
              <a:cs typeface="Calibri"/>
            </a:endParaRPr>
          </a:p>
          <a:p>
            <a:pPr marL="514350" indent="-5143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4 x Humidity Sensors</a:t>
            </a:r>
          </a:p>
          <a:p>
            <a:pPr marL="514350" indent="-5143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4 x Temperature Sensors</a:t>
            </a:r>
            <a:endParaRPr lang="en-US" sz="2200">
              <a:solidFill>
                <a:srgbClr val="000000"/>
              </a:solidFill>
              <a:latin typeface="Tahoma"/>
              <a:ea typeface="Tahoma"/>
              <a:cs typeface="Calibri"/>
            </a:endParaRPr>
          </a:p>
          <a:p>
            <a:pPr marL="514350" indent="-514350">
              <a:buFont typeface="Wingdings"/>
              <a:buChar char="q"/>
            </a:pPr>
            <a:r>
              <a:rPr lang="en-US" sz="22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1 x 29,000 BTU Portable A/C</a:t>
            </a:r>
            <a:endParaRPr lang="en-US" sz="2200">
              <a:solidFill>
                <a:srgbClr val="000000"/>
              </a:solidFill>
              <a:latin typeface="Tahoma"/>
              <a:ea typeface="Tahoma"/>
              <a:cs typeface="Calibri"/>
            </a:endParaRPr>
          </a:p>
          <a:p>
            <a:pPr marL="514350" indent="-514350">
              <a:buFont typeface="Wingdings"/>
              <a:buChar char="q"/>
            </a:pPr>
            <a:r>
              <a:rPr lang="en-US" sz="22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3 x Electric Strip Heaters</a:t>
            </a:r>
            <a:endParaRPr lang="en-US" sz="2200">
              <a:solidFill>
                <a:srgbClr val="FF0000"/>
              </a:solidFill>
              <a:latin typeface="Tahoma"/>
              <a:ea typeface="Tahoma"/>
              <a:cs typeface="Calibri"/>
            </a:endParaRPr>
          </a:p>
          <a:p>
            <a:pPr marL="514350" indent="-5143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1 x Arduino Mega</a:t>
            </a:r>
          </a:p>
          <a:p>
            <a:pPr marL="514350" indent="-5143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1 x Duct Sealant</a:t>
            </a:r>
            <a:endParaRPr lang="en-US" sz="2200">
              <a:latin typeface="Calibri" panose="020F0502020204030204"/>
              <a:ea typeface="Tahoma"/>
              <a:cs typeface="Calibri"/>
            </a:endParaRPr>
          </a:p>
          <a:p>
            <a:pPr marL="514350" indent="-5143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6 x Duct Take-Offs</a:t>
            </a:r>
            <a:endParaRPr lang="en-US" sz="2200">
              <a:latin typeface="Calibri" panose="020F0502020204030204"/>
              <a:ea typeface="Tahoma"/>
              <a:cs typeface="Calibri" panose="020F0502020204030204"/>
            </a:endParaRPr>
          </a:p>
          <a:p>
            <a:pPr marL="514350" indent="-5143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1 x Clear Vinyl</a:t>
            </a:r>
            <a:endParaRPr lang="en-US" sz="2200">
              <a:latin typeface="Calibri" panose="020F0502020204030204"/>
              <a:ea typeface="Tahoma"/>
              <a:cs typeface="Calibri" panose="020F0502020204030204"/>
            </a:endParaRPr>
          </a:p>
          <a:p>
            <a:pPr marL="514350" indent="-5143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1 x Rubber Sealing Strips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marL="514350" indent="-5143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1 x Foam Sealing Strips</a:t>
            </a:r>
            <a:endParaRPr lang="en-US">
              <a:cs typeface="Calibri" panose="020F0502020204030204"/>
            </a:endParaRPr>
          </a:p>
          <a:p>
            <a:pPr marL="514350" indent="-514350">
              <a:lnSpc>
                <a:spcPct val="150000"/>
              </a:lnSpc>
              <a:buFont typeface="Wingdings"/>
              <a:buChar char="q"/>
            </a:pPr>
            <a:endParaRPr lang="en-US" sz="2200">
              <a:latin typeface="Tahoma"/>
              <a:ea typeface="Tahoma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EA5FC7-73DE-4BBB-9F2C-828CD7D1A9F0}"/>
              </a:ext>
            </a:extLst>
          </p:cNvPr>
          <p:cNvSpPr txBox="1">
            <a:spLocks/>
          </p:cNvSpPr>
          <p:nvPr/>
        </p:nvSpPr>
        <p:spPr>
          <a:xfrm>
            <a:off x="990600" y="553914"/>
            <a:ext cx="10515600" cy="679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Updated Materials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CFB27-26A7-49E3-BC0B-6A827AB4D0EA}"/>
              </a:ext>
            </a:extLst>
          </p:cNvPr>
          <p:cNvSpPr txBox="1"/>
          <p:nvPr/>
        </p:nvSpPr>
        <p:spPr>
          <a:xfrm>
            <a:off x="7329617" y="3146841"/>
            <a:ext cx="496889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Wingdings"/>
              <a:buChar char="q"/>
            </a:pPr>
            <a:endParaRPr lang="en-US" sz="2200">
              <a:solidFill>
                <a:srgbClr val="00B050"/>
              </a:solidFill>
              <a:latin typeface="Tahoma"/>
              <a:ea typeface="Tahoma"/>
              <a:cs typeface="Tahoma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04337E-A54F-43BB-B668-9C2361356426}"/>
              </a:ext>
            </a:extLst>
          </p:cNvPr>
          <p:cNvCxnSpPr/>
          <p:nvPr/>
        </p:nvCxnSpPr>
        <p:spPr>
          <a:xfrm flipV="1">
            <a:off x="4810346" y="3182784"/>
            <a:ext cx="1331679" cy="89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806A77D-9316-47BF-BB7D-F57786BAD224}"/>
              </a:ext>
            </a:extLst>
          </p:cNvPr>
          <p:cNvSpPr txBox="1"/>
          <p:nvPr/>
        </p:nvSpPr>
        <p:spPr>
          <a:xfrm>
            <a:off x="6096796" y="1618669"/>
            <a:ext cx="5316059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   1 x Ambient Air Adapter</a:t>
            </a:r>
            <a:endParaRPr lang="en-US"/>
          </a:p>
          <a:p>
            <a:pPr marL="285750" indent="-2857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   1 x Pack of Wires</a:t>
            </a:r>
          </a:p>
          <a:p>
            <a:pPr marL="285750" indent="-2857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   1 x Fiberglass Insulation</a:t>
            </a:r>
          </a:p>
          <a:p>
            <a:pPr marL="285750" indent="-285750">
              <a:buFont typeface="Wingdings"/>
              <a:buChar char="q"/>
            </a:pPr>
            <a:r>
              <a:rPr lang="en-US" sz="2200">
                <a:solidFill>
                  <a:srgbClr val="00B050"/>
                </a:solidFill>
                <a:latin typeface="Tahoma"/>
                <a:ea typeface="Tahoma"/>
                <a:cs typeface="Tahoma"/>
              </a:rPr>
              <a:t>   1 x 16,800 BTU Portable A/C</a:t>
            </a:r>
          </a:p>
          <a:p>
            <a:pPr marL="514350" indent="-514350">
              <a:buFont typeface="Wingdings,Sans-Serif"/>
              <a:buChar char="q"/>
            </a:pPr>
            <a:r>
              <a:rPr lang="en-US" sz="2200">
                <a:solidFill>
                  <a:srgbClr val="00B050"/>
                </a:solidFill>
                <a:latin typeface="Tahoma"/>
                <a:ea typeface="Tahoma"/>
                <a:cs typeface="Tahoma"/>
              </a:rPr>
              <a:t>2 x Waterproof Electric Strip Heaters</a:t>
            </a:r>
            <a:endParaRPr lang="en-US" sz="2200">
              <a:ea typeface="+mn-lt"/>
              <a:cs typeface="+mn-lt"/>
            </a:endParaRPr>
          </a:p>
          <a:p>
            <a:pPr marL="514350" indent="-514350">
              <a:buFont typeface="Wingdings,Sans-Serif"/>
              <a:buChar char="q"/>
            </a:pPr>
            <a:r>
              <a:rPr lang="en-US" sz="2200">
                <a:solidFill>
                  <a:srgbClr val="00B050"/>
                </a:solidFill>
                <a:latin typeface="Tahoma"/>
                <a:ea typeface="Tahoma"/>
                <a:cs typeface="Tahoma"/>
              </a:rPr>
              <a:t>2 x Plastic Totes </a:t>
            </a:r>
            <a:endParaRPr lang="en-US" sz="2200">
              <a:ea typeface="+mn-lt"/>
              <a:cs typeface="+mn-lt"/>
            </a:endParaRPr>
          </a:p>
          <a:p>
            <a:pPr marL="514350" indent="-514350">
              <a:buFont typeface="Wingdings,Sans-Serif"/>
              <a:buChar char="q"/>
            </a:pPr>
            <a:r>
              <a:rPr lang="en-US" sz="2200">
                <a:solidFill>
                  <a:srgbClr val="00B050"/>
                </a:solidFill>
                <a:latin typeface="Tahoma"/>
                <a:ea typeface="Tahoma"/>
                <a:cs typeface="Tahoma"/>
              </a:rPr>
              <a:t>1 x Circulation Pump </a:t>
            </a:r>
            <a:endParaRPr lang="en-US" sz="2200">
              <a:ea typeface="+mn-lt"/>
              <a:cs typeface="+mn-lt"/>
            </a:endParaRPr>
          </a:p>
          <a:p>
            <a:pPr marL="514350" indent="-514350">
              <a:buFont typeface="Wingdings,Sans-Serif"/>
              <a:buChar char="q"/>
            </a:pPr>
            <a:r>
              <a:rPr lang="en-US" sz="2200">
                <a:solidFill>
                  <a:srgbClr val="00B050"/>
                </a:solidFill>
                <a:latin typeface="Tahoma"/>
                <a:ea typeface="Tahoma"/>
                <a:cs typeface="Tahoma"/>
              </a:rPr>
              <a:t>3 x Float Switches  </a:t>
            </a:r>
            <a:endParaRPr lang="en-US" sz="2200">
              <a:ea typeface="+mn-lt"/>
              <a:cs typeface="+mn-lt"/>
            </a:endParaRPr>
          </a:p>
          <a:p>
            <a:pPr marL="514350" indent="-514350">
              <a:buFont typeface="Wingdings,Sans-Serif"/>
              <a:buChar char="q"/>
            </a:pPr>
            <a:r>
              <a:rPr lang="en-US" sz="2200">
                <a:solidFill>
                  <a:srgbClr val="00B050"/>
                </a:solidFill>
                <a:latin typeface="Tahoma"/>
                <a:ea typeface="Tahoma"/>
                <a:cs typeface="Tahoma"/>
              </a:rPr>
              <a:t>1 x Tubing</a:t>
            </a:r>
          </a:p>
          <a:p>
            <a:pPr marL="514350" indent="-514350">
              <a:buFont typeface="Wingdings,Sans-Serif"/>
              <a:buChar char="q"/>
            </a:pPr>
            <a:r>
              <a:rPr lang="en-US" sz="2200">
                <a:solidFill>
                  <a:srgbClr val="00B050"/>
                </a:solidFill>
                <a:latin typeface="Tahoma"/>
                <a:ea typeface="Tahoma"/>
                <a:cs typeface="Tahoma"/>
              </a:rPr>
              <a:t>1 x Plywood Base</a:t>
            </a:r>
            <a:endParaRPr lang="en-US" sz="2200">
              <a:ea typeface="+mn-lt"/>
              <a:cs typeface="+mn-lt"/>
            </a:endParaRPr>
          </a:p>
          <a:p>
            <a:pPr marL="514350" indent="-514350">
              <a:buFont typeface="Wingdings,Sans-Serif"/>
              <a:buChar char="q"/>
            </a:pPr>
            <a:r>
              <a:rPr lang="en-US" sz="2200">
                <a:solidFill>
                  <a:srgbClr val="00B050"/>
                </a:solidFill>
                <a:latin typeface="Tahoma"/>
                <a:ea typeface="Tahoma"/>
                <a:cs typeface="Tahoma"/>
              </a:rPr>
              <a:t>4 x Cart Wheels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FADCFD-0580-4736-A785-5C51CC1CC005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4827107-030D-41EA-90C9-08C0757F2614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z="1400" smtClean="0">
                <a:latin typeface="Arial"/>
                <a:cs typeface="Arial"/>
              </a:rPr>
              <a:pPr algn="r"/>
              <a:t>33</a:t>
            </a:fld>
            <a:endParaRPr lang="en-US" sz="1400">
              <a:latin typeface="Arial"/>
              <a:cs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8820E4-6F38-492F-91D3-29C49DF1990A}"/>
              </a:ext>
            </a:extLst>
          </p:cNvPr>
          <p:cNvCxnSpPr>
            <a:cxnSpLocks/>
          </p:cNvCxnSpPr>
          <p:nvPr/>
        </p:nvCxnSpPr>
        <p:spPr>
          <a:xfrm flipV="1">
            <a:off x="5328210" y="2827677"/>
            <a:ext cx="813815" cy="15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5" descr="Checkmark with solid fill">
            <a:extLst>
              <a:ext uri="{FF2B5EF4-FFF2-40B4-BE49-F238E27FC236}">
                <a16:creationId xmlns:a16="http://schemas.microsoft.com/office/drawing/2014/main" id="{4F883227-2551-469D-8E35-B82C20B81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767" y="1633565"/>
            <a:ext cx="189392" cy="285567"/>
          </a:xfrm>
          <a:prstGeom prst="rect">
            <a:avLst/>
          </a:prstGeom>
        </p:spPr>
      </p:pic>
      <p:pic>
        <p:nvPicPr>
          <p:cNvPr id="13" name="Graphic 5" descr="Checkmark with solid fill">
            <a:extLst>
              <a:ext uri="{FF2B5EF4-FFF2-40B4-BE49-F238E27FC236}">
                <a16:creationId xmlns:a16="http://schemas.microsoft.com/office/drawing/2014/main" id="{118F59DE-158F-4728-8DD4-3C095122D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766" y="1969361"/>
            <a:ext cx="189392" cy="285567"/>
          </a:xfrm>
          <a:prstGeom prst="rect">
            <a:avLst/>
          </a:prstGeom>
        </p:spPr>
      </p:pic>
      <p:pic>
        <p:nvPicPr>
          <p:cNvPr id="14" name="Graphic 5" descr="Checkmark with solid fill">
            <a:extLst>
              <a:ext uri="{FF2B5EF4-FFF2-40B4-BE49-F238E27FC236}">
                <a16:creationId xmlns:a16="http://schemas.microsoft.com/office/drawing/2014/main" id="{D39DBAB6-E38F-4674-943A-1C5BE43E2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766" y="2298700"/>
            <a:ext cx="189392" cy="285567"/>
          </a:xfrm>
          <a:prstGeom prst="rect">
            <a:avLst/>
          </a:prstGeom>
        </p:spPr>
      </p:pic>
      <p:pic>
        <p:nvPicPr>
          <p:cNvPr id="15" name="Graphic 5" descr="Checkmark with solid fill">
            <a:extLst>
              <a:ext uri="{FF2B5EF4-FFF2-40B4-BE49-F238E27FC236}">
                <a16:creationId xmlns:a16="http://schemas.microsoft.com/office/drawing/2014/main" id="{0688DF9D-30E3-46C9-B5C1-F0FDB9F96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9172" y="4332852"/>
            <a:ext cx="189392" cy="285567"/>
          </a:xfrm>
          <a:prstGeom prst="rect">
            <a:avLst/>
          </a:prstGeom>
        </p:spPr>
      </p:pic>
      <p:pic>
        <p:nvPicPr>
          <p:cNvPr id="16" name="Graphic 5" descr="Checkmark with solid fill">
            <a:extLst>
              <a:ext uri="{FF2B5EF4-FFF2-40B4-BE49-F238E27FC236}">
                <a16:creationId xmlns:a16="http://schemas.microsoft.com/office/drawing/2014/main" id="{B7ABD4B9-9FE4-46F7-83F1-A5C311789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9171" y="2976749"/>
            <a:ext cx="189392" cy="285567"/>
          </a:xfrm>
          <a:prstGeom prst="rect">
            <a:avLst/>
          </a:prstGeom>
        </p:spPr>
      </p:pic>
      <p:pic>
        <p:nvPicPr>
          <p:cNvPr id="17" name="Graphic 5" descr="Checkmark with solid fill">
            <a:extLst>
              <a:ext uri="{FF2B5EF4-FFF2-40B4-BE49-F238E27FC236}">
                <a16:creationId xmlns:a16="http://schemas.microsoft.com/office/drawing/2014/main" id="{88D0BC18-FE88-48D5-9F1C-0660C196C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9170" y="2628036"/>
            <a:ext cx="189392" cy="285567"/>
          </a:xfrm>
          <a:prstGeom prst="rect">
            <a:avLst/>
          </a:prstGeom>
        </p:spPr>
      </p:pic>
      <p:pic>
        <p:nvPicPr>
          <p:cNvPr id="18" name="Graphic 5" descr="Checkmark with solid fill">
            <a:extLst>
              <a:ext uri="{FF2B5EF4-FFF2-40B4-BE49-F238E27FC236}">
                <a16:creationId xmlns:a16="http://schemas.microsoft.com/office/drawing/2014/main" id="{F4B44947-B7D5-40F1-8E7E-B32866D5D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9171" y="1969360"/>
            <a:ext cx="189392" cy="285567"/>
          </a:xfrm>
          <a:prstGeom prst="rect">
            <a:avLst/>
          </a:prstGeom>
        </p:spPr>
      </p:pic>
      <p:pic>
        <p:nvPicPr>
          <p:cNvPr id="19" name="Graphic 5" descr="Checkmark with solid fill">
            <a:extLst>
              <a:ext uri="{FF2B5EF4-FFF2-40B4-BE49-F238E27FC236}">
                <a16:creationId xmlns:a16="http://schemas.microsoft.com/office/drawing/2014/main" id="{DBE2B8C1-9C79-431A-842A-8CDC0D184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9170" y="2298698"/>
            <a:ext cx="189392" cy="285567"/>
          </a:xfrm>
          <a:prstGeom prst="rect">
            <a:avLst/>
          </a:prstGeom>
        </p:spPr>
      </p:pic>
      <p:pic>
        <p:nvPicPr>
          <p:cNvPr id="20" name="Graphic 5" descr="Checkmark with solid fill">
            <a:extLst>
              <a:ext uri="{FF2B5EF4-FFF2-40B4-BE49-F238E27FC236}">
                <a16:creationId xmlns:a16="http://schemas.microsoft.com/office/drawing/2014/main" id="{49BB8621-96B7-4094-9BB7-A019514D2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9169" y="1633562"/>
            <a:ext cx="189392" cy="285567"/>
          </a:xfrm>
          <a:prstGeom prst="rect">
            <a:avLst/>
          </a:prstGeom>
        </p:spPr>
      </p:pic>
      <p:pic>
        <p:nvPicPr>
          <p:cNvPr id="21" name="Graphic 5" descr="Checkmark with solid fill">
            <a:extLst>
              <a:ext uri="{FF2B5EF4-FFF2-40B4-BE49-F238E27FC236}">
                <a16:creationId xmlns:a16="http://schemas.microsoft.com/office/drawing/2014/main" id="{D3FB9D8D-74E7-433B-9F6C-BD168960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761" y="3306086"/>
            <a:ext cx="189392" cy="285567"/>
          </a:xfrm>
          <a:prstGeom prst="rect">
            <a:avLst/>
          </a:prstGeom>
        </p:spPr>
      </p:pic>
      <p:pic>
        <p:nvPicPr>
          <p:cNvPr id="22" name="Graphic 5" descr="Checkmark with solid fill">
            <a:extLst>
              <a:ext uri="{FF2B5EF4-FFF2-40B4-BE49-F238E27FC236}">
                <a16:creationId xmlns:a16="http://schemas.microsoft.com/office/drawing/2014/main" id="{FE688B7A-8A8A-4939-9273-FB66D8C23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760" y="3984136"/>
            <a:ext cx="189392" cy="285567"/>
          </a:xfrm>
          <a:prstGeom prst="rect">
            <a:avLst/>
          </a:prstGeom>
        </p:spPr>
      </p:pic>
      <p:pic>
        <p:nvPicPr>
          <p:cNvPr id="23" name="Graphic 5" descr="Checkmark with solid fill">
            <a:extLst>
              <a:ext uri="{FF2B5EF4-FFF2-40B4-BE49-F238E27FC236}">
                <a16:creationId xmlns:a16="http://schemas.microsoft.com/office/drawing/2014/main" id="{7E6C3CF4-6684-4C8F-8E3E-4C93A8CC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759" y="4332847"/>
            <a:ext cx="189392" cy="285567"/>
          </a:xfrm>
          <a:prstGeom prst="rect">
            <a:avLst/>
          </a:prstGeom>
        </p:spPr>
      </p:pic>
      <p:pic>
        <p:nvPicPr>
          <p:cNvPr id="24" name="Graphic 5" descr="Checkmark with solid fill">
            <a:extLst>
              <a:ext uri="{FF2B5EF4-FFF2-40B4-BE49-F238E27FC236}">
                <a16:creationId xmlns:a16="http://schemas.microsoft.com/office/drawing/2014/main" id="{967A853F-7C23-4B13-A70D-2D83F01D1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758" y="4668643"/>
            <a:ext cx="189392" cy="285567"/>
          </a:xfrm>
          <a:prstGeom prst="rect">
            <a:avLst/>
          </a:prstGeom>
        </p:spPr>
      </p:pic>
      <p:pic>
        <p:nvPicPr>
          <p:cNvPr id="25" name="Graphic 5" descr="Checkmark with solid fill">
            <a:extLst>
              <a:ext uri="{FF2B5EF4-FFF2-40B4-BE49-F238E27FC236}">
                <a16:creationId xmlns:a16="http://schemas.microsoft.com/office/drawing/2014/main" id="{1E136A49-9FF9-4B4B-BB56-73AFB2158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757" y="5004439"/>
            <a:ext cx="189392" cy="285567"/>
          </a:xfrm>
          <a:prstGeom prst="rect">
            <a:avLst/>
          </a:prstGeom>
        </p:spPr>
      </p:pic>
      <p:pic>
        <p:nvPicPr>
          <p:cNvPr id="26" name="Graphic 5" descr="Checkmark with solid fill">
            <a:extLst>
              <a:ext uri="{FF2B5EF4-FFF2-40B4-BE49-F238E27FC236}">
                <a16:creationId xmlns:a16="http://schemas.microsoft.com/office/drawing/2014/main" id="{D30F71BD-67F7-44C6-97D3-59D5DF469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9171" y="4660743"/>
            <a:ext cx="189392" cy="285567"/>
          </a:xfrm>
          <a:prstGeom prst="rect">
            <a:avLst/>
          </a:prstGeom>
        </p:spPr>
      </p:pic>
      <p:pic>
        <p:nvPicPr>
          <p:cNvPr id="28" name="Graphic 5" descr="Checkmark with solid fill">
            <a:extLst>
              <a:ext uri="{FF2B5EF4-FFF2-40B4-BE49-F238E27FC236}">
                <a16:creationId xmlns:a16="http://schemas.microsoft.com/office/drawing/2014/main" id="{7220EDC2-E0D8-451D-83E3-12B1BA36D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9170" y="3309257"/>
            <a:ext cx="189392" cy="285567"/>
          </a:xfrm>
          <a:prstGeom prst="rect">
            <a:avLst/>
          </a:prstGeom>
        </p:spPr>
      </p:pic>
      <p:pic>
        <p:nvPicPr>
          <p:cNvPr id="29" name="Graphic 5" descr="Checkmark with solid fill">
            <a:extLst>
              <a:ext uri="{FF2B5EF4-FFF2-40B4-BE49-F238E27FC236}">
                <a16:creationId xmlns:a16="http://schemas.microsoft.com/office/drawing/2014/main" id="{463CF777-9FEC-4CBA-8B2F-877270006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760" y="3647831"/>
            <a:ext cx="189392" cy="2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3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721F119-A1B8-4CB8-B0F3-9BF736F5DA69}"/>
              </a:ext>
            </a:extLst>
          </p:cNvPr>
          <p:cNvCxnSpPr/>
          <p:nvPr/>
        </p:nvCxnSpPr>
        <p:spPr>
          <a:xfrm flipH="1">
            <a:off x="9212642" y="2136381"/>
            <a:ext cx="0" cy="1252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F94F2F1-1861-4B5D-BD58-AB78FAC13C7E}"/>
              </a:ext>
            </a:extLst>
          </p:cNvPr>
          <p:cNvSpPr/>
          <p:nvPr/>
        </p:nvSpPr>
        <p:spPr>
          <a:xfrm>
            <a:off x="2976663" y="2315626"/>
            <a:ext cx="1064410" cy="1195483"/>
          </a:xfrm>
          <a:custGeom>
            <a:avLst/>
            <a:gdLst>
              <a:gd name="connsiteX0" fmla="*/ 1051560 w 1071880"/>
              <a:gd name="connsiteY0" fmla="*/ 0 h 1137920"/>
              <a:gd name="connsiteX1" fmla="*/ 127000 w 1071880"/>
              <a:gd name="connsiteY1" fmla="*/ 25400 h 1137920"/>
              <a:gd name="connsiteX2" fmla="*/ 55880 w 1071880"/>
              <a:gd name="connsiteY2" fmla="*/ 55880 h 1137920"/>
              <a:gd name="connsiteX3" fmla="*/ 0 w 1071880"/>
              <a:gd name="connsiteY3" fmla="*/ 147320 h 1137920"/>
              <a:gd name="connsiteX4" fmla="*/ 30480 w 1071880"/>
              <a:gd name="connsiteY4" fmla="*/ 1137920 h 1137920"/>
              <a:gd name="connsiteX5" fmla="*/ 198120 w 1071880"/>
              <a:gd name="connsiteY5" fmla="*/ 1127760 h 1137920"/>
              <a:gd name="connsiteX6" fmla="*/ 193040 w 1071880"/>
              <a:gd name="connsiteY6" fmla="*/ 309880 h 1137920"/>
              <a:gd name="connsiteX7" fmla="*/ 208280 w 1071880"/>
              <a:gd name="connsiteY7" fmla="*/ 233680 h 1137920"/>
              <a:gd name="connsiteX8" fmla="*/ 233680 w 1071880"/>
              <a:gd name="connsiteY8" fmla="*/ 187960 h 1137920"/>
              <a:gd name="connsiteX9" fmla="*/ 294640 w 1071880"/>
              <a:gd name="connsiteY9" fmla="*/ 167640 h 1137920"/>
              <a:gd name="connsiteX10" fmla="*/ 355600 w 1071880"/>
              <a:gd name="connsiteY10" fmla="*/ 167640 h 1137920"/>
              <a:gd name="connsiteX11" fmla="*/ 1071880 w 1071880"/>
              <a:gd name="connsiteY11" fmla="*/ 167640 h 1137920"/>
              <a:gd name="connsiteX12" fmla="*/ 1051560 w 1071880"/>
              <a:gd name="connsiteY12" fmla="*/ 0 h 11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1880" h="1137920">
                <a:moveTo>
                  <a:pt x="1051560" y="0"/>
                </a:moveTo>
                <a:lnTo>
                  <a:pt x="127000" y="25400"/>
                </a:lnTo>
                <a:lnTo>
                  <a:pt x="55880" y="55880"/>
                </a:lnTo>
                <a:lnTo>
                  <a:pt x="0" y="147320"/>
                </a:lnTo>
                <a:lnTo>
                  <a:pt x="30480" y="1137920"/>
                </a:lnTo>
                <a:lnTo>
                  <a:pt x="198120" y="1127760"/>
                </a:lnTo>
                <a:cubicBezTo>
                  <a:pt x="196427" y="855133"/>
                  <a:pt x="194733" y="582507"/>
                  <a:pt x="193040" y="309880"/>
                </a:cubicBezTo>
                <a:lnTo>
                  <a:pt x="208280" y="233680"/>
                </a:lnTo>
                <a:lnTo>
                  <a:pt x="233680" y="187960"/>
                </a:lnTo>
                <a:lnTo>
                  <a:pt x="294640" y="167640"/>
                </a:lnTo>
                <a:lnTo>
                  <a:pt x="355600" y="167640"/>
                </a:lnTo>
                <a:lnTo>
                  <a:pt x="1071880" y="167640"/>
                </a:lnTo>
                <a:lnTo>
                  <a:pt x="105156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EE55609-14A5-4221-97E6-120747135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722" y="2787568"/>
            <a:ext cx="1166866" cy="6250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6EA5FC7-73DE-4BBB-9F2C-828CD7D1A9F0}"/>
              </a:ext>
            </a:extLst>
          </p:cNvPr>
          <p:cNvSpPr txBox="1">
            <a:spLocks/>
          </p:cNvSpPr>
          <p:nvPr/>
        </p:nvSpPr>
        <p:spPr>
          <a:xfrm>
            <a:off x="990600" y="553914"/>
            <a:ext cx="10515600" cy="679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Prototype Sketch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FADCFD-0580-4736-A785-5C51CC1CC005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4827107-030D-41EA-90C9-08C0757F2614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z="1400" smtClean="0">
                <a:latin typeface="Arial"/>
                <a:cs typeface="Arial"/>
              </a:rPr>
              <a:pPr algn="r"/>
              <a:t>34</a:t>
            </a:fld>
            <a:endParaRPr lang="en-US" sz="140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69103C-EEE6-4ADF-B668-FEC7BFA37142}"/>
              </a:ext>
            </a:extLst>
          </p:cNvPr>
          <p:cNvSpPr/>
          <p:nvPr/>
        </p:nvSpPr>
        <p:spPr>
          <a:xfrm>
            <a:off x="4110619" y="3388914"/>
            <a:ext cx="144780" cy="110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DE91FA-1A21-424D-8D21-FB009E228D3C}"/>
              </a:ext>
            </a:extLst>
          </p:cNvPr>
          <p:cNvSpPr/>
          <p:nvPr/>
        </p:nvSpPr>
        <p:spPr>
          <a:xfrm>
            <a:off x="5798448" y="3404154"/>
            <a:ext cx="144780" cy="110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507AB4-4ED1-4AFF-9592-5202C82B35BD}"/>
              </a:ext>
            </a:extLst>
          </p:cNvPr>
          <p:cNvSpPr/>
          <p:nvPr/>
        </p:nvSpPr>
        <p:spPr>
          <a:xfrm>
            <a:off x="7341497" y="3388914"/>
            <a:ext cx="144780" cy="110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C885EB-E42A-41ED-A2C5-93E30CD52155}"/>
              </a:ext>
            </a:extLst>
          </p:cNvPr>
          <p:cNvSpPr/>
          <p:nvPr/>
        </p:nvSpPr>
        <p:spPr>
          <a:xfrm rot="16200000">
            <a:off x="5724222" y="1782931"/>
            <a:ext cx="148452" cy="337565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CC5E12-20D3-4A12-8611-305B43FB8D3D}"/>
              </a:ext>
            </a:extLst>
          </p:cNvPr>
          <p:cNvSpPr/>
          <p:nvPr/>
        </p:nvSpPr>
        <p:spPr>
          <a:xfrm>
            <a:off x="4015369" y="2173386"/>
            <a:ext cx="57150" cy="128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742F903-E884-44A5-BA0F-3B12F6825677}"/>
              </a:ext>
            </a:extLst>
          </p:cNvPr>
          <p:cNvSpPr/>
          <p:nvPr/>
        </p:nvSpPr>
        <p:spPr>
          <a:xfrm>
            <a:off x="5787017" y="2173386"/>
            <a:ext cx="57150" cy="128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931F29-5797-4F4B-BEF2-F9BB186E96C3}"/>
              </a:ext>
            </a:extLst>
          </p:cNvPr>
          <p:cNvSpPr/>
          <p:nvPr/>
        </p:nvSpPr>
        <p:spPr>
          <a:xfrm>
            <a:off x="5844168" y="2173386"/>
            <a:ext cx="57150" cy="128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40616F-BBB6-467A-8C8D-DB9B94742AE4}"/>
              </a:ext>
            </a:extLst>
          </p:cNvPr>
          <p:cNvSpPr/>
          <p:nvPr/>
        </p:nvSpPr>
        <p:spPr>
          <a:xfrm>
            <a:off x="7615819" y="2173386"/>
            <a:ext cx="57150" cy="128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61D8D9-9404-4983-B6E4-998D1708E879}"/>
              </a:ext>
            </a:extLst>
          </p:cNvPr>
          <p:cNvSpPr/>
          <p:nvPr/>
        </p:nvSpPr>
        <p:spPr>
          <a:xfrm>
            <a:off x="4072519" y="2230536"/>
            <a:ext cx="1720850" cy="1165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0F8914-3837-48EA-87E3-6782332F9F16}"/>
              </a:ext>
            </a:extLst>
          </p:cNvPr>
          <p:cNvSpPr/>
          <p:nvPr/>
        </p:nvSpPr>
        <p:spPr>
          <a:xfrm>
            <a:off x="4071246" y="2233603"/>
            <a:ext cx="1715770" cy="117107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46C580-9019-4A57-83F3-F533BD2D9D72}"/>
              </a:ext>
            </a:extLst>
          </p:cNvPr>
          <p:cNvSpPr/>
          <p:nvPr/>
        </p:nvSpPr>
        <p:spPr>
          <a:xfrm>
            <a:off x="5901319" y="2222917"/>
            <a:ext cx="1715770" cy="1165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7A4891-FF0F-46D5-8ABF-714BA2DFAA12}"/>
              </a:ext>
            </a:extLst>
          </p:cNvPr>
          <p:cNvSpPr/>
          <p:nvPr/>
        </p:nvSpPr>
        <p:spPr>
          <a:xfrm>
            <a:off x="5901836" y="2227996"/>
            <a:ext cx="1715770" cy="116091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924BE2-1247-457B-96D4-EDD6A4454E96}"/>
              </a:ext>
            </a:extLst>
          </p:cNvPr>
          <p:cNvSpPr txBox="1"/>
          <p:nvPr/>
        </p:nvSpPr>
        <p:spPr>
          <a:xfrm>
            <a:off x="4307391" y="3603883"/>
            <a:ext cx="139527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latin typeface="Tahoma"/>
                <a:ea typeface="Tahoma"/>
                <a:cs typeface="Tahoma"/>
              </a:rPr>
              <a:t>Waterproof Heaters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6E91B0-A931-4501-9B56-2800C6FAD3A3}"/>
              </a:ext>
            </a:extLst>
          </p:cNvPr>
          <p:cNvSpPr txBox="1"/>
          <p:nvPr/>
        </p:nvSpPr>
        <p:spPr>
          <a:xfrm>
            <a:off x="2616706" y="4539724"/>
            <a:ext cx="13792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 Humidifier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F6E346-595C-45A8-93D2-3309A5AC795D}"/>
              </a:ext>
            </a:extLst>
          </p:cNvPr>
          <p:cNvSpPr txBox="1"/>
          <p:nvPr/>
        </p:nvSpPr>
        <p:spPr>
          <a:xfrm rot="18120000">
            <a:off x="7078376" y="4411797"/>
            <a:ext cx="137922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latin typeface="Tahoma"/>
                <a:ea typeface="Tahoma"/>
                <a:cs typeface="Tahoma"/>
              </a:rPr>
              <a:t>Depth: 28"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0A696C-C027-4FE6-8D5B-7AB704FD6528}"/>
              </a:ext>
            </a:extLst>
          </p:cNvPr>
          <p:cNvSpPr txBox="1"/>
          <p:nvPr/>
        </p:nvSpPr>
        <p:spPr>
          <a:xfrm>
            <a:off x="4769880" y="1537561"/>
            <a:ext cx="204098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latin typeface="Tahoma"/>
                <a:ea typeface="Tahoma"/>
                <a:cs typeface="Tahoma"/>
              </a:rPr>
              <a:t>Chamber Length: 40"</a:t>
            </a:r>
            <a:endParaRPr lang="en-US" sz="1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CF6544-3BB0-439F-A53B-FC558E8FAE83}"/>
              </a:ext>
            </a:extLst>
          </p:cNvPr>
          <p:cNvSpPr txBox="1"/>
          <p:nvPr/>
        </p:nvSpPr>
        <p:spPr>
          <a:xfrm>
            <a:off x="9056526" y="2624018"/>
            <a:ext cx="137922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latin typeface="Tahoma"/>
                <a:ea typeface="Tahoma"/>
                <a:cs typeface="Tahoma"/>
              </a:rPr>
              <a:t>Height: 47"</a:t>
            </a:r>
            <a:endParaRPr lang="en-US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971E72C-90E4-4D85-A41D-5D91A4C1D134}"/>
              </a:ext>
            </a:extLst>
          </p:cNvPr>
          <p:cNvSpPr/>
          <p:nvPr/>
        </p:nvSpPr>
        <p:spPr>
          <a:xfrm>
            <a:off x="2854775" y="3515668"/>
            <a:ext cx="423809" cy="175260"/>
          </a:xfrm>
          <a:prstGeom prst="parallelogram">
            <a:avLst>
              <a:gd name="adj" fmla="val 888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7EC4BA-3444-4FB4-BA08-6141FF64BC32}"/>
              </a:ext>
            </a:extLst>
          </p:cNvPr>
          <p:cNvSpPr txBox="1"/>
          <p:nvPr/>
        </p:nvSpPr>
        <p:spPr>
          <a:xfrm>
            <a:off x="4574693" y="4827400"/>
            <a:ext cx="271940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>
                <a:latin typeface="Tahoma"/>
                <a:ea typeface="Tahoma"/>
                <a:cs typeface="Tahoma"/>
              </a:rPr>
              <a:t>Approximate Volume: 30 ft</a:t>
            </a:r>
            <a:r>
              <a:rPr lang="en-US" sz="2200" b="1" baseline="30000">
                <a:latin typeface="Tahoma"/>
                <a:ea typeface="Tahoma"/>
                <a:cs typeface="Tahoma"/>
              </a:rPr>
              <a:t>3</a:t>
            </a:r>
            <a:endParaRPr lang="en-US" sz="2200" b="1" baseline="30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CA02BF4-0A09-4724-8404-08E63EF05B33}"/>
              </a:ext>
            </a:extLst>
          </p:cNvPr>
          <p:cNvSpPr/>
          <p:nvPr/>
        </p:nvSpPr>
        <p:spPr>
          <a:xfrm>
            <a:off x="2855376" y="3690065"/>
            <a:ext cx="220980" cy="681990"/>
          </a:xfrm>
          <a:custGeom>
            <a:avLst/>
            <a:gdLst>
              <a:gd name="connsiteX0" fmla="*/ 220980 w 220980"/>
              <a:gd name="connsiteY0" fmla="*/ 0 h 681990"/>
              <a:gd name="connsiteX1" fmla="*/ 0 w 220980"/>
              <a:gd name="connsiteY1" fmla="*/ 3810 h 681990"/>
              <a:gd name="connsiteX2" fmla="*/ 3810 w 220980"/>
              <a:gd name="connsiteY2" fmla="*/ 537210 h 681990"/>
              <a:gd name="connsiteX3" fmla="*/ 220980 w 220980"/>
              <a:gd name="connsiteY3" fmla="*/ 681990 h 681990"/>
              <a:gd name="connsiteX4" fmla="*/ 220980 w 220980"/>
              <a:gd name="connsiteY4" fmla="*/ 0 h 6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681990">
                <a:moveTo>
                  <a:pt x="220980" y="0"/>
                </a:moveTo>
                <a:lnTo>
                  <a:pt x="0" y="3810"/>
                </a:lnTo>
                <a:lnTo>
                  <a:pt x="3810" y="537210"/>
                </a:lnTo>
                <a:lnTo>
                  <a:pt x="220980" y="681990"/>
                </a:lnTo>
                <a:lnTo>
                  <a:pt x="2209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3B13D84-E13D-48E4-BF01-7D7284F97B90}"/>
              </a:ext>
            </a:extLst>
          </p:cNvPr>
          <p:cNvSpPr/>
          <p:nvPr/>
        </p:nvSpPr>
        <p:spPr>
          <a:xfrm>
            <a:off x="3055249" y="3598326"/>
            <a:ext cx="487680" cy="861060"/>
          </a:xfrm>
          <a:custGeom>
            <a:avLst/>
            <a:gdLst>
              <a:gd name="connsiteX0" fmla="*/ 11430 w 487680"/>
              <a:gd name="connsiteY0" fmla="*/ 19050 h 861060"/>
              <a:gd name="connsiteX1" fmla="*/ 0 w 487680"/>
              <a:gd name="connsiteY1" fmla="*/ 857250 h 861060"/>
              <a:gd name="connsiteX2" fmla="*/ 487680 w 487680"/>
              <a:gd name="connsiteY2" fmla="*/ 861060 h 861060"/>
              <a:gd name="connsiteX3" fmla="*/ 480060 w 487680"/>
              <a:gd name="connsiteY3" fmla="*/ 0 h 861060"/>
              <a:gd name="connsiteX4" fmla="*/ 11430 w 487680"/>
              <a:gd name="connsiteY4" fmla="*/ 19050 h 86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" h="861060">
                <a:moveTo>
                  <a:pt x="11430" y="19050"/>
                </a:moveTo>
                <a:lnTo>
                  <a:pt x="0" y="857250"/>
                </a:lnTo>
                <a:lnTo>
                  <a:pt x="487680" y="861060"/>
                </a:lnTo>
                <a:lnTo>
                  <a:pt x="480060" y="0"/>
                </a:lnTo>
                <a:lnTo>
                  <a:pt x="11430" y="19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972443D-4D22-449E-A50F-E3C35FFEBF84}"/>
              </a:ext>
            </a:extLst>
          </p:cNvPr>
          <p:cNvSpPr/>
          <p:nvPr/>
        </p:nvSpPr>
        <p:spPr>
          <a:xfrm>
            <a:off x="3070088" y="3432290"/>
            <a:ext cx="689209" cy="169445"/>
          </a:xfrm>
          <a:custGeom>
            <a:avLst/>
            <a:gdLst>
              <a:gd name="connsiteX0" fmla="*/ 697230 w 697230"/>
              <a:gd name="connsiteY0" fmla="*/ 0 h 209550"/>
              <a:gd name="connsiteX1" fmla="*/ 190500 w 697230"/>
              <a:gd name="connsiteY1" fmla="*/ 38100 h 209550"/>
              <a:gd name="connsiteX2" fmla="*/ 0 w 697230"/>
              <a:gd name="connsiteY2" fmla="*/ 209550 h 209550"/>
              <a:gd name="connsiteX3" fmla="*/ 472440 w 697230"/>
              <a:gd name="connsiteY3" fmla="*/ 201930 h 209550"/>
              <a:gd name="connsiteX4" fmla="*/ 697230 w 697230"/>
              <a:gd name="connsiteY4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30" h="209550">
                <a:moveTo>
                  <a:pt x="697230" y="0"/>
                </a:moveTo>
                <a:lnTo>
                  <a:pt x="190500" y="38100"/>
                </a:lnTo>
                <a:lnTo>
                  <a:pt x="0" y="209550"/>
                </a:lnTo>
                <a:lnTo>
                  <a:pt x="472440" y="201930"/>
                </a:lnTo>
                <a:lnTo>
                  <a:pt x="69723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D74AAF3-A870-47A8-A10C-145F8DF4DA4F}"/>
              </a:ext>
            </a:extLst>
          </p:cNvPr>
          <p:cNvSpPr/>
          <p:nvPr/>
        </p:nvSpPr>
        <p:spPr>
          <a:xfrm>
            <a:off x="3055249" y="4459386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2D9A673-60C6-44A9-A748-14E0694C2AEE}"/>
              </a:ext>
            </a:extLst>
          </p:cNvPr>
          <p:cNvSpPr/>
          <p:nvPr/>
        </p:nvSpPr>
        <p:spPr>
          <a:xfrm>
            <a:off x="3453093" y="4459386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3CAA7FE-1E8F-4204-94BA-C2F008C503D2}"/>
              </a:ext>
            </a:extLst>
          </p:cNvPr>
          <p:cNvSpPr/>
          <p:nvPr/>
        </p:nvSpPr>
        <p:spPr>
          <a:xfrm>
            <a:off x="3651815" y="4283725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8E535A6-C9CB-466C-99DE-1E39610ABEB3}"/>
              </a:ext>
            </a:extLst>
          </p:cNvPr>
          <p:cNvSpPr/>
          <p:nvPr/>
        </p:nvSpPr>
        <p:spPr>
          <a:xfrm>
            <a:off x="3596269" y="2704580"/>
            <a:ext cx="422910" cy="739140"/>
          </a:xfrm>
          <a:custGeom>
            <a:avLst/>
            <a:gdLst>
              <a:gd name="connsiteX0" fmla="*/ 422910 w 422910"/>
              <a:gd name="connsiteY0" fmla="*/ 0 h 739140"/>
              <a:gd name="connsiteX1" fmla="*/ 87630 w 422910"/>
              <a:gd name="connsiteY1" fmla="*/ 3810 h 739140"/>
              <a:gd name="connsiteX2" fmla="*/ 53340 w 422910"/>
              <a:gd name="connsiteY2" fmla="*/ 26670 h 739140"/>
              <a:gd name="connsiteX3" fmla="*/ 15240 w 422910"/>
              <a:gd name="connsiteY3" fmla="*/ 83820 h 739140"/>
              <a:gd name="connsiteX4" fmla="*/ 0 w 422910"/>
              <a:gd name="connsiteY4" fmla="*/ 148590 h 739140"/>
              <a:gd name="connsiteX5" fmla="*/ 15240 w 422910"/>
              <a:gd name="connsiteY5" fmla="*/ 731520 h 739140"/>
              <a:gd name="connsiteX6" fmla="*/ 102870 w 422910"/>
              <a:gd name="connsiteY6" fmla="*/ 739140 h 739140"/>
              <a:gd name="connsiteX7" fmla="*/ 102870 w 422910"/>
              <a:gd name="connsiteY7" fmla="*/ 190500 h 739140"/>
              <a:gd name="connsiteX8" fmla="*/ 114300 w 422910"/>
              <a:gd name="connsiteY8" fmla="*/ 121920 h 739140"/>
              <a:gd name="connsiteX9" fmla="*/ 403860 w 422910"/>
              <a:gd name="connsiteY9" fmla="*/ 102870 h 739140"/>
              <a:gd name="connsiteX10" fmla="*/ 422910 w 422910"/>
              <a:gd name="connsiteY10" fmla="*/ 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910" h="739140">
                <a:moveTo>
                  <a:pt x="422910" y="0"/>
                </a:moveTo>
                <a:lnTo>
                  <a:pt x="87630" y="3810"/>
                </a:lnTo>
                <a:lnTo>
                  <a:pt x="53340" y="26670"/>
                </a:lnTo>
                <a:lnTo>
                  <a:pt x="15240" y="83820"/>
                </a:lnTo>
                <a:lnTo>
                  <a:pt x="0" y="148590"/>
                </a:lnTo>
                <a:lnTo>
                  <a:pt x="15240" y="731520"/>
                </a:lnTo>
                <a:lnTo>
                  <a:pt x="102870" y="739140"/>
                </a:lnTo>
                <a:lnTo>
                  <a:pt x="102870" y="190500"/>
                </a:lnTo>
                <a:lnTo>
                  <a:pt x="114300" y="121920"/>
                </a:lnTo>
                <a:lnTo>
                  <a:pt x="403860" y="102870"/>
                </a:lnTo>
                <a:lnTo>
                  <a:pt x="4229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>
            <a:extLst>
              <a:ext uri="{FF2B5EF4-FFF2-40B4-BE49-F238E27FC236}">
                <a16:creationId xmlns:a16="http://schemas.microsoft.com/office/drawing/2014/main" id="{8FFA8719-62CF-4F85-81AA-937151E11456}"/>
              </a:ext>
            </a:extLst>
          </p:cNvPr>
          <p:cNvSpPr/>
          <p:nvPr/>
        </p:nvSpPr>
        <p:spPr>
          <a:xfrm rot="8459089">
            <a:off x="8478988" y="3217952"/>
            <a:ext cx="664412" cy="202428"/>
          </a:xfrm>
          <a:prstGeom prst="trapezoid">
            <a:avLst>
              <a:gd name="adj" fmla="val 868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7E08D-6C8A-4F21-A38D-A4ADCB07DCA8}"/>
              </a:ext>
            </a:extLst>
          </p:cNvPr>
          <p:cNvSpPr/>
          <p:nvPr/>
        </p:nvSpPr>
        <p:spPr>
          <a:xfrm>
            <a:off x="8115876" y="3312646"/>
            <a:ext cx="630574" cy="1243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6CB83E5-9B12-4B53-A878-69439D1EB047}"/>
              </a:ext>
            </a:extLst>
          </p:cNvPr>
          <p:cNvSpPr/>
          <p:nvPr/>
        </p:nvSpPr>
        <p:spPr>
          <a:xfrm>
            <a:off x="3984497" y="2704581"/>
            <a:ext cx="45719" cy="9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4972639-F8E5-4AC5-B8BF-5363253F0611}"/>
              </a:ext>
            </a:extLst>
          </p:cNvPr>
          <p:cNvSpPr/>
          <p:nvPr/>
        </p:nvSpPr>
        <p:spPr>
          <a:xfrm>
            <a:off x="7676779" y="2744886"/>
            <a:ext cx="586740" cy="472440"/>
          </a:xfrm>
          <a:custGeom>
            <a:avLst/>
            <a:gdLst>
              <a:gd name="connsiteX0" fmla="*/ 7620 w 586740"/>
              <a:gd name="connsiteY0" fmla="*/ 11430 h 472440"/>
              <a:gd name="connsiteX1" fmla="*/ 7620 w 586740"/>
              <a:gd name="connsiteY1" fmla="*/ 11430 h 472440"/>
              <a:gd name="connsiteX2" fmla="*/ 95250 w 586740"/>
              <a:gd name="connsiteY2" fmla="*/ 7620 h 472440"/>
              <a:gd name="connsiteX3" fmla="*/ 144780 w 586740"/>
              <a:gd name="connsiteY3" fmla="*/ 3810 h 472440"/>
              <a:gd name="connsiteX4" fmla="*/ 232410 w 586740"/>
              <a:gd name="connsiteY4" fmla="*/ 0 h 472440"/>
              <a:gd name="connsiteX5" fmla="*/ 281940 w 586740"/>
              <a:gd name="connsiteY5" fmla="*/ 19050 h 472440"/>
              <a:gd name="connsiteX6" fmla="*/ 300990 w 586740"/>
              <a:gd name="connsiteY6" fmla="*/ 38100 h 472440"/>
              <a:gd name="connsiteX7" fmla="*/ 586740 w 586740"/>
              <a:gd name="connsiteY7" fmla="*/ 419100 h 472440"/>
              <a:gd name="connsiteX8" fmla="*/ 533400 w 586740"/>
              <a:gd name="connsiteY8" fmla="*/ 472440 h 472440"/>
              <a:gd name="connsiteX9" fmla="*/ 365760 w 586740"/>
              <a:gd name="connsiteY9" fmla="*/ 243840 h 472440"/>
              <a:gd name="connsiteX10" fmla="*/ 243840 w 586740"/>
              <a:gd name="connsiteY10" fmla="*/ 99060 h 472440"/>
              <a:gd name="connsiteX11" fmla="*/ 201930 w 586740"/>
              <a:gd name="connsiteY11" fmla="*/ 76200 h 472440"/>
              <a:gd name="connsiteX12" fmla="*/ 110490 w 586740"/>
              <a:gd name="connsiteY12" fmla="*/ 64770 h 472440"/>
              <a:gd name="connsiteX13" fmla="*/ 0 w 586740"/>
              <a:gd name="connsiteY13" fmla="*/ 72390 h 472440"/>
              <a:gd name="connsiteX14" fmla="*/ 7620 w 586740"/>
              <a:gd name="connsiteY14" fmla="*/ 1143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6740" h="472440">
                <a:moveTo>
                  <a:pt x="7620" y="11430"/>
                </a:moveTo>
                <a:lnTo>
                  <a:pt x="7620" y="11430"/>
                </a:lnTo>
                <a:lnTo>
                  <a:pt x="95250" y="7620"/>
                </a:lnTo>
                <a:cubicBezTo>
                  <a:pt x="111783" y="6701"/>
                  <a:pt x="128247" y="4729"/>
                  <a:pt x="144780" y="3810"/>
                </a:cubicBezTo>
                <a:cubicBezTo>
                  <a:pt x="173973" y="2188"/>
                  <a:pt x="203200" y="1270"/>
                  <a:pt x="232410" y="0"/>
                </a:cubicBezTo>
                <a:lnTo>
                  <a:pt x="281940" y="19050"/>
                </a:lnTo>
                <a:lnTo>
                  <a:pt x="300990" y="38100"/>
                </a:lnTo>
                <a:lnTo>
                  <a:pt x="586740" y="419100"/>
                </a:lnTo>
                <a:lnTo>
                  <a:pt x="533400" y="472440"/>
                </a:lnTo>
                <a:lnTo>
                  <a:pt x="365760" y="243840"/>
                </a:lnTo>
                <a:lnTo>
                  <a:pt x="243840" y="99060"/>
                </a:lnTo>
                <a:lnTo>
                  <a:pt x="201930" y="76200"/>
                </a:lnTo>
                <a:lnTo>
                  <a:pt x="110490" y="64770"/>
                </a:lnTo>
                <a:lnTo>
                  <a:pt x="0" y="72390"/>
                </a:lnTo>
                <a:lnTo>
                  <a:pt x="7620" y="114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B163198-ECD1-46BD-9F9D-0527A1A2DEEF}"/>
              </a:ext>
            </a:extLst>
          </p:cNvPr>
          <p:cNvSpPr/>
          <p:nvPr/>
        </p:nvSpPr>
        <p:spPr>
          <a:xfrm>
            <a:off x="8113334" y="3024960"/>
            <a:ext cx="886731" cy="280067"/>
          </a:xfrm>
          <a:prstGeom prst="parallelogram">
            <a:avLst>
              <a:gd name="adj" fmla="val 965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2BE0555-3C8B-49B8-9858-AE2B5A64F1BD}"/>
              </a:ext>
            </a:extLst>
          </p:cNvPr>
          <p:cNvSpPr/>
          <p:nvPr/>
        </p:nvSpPr>
        <p:spPr>
          <a:xfrm>
            <a:off x="7672969" y="2884209"/>
            <a:ext cx="495300" cy="400050"/>
          </a:xfrm>
          <a:custGeom>
            <a:avLst/>
            <a:gdLst>
              <a:gd name="connsiteX0" fmla="*/ 7620 w 525780"/>
              <a:gd name="connsiteY0" fmla="*/ 3810 h 400050"/>
              <a:gd name="connsiteX1" fmla="*/ 152400 w 525780"/>
              <a:gd name="connsiteY1" fmla="*/ 0 h 400050"/>
              <a:gd name="connsiteX2" fmla="*/ 228600 w 525780"/>
              <a:gd name="connsiteY2" fmla="*/ 34290 h 400050"/>
              <a:gd name="connsiteX3" fmla="*/ 259080 w 525780"/>
              <a:gd name="connsiteY3" fmla="*/ 68580 h 400050"/>
              <a:gd name="connsiteX4" fmla="*/ 327660 w 525780"/>
              <a:gd name="connsiteY4" fmla="*/ 121920 h 400050"/>
              <a:gd name="connsiteX5" fmla="*/ 525780 w 525780"/>
              <a:gd name="connsiteY5" fmla="*/ 346710 h 400050"/>
              <a:gd name="connsiteX6" fmla="*/ 483870 w 525780"/>
              <a:gd name="connsiteY6" fmla="*/ 400050 h 400050"/>
              <a:gd name="connsiteX7" fmla="*/ 205740 w 525780"/>
              <a:gd name="connsiteY7" fmla="*/ 125730 h 400050"/>
              <a:gd name="connsiteX8" fmla="*/ 160020 w 525780"/>
              <a:gd name="connsiteY8" fmla="*/ 83820 h 400050"/>
              <a:gd name="connsiteX9" fmla="*/ 95250 w 525780"/>
              <a:gd name="connsiteY9" fmla="*/ 76200 h 400050"/>
              <a:gd name="connsiteX10" fmla="*/ 30480 w 525780"/>
              <a:gd name="connsiteY10" fmla="*/ 76200 h 400050"/>
              <a:gd name="connsiteX11" fmla="*/ 0 w 525780"/>
              <a:gd name="connsiteY11" fmla="*/ 76200 h 400050"/>
              <a:gd name="connsiteX12" fmla="*/ 7620 w 525780"/>
              <a:gd name="connsiteY12" fmla="*/ 381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780" h="400050">
                <a:moveTo>
                  <a:pt x="7620" y="3810"/>
                </a:moveTo>
                <a:lnTo>
                  <a:pt x="152400" y="0"/>
                </a:lnTo>
                <a:lnTo>
                  <a:pt x="228600" y="34290"/>
                </a:lnTo>
                <a:lnTo>
                  <a:pt x="259080" y="68580"/>
                </a:lnTo>
                <a:lnTo>
                  <a:pt x="327660" y="121920"/>
                </a:lnTo>
                <a:lnTo>
                  <a:pt x="525780" y="346710"/>
                </a:lnTo>
                <a:lnTo>
                  <a:pt x="483870" y="400050"/>
                </a:lnTo>
                <a:lnTo>
                  <a:pt x="205740" y="125730"/>
                </a:lnTo>
                <a:lnTo>
                  <a:pt x="160020" y="83820"/>
                </a:lnTo>
                <a:lnTo>
                  <a:pt x="95250" y="76200"/>
                </a:lnTo>
                <a:lnTo>
                  <a:pt x="30480" y="76200"/>
                </a:lnTo>
                <a:lnTo>
                  <a:pt x="0" y="76200"/>
                </a:lnTo>
                <a:lnTo>
                  <a:pt x="7620" y="38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1AD302DD-EEE4-4D3A-ABBB-7B2000968462}"/>
              </a:ext>
            </a:extLst>
          </p:cNvPr>
          <p:cNvSpPr/>
          <p:nvPr/>
        </p:nvSpPr>
        <p:spPr>
          <a:xfrm>
            <a:off x="8748127" y="3311232"/>
            <a:ext cx="321706" cy="151276"/>
          </a:xfrm>
          <a:prstGeom prst="parallelogram">
            <a:avLst>
              <a:gd name="adj" fmla="val 624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2248594-FDBF-4D17-9B52-ABBF1471D2B0}"/>
              </a:ext>
            </a:extLst>
          </p:cNvPr>
          <p:cNvSpPr/>
          <p:nvPr/>
        </p:nvSpPr>
        <p:spPr>
          <a:xfrm flipH="1">
            <a:off x="8428387" y="2320997"/>
            <a:ext cx="503096" cy="1001451"/>
          </a:xfrm>
          <a:custGeom>
            <a:avLst/>
            <a:gdLst>
              <a:gd name="connsiteX0" fmla="*/ 422910 w 422910"/>
              <a:gd name="connsiteY0" fmla="*/ 0 h 739140"/>
              <a:gd name="connsiteX1" fmla="*/ 87630 w 422910"/>
              <a:gd name="connsiteY1" fmla="*/ 3810 h 739140"/>
              <a:gd name="connsiteX2" fmla="*/ 53340 w 422910"/>
              <a:gd name="connsiteY2" fmla="*/ 26670 h 739140"/>
              <a:gd name="connsiteX3" fmla="*/ 15240 w 422910"/>
              <a:gd name="connsiteY3" fmla="*/ 83820 h 739140"/>
              <a:gd name="connsiteX4" fmla="*/ 0 w 422910"/>
              <a:gd name="connsiteY4" fmla="*/ 148590 h 739140"/>
              <a:gd name="connsiteX5" fmla="*/ 15240 w 422910"/>
              <a:gd name="connsiteY5" fmla="*/ 731520 h 739140"/>
              <a:gd name="connsiteX6" fmla="*/ 102870 w 422910"/>
              <a:gd name="connsiteY6" fmla="*/ 739140 h 739140"/>
              <a:gd name="connsiteX7" fmla="*/ 102870 w 422910"/>
              <a:gd name="connsiteY7" fmla="*/ 190500 h 739140"/>
              <a:gd name="connsiteX8" fmla="*/ 114300 w 422910"/>
              <a:gd name="connsiteY8" fmla="*/ 121920 h 739140"/>
              <a:gd name="connsiteX9" fmla="*/ 403860 w 422910"/>
              <a:gd name="connsiteY9" fmla="*/ 102870 h 739140"/>
              <a:gd name="connsiteX10" fmla="*/ 422910 w 422910"/>
              <a:gd name="connsiteY10" fmla="*/ 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910" h="739140">
                <a:moveTo>
                  <a:pt x="422910" y="0"/>
                </a:moveTo>
                <a:lnTo>
                  <a:pt x="87630" y="3810"/>
                </a:lnTo>
                <a:lnTo>
                  <a:pt x="53340" y="26670"/>
                </a:lnTo>
                <a:lnTo>
                  <a:pt x="15240" y="83820"/>
                </a:lnTo>
                <a:lnTo>
                  <a:pt x="0" y="148590"/>
                </a:lnTo>
                <a:lnTo>
                  <a:pt x="15240" y="731520"/>
                </a:lnTo>
                <a:lnTo>
                  <a:pt x="102870" y="739140"/>
                </a:lnTo>
                <a:lnTo>
                  <a:pt x="102870" y="190500"/>
                </a:lnTo>
                <a:lnTo>
                  <a:pt x="114300" y="121920"/>
                </a:lnTo>
                <a:lnTo>
                  <a:pt x="403860" y="102870"/>
                </a:lnTo>
                <a:lnTo>
                  <a:pt x="4229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4A33E984-BEFF-4DC8-91F4-4671AE5C7BB7}"/>
              </a:ext>
            </a:extLst>
          </p:cNvPr>
          <p:cNvSpPr/>
          <p:nvPr/>
        </p:nvSpPr>
        <p:spPr>
          <a:xfrm rot="16200000">
            <a:off x="8038100" y="1934475"/>
            <a:ext cx="150468" cy="913483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5AFE65E-282B-4839-AE07-5808F1789206}"/>
              </a:ext>
            </a:extLst>
          </p:cNvPr>
          <p:cNvSpPr/>
          <p:nvPr/>
        </p:nvSpPr>
        <p:spPr>
          <a:xfrm rot="16200000">
            <a:off x="3909763" y="2367293"/>
            <a:ext cx="182880" cy="83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DC7A526-0E92-4058-9C0E-738058C79740}"/>
              </a:ext>
            </a:extLst>
          </p:cNvPr>
          <p:cNvSpPr/>
          <p:nvPr/>
        </p:nvSpPr>
        <p:spPr>
          <a:xfrm>
            <a:off x="7670742" y="2748844"/>
            <a:ext cx="45719" cy="82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4D8403-6FD6-49F3-8103-482C549CE0AD}"/>
              </a:ext>
            </a:extLst>
          </p:cNvPr>
          <p:cNvSpPr/>
          <p:nvPr/>
        </p:nvSpPr>
        <p:spPr>
          <a:xfrm>
            <a:off x="8807422" y="3299589"/>
            <a:ext cx="110800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59EDF54-F7C4-4126-9B53-CF00621A6F85}"/>
              </a:ext>
            </a:extLst>
          </p:cNvPr>
          <p:cNvSpPr/>
          <p:nvPr/>
        </p:nvSpPr>
        <p:spPr>
          <a:xfrm>
            <a:off x="7660582" y="2891084"/>
            <a:ext cx="45719" cy="82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7B1D25A-7DCE-496D-B33B-DC69AFC5EB6B}"/>
              </a:ext>
            </a:extLst>
          </p:cNvPr>
          <p:cNvCxnSpPr>
            <a:cxnSpLocks/>
          </p:cNvCxnSpPr>
          <p:nvPr/>
        </p:nvCxnSpPr>
        <p:spPr>
          <a:xfrm flipV="1">
            <a:off x="3985534" y="1798735"/>
            <a:ext cx="3671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B580573-1825-4955-B3CE-4A22F271ACCB}"/>
              </a:ext>
            </a:extLst>
          </p:cNvPr>
          <p:cNvCxnSpPr/>
          <p:nvPr/>
        </p:nvCxnSpPr>
        <p:spPr>
          <a:xfrm>
            <a:off x="3984762" y="1711405"/>
            <a:ext cx="0" cy="1828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C599F34-1144-4573-8D1E-95D9AFD5148C}"/>
              </a:ext>
            </a:extLst>
          </p:cNvPr>
          <p:cNvCxnSpPr/>
          <p:nvPr/>
        </p:nvCxnSpPr>
        <p:spPr>
          <a:xfrm>
            <a:off x="7647442" y="1706026"/>
            <a:ext cx="0" cy="1828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71A14CE-79D4-488A-82DD-375B802C7FD9}"/>
              </a:ext>
            </a:extLst>
          </p:cNvPr>
          <p:cNvCxnSpPr>
            <a:cxnSpLocks/>
          </p:cNvCxnSpPr>
          <p:nvPr/>
        </p:nvCxnSpPr>
        <p:spPr>
          <a:xfrm flipH="1">
            <a:off x="9121082" y="2136381"/>
            <a:ext cx="18147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06EEB52-96C8-4775-9598-41BB9751494B}"/>
              </a:ext>
            </a:extLst>
          </p:cNvPr>
          <p:cNvCxnSpPr>
            <a:cxnSpLocks/>
          </p:cNvCxnSpPr>
          <p:nvPr/>
        </p:nvCxnSpPr>
        <p:spPr>
          <a:xfrm flipH="1">
            <a:off x="9126162" y="3375901"/>
            <a:ext cx="18147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3BCF89FB-189E-40E4-9E19-8B35027D7597}"/>
              </a:ext>
            </a:extLst>
          </p:cNvPr>
          <p:cNvSpPr/>
          <p:nvPr/>
        </p:nvSpPr>
        <p:spPr>
          <a:xfrm>
            <a:off x="4610752" y="3314048"/>
            <a:ext cx="569215" cy="66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8EBA928-A7D8-488A-AEDB-5A7E2B0F7A4D}"/>
              </a:ext>
            </a:extLst>
          </p:cNvPr>
          <p:cNvSpPr/>
          <p:nvPr/>
        </p:nvSpPr>
        <p:spPr>
          <a:xfrm>
            <a:off x="6515834" y="3303888"/>
            <a:ext cx="569215" cy="66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 descr="Background pattern&#10;&#10;Description automatically generated">
            <a:extLst>
              <a:ext uri="{FF2B5EF4-FFF2-40B4-BE49-F238E27FC236}">
                <a16:creationId xmlns:a16="http://schemas.microsoft.com/office/drawing/2014/main" id="{EDC3037E-D3E1-436E-9A3D-AECF786D1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37" y="3029851"/>
            <a:ext cx="187475" cy="274320"/>
          </a:xfrm>
          <a:prstGeom prst="rect">
            <a:avLst/>
          </a:prstGeom>
        </p:spPr>
      </p:pic>
      <p:pic>
        <p:nvPicPr>
          <p:cNvPr id="92" name="Picture 91" descr="Background pattern&#10;&#10;Description automatically generated">
            <a:extLst>
              <a:ext uri="{FF2B5EF4-FFF2-40B4-BE49-F238E27FC236}">
                <a16:creationId xmlns:a16="http://schemas.microsoft.com/office/drawing/2014/main" id="{AE5DE08A-1008-4576-9B19-D699E261C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74" y="3033547"/>
            <a:ext cx="187475" cy="27432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06E48B6-F2B2-4785-B1A3-45AE294F9CA4}"/>
              </a:ext>
            </a:extLst>
          </p:cNvPr>
          <p:cNvCxnSpPr>
            <a:cxnSpLocks/>
          </p:cNvCxnSpPr>
          <p:nvPr/>
        </p:nvCxnSpPr>
        <p:spPr>
          <a:xfrm flipH="1">
            <a:off x="7349117" y="4087661"/>
            <a:ext cx="452415" cy="6765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45F4912-B131-49A7-84B8-518F63FE76E1}"/>
              </a:ext>
            </a:extLst>
          </p:cNvPr>
          <p:cNvCxnSpPr>
            <a:cxnSpLocks/>
          </p:cNvCxnSpPr>
          <p:nvPr/>
        </p:nvCxnSpPr>
        <p:spPr>
          <a:xfrm flipH="1" flipV="1">
            <a:off x="7273099" y="4695606"/>
            <a:ext cx="172050" cy="1295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55F2A13-19EB-4BE6-A3EE-A64561B3A857}"/>
              </a:ext>
            </a:extLst>
          </p:cNvPr>
          <p:cNvCxnSpPr>
            <a:cxnSpLocks/>
          </p:cNvCxnSpPr>
          <p:nvPr/>
        </p:nvCxnSpPr>
        <p:spPr>
          <a:xfrm flipH="1" flipV="1">
            <a:off x="7715059" y="4017426"/>
            <a:ext cx="172050" cy="1295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1E45790-3ADB-4B06-8541-8902EF634771}"/>
              </a:ext>
            </a:extLst>
          </p:cNvPr>
          <p:cNvSpPr txBox="1"/>
          <p:nvPr/>
        </p:nvSpPr>
        <p:spPr>
          <a:xfrm>
            <a:off x="7644394" y="4538224"/>
            <a:ext cx="157984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latin typeface="Tahoma"/>
                <a:ea typeface="Tahoma"/>
                <a:cs typeface="Tahoma"/>
              </a:rPr>
              <a:t>Portable</a:t>
            </a:r>
            <a:endParaRPr lang="en-US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200" b="1">
                <a:latin typeface="Tahoma"/>
                <a:ea typeface="Tahoma"/>
                <a:cs typeface="Tahoma"/>
              </a:rPr>
              <a:t>Floor-Mounted </a:t>
            </a:r>
            <a:endParaRPr lang="en-US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200" b="1">
                <a:latin typeface="Tahoma"/>
                <a:ea typeface="Tahoma"/>
                <a:cs typeface="Tahoma"/>
              </a:rPr>
              <a:t>A/C Unit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465F77F-8D99-4341-A886-4CAAA060F788}"/>
              </a:ext>
            </a:extLst>
          </p:cNvPr>
          <p:cNvSpPr/>
          <p:nvPr/>
        </p:nvSpPr>
        <p:spPr>
          <a:xfrm>
            <a:off x="8742702" y="3317375"/>
            <a:ext cx="326994" cy="1246668"/>
          </a:xfrm>
          <a:custGeom>
            <a:avLst/>
            <a:gdLst>
              <a:gd name="connsiteX0" fmla="*/ 304800 w 304800"/>
              <a:gd name="connsiteY0" fmla="*/ 0 h 1200150"/>
              <a:gd name="connsiteX1" fmla="*/ 228600 w 304800"/>
              <a:gd name="connsiteY1" fmla="*/ 140970 h 1200150"/>
              <a:gd name="connsiteX2" fmla="*/ 251460 w 304800"/>
              <a:gd name="connsiteY2" fmla="*/ 883920 h 1200150"/>
              <a:gd name="connsiteX3" fmla="*/ 0 w 304800"/>
              <a:gd name="connsiteY3" fmla="*/ 1200150 h 1200150"/>
              <a:gd name="connsiteX4" fmla="*/ 304800 w 304800"/>
              <a:gd name="connsiteY4" fmla="*/ 883920 h 1200150"/>
              <a:gd name="connsiteX5" fmla="*/ 304800 w 304800"/>
              <a:gd name="connsiteY5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200150">
                <a:moveTo>
                  <a:pt x="304800" y="0"/>
                </a:moveTo>
                <a:lnTo>
                  <a:pt x="228600" y="140970"/>
                </a:lnTo>
                <a:lnTo>
                  <a:pt x="251460" y="883920"/>
                </a:lnTo>
                <a:lnTo>
                  <a:pt x="0" y="1200150"/>
                </a:lnTo>
                <a:lnTo>
                  <a:pt x="304800" y="883920"/>
                </a:lnTo>
                <a:lnTo>
                  <a:pt x="3048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24200B-6819-42E6-9D70-3461BCDA7400}"/>
              </a:ext>
            </a:extLst>
          </p:cNvPr>
          <p:cNvSpPr/>
          <p:nvPr/>
        </p:nvSpPr>
        <p:spPr>
          <a:xfrm>
            <a:off x="3542929" y="3435699"/>
            <a:ext cx="192706" cy="1027497"/>
          </a:xfrm>
          <a:custGeom>
            <a:avLst/>
            <a:gdLst>
              <a:gd name="connsiteX0" fmla="*/ 224790 w 224790"/>
              <a:gd name="connsiteY0" fmla="*/ 0 h 1051560"/>
              <a:gd name="connsiteX1" fmla="*/ 0 w 224790"/>
              <a:gd name="connsiteY1" fmla="*/ 182880 h 1051560"/>
              <a:gd name="connsiteX2" fmla="*/ 7620 w 224790"/>
              <a:gd name="connsiteY2" fmla="*/ 1051560 h 1051560"/>
              <a:gd name="connsiteX3" fmla="*/ 220980 w 224790"/>
              <a:gd name="connsiteY3" fmla="*/ 842010 h 1051560"/>
              <a:gd name="connsiteX4" fmla="*/ 224790 w 224790"/>
              <a:gd name="connsiteY4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90" h="1051560">
                <a:moveTo>
                  <a:pt x="224790" y="0"/>
                </a:moveTo>
                <a:lnTo>
                  <a:pt x="0" y="182880"/>
                </a:lnTo>
                <a:lnTo>
                  <a:pt x="7620" y="1051560"/>
                </a:lnTo>
                <a:lnTo>
                  <a:pt x="220980" y="842010"/>
                </a:lnTo>
                <a:lnTo>
                  <a:pt x="22479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82B95-2615-4509-9C3A-DF624414DC5D}"/>
              </a:ext>
            </a:extLst>
          </p:cNvPr>
          <p:cNvSpPr/>
          <p:nvPr/>
        </p:nvSpPr>
        <p:spPr>
          <a:xfrm>
            <a:off x="3730427" y="2331177"/>
            <a:ext cx="262991" cy="14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37D122D-AFC1-414B-B681-D099BE032055}"/>
              </a:ext>
            </a:extLst>
          </p:cNvPr>
          <p:cNvSpPr/>
          <p:nvPr/>
        </p:nvSpPr>
        <p:spPr>
          <a:xfrm>
            <a:off x="3851806" y="2715547"/>
            <a:ext cx="161842" cy="87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D45723-14B1-4255-A366-6C0A2DD4A9AA}"/>
              </a:ext>
            </a:extLst>
          </p:cNvPr>
          <p:cNvSpPr/>
          <p:nvPr/>
        </p:nvSpPr>
        <p:spPr>
          <a:xfrm>
            <a:off x="7668551" y="2324433"/>
            <a:ext cx="188815" cy="134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AC9F4AD-BD29-4EC3-859A-4EB5A100F106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Ordered Materials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ABEDBDB-759A-42E8-84B0-934533172745}"/>
              </a:ext>
            </a:extLst>
          </p:cNvPr>
          <p:cNvSpPr txBox="1"/>
          <p:nvPr/>
        </p:nvSpPr>
        <p:spPr>
          <a:xfrm>
            <a:off x="3973607" y="4674405"/>
            <a:ext cx="2337973" cy="4308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>
                <a:latin typeface="Tahoma"/>
                <a:ea typeface="Tahoma"/>
                <a:cs typeface="Tahoma"/>
              </a:rPr>
              <a:t>= </a:t>
            </a:r>
            <a:r>
              <a:rPr lang="en-US" sz="2200" b="1">
                <a:latin typeface="Tahoma"/>
                <a:ea typeface="Tahoma"/>
                <a:cs typeface="Tahoma"/>
              </a:rPr>
              <a:t>90%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08ECBE-E6F1-41F5-A1D0-1636D017F9F5}"/>
              </a:ext>
            </a:extLst>
          </p:cNvPr>
          <p:cNvGrpSpPr/>
          <p:nvPr/>
        </p:nvGrpSpPr>
        <p:grpSpPr>
          <a:xfrm>
            <a:off x="618783" y="4439336"/>
            <a:ext cx="5301772" cy="948878"/>
            <a:chOff x="514578" y="4279547"/>
            <a:chExt cx="5301772" cy="948878"/>
          </a:xfrm>
        </p:grpSpPr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EBEC58F9-4417-4F97-81B3-498A17749750}"/>
                </a:ext>
              </a:extLst>
            </p:cNvPr>
            <p:cNvSpPr txBox="1"/>
            <p:nvPr/>
          </p:nvSpPr>
          <p:spPr>
            <a:xfrm>
              <a:off x="514580" y="4323082"/>
              <a:ext cx="3620020" cy="43088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>
                  <a:latin typeface="Tahoma"/>
                  <a:ea typeface="Tahoma"/>
                  <a:cs typeface="Tahoma"/>
                </a:rPr>
                <a:t>Total Cost       $ 4,513.23</a:t>
              </a:r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B43D8F47-E125-469E-AF3F-68069C076D68}"/>
                </a:ext>
              </a:extLst>
            </p:cNvPr>
            <p:cNvSpPr txBox="1"/>
            <p:nvPr/>
          </p:nvSpPr>
          <p:spPr>
            <a:xfrm>
              <a:off x="514578" y="4797538"/>
              <a:ext cx="3839226" cy="43088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>
                  <a:latin typeface="Tahoma"/>
                  <a:ea typeface="Tahoma"/>
                  <a:cs typeface="Tahoma"/>
                </a:rPr>
                <a:t>Budget           $ 5,000.00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A595772-4394-4D79-AA6E-6A6558811E65}"/>
                </a:ext>
              </a:extLst>
            </p:cNvPr>
            <p:cNvCxnSpPr/>
            <p:nvPr/>
          </p:nvCxnSpPr>
          <p:spPr>
            <a:xfrm flipV="1">
              <a:off x="590649" y="4730060"/>
              <a:ext cx="3204575" cy="10439"/>
            </a:xfrm>
            <a:prstGeom prst="straightConnector1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0FD2414-3621-404F-9A91-39BB3616B7FB}"/>
                </a:ext>
              </a:extLst>
            </p:cNvPr>
            <p:cNvSpPr/>
            <p:nvPr/>
          </p:nvSpPr>
          <p:spPr>
            <a:xfrm>
              <a:off x="516471" y="4279547"/>
              <a:ext cx="5299879" cy="909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2E96100-F28C-47CC-BEE1-C473BA3EA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63159"/>
              </p:ext>
            </p:extLst>
          </p:nvPr>
        </p:nvGraphicFramePr>
        <p:xfrm>
          <a:off x="6732233" y="2145437"/>
          <a:ext cx="4635542" cy="29949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3794">
                  <a:extLst>
                    <a:ext uri="{9D8B030D-6E8A-4147-A177-3AD203B41FA5}">
                      <a16:colId xmlns:a16="http://schemas.microsoft.com/office/drawing/2014/main" val="608648492"/>
                    </a:ext>
                  </a:extLst>
                </a:gridCol>
                <a:gridCol w="1691748">
                  <a:extLst>
                    <a:ext uri="{9D8B030D-6E8A-4147-A177-3AD203B41FA5}">
                      <a16:colId xmlns:a16="http://schemas.microsoft.com/office/drawing/2014/main" val="1527101386"/>
                    </a:ext>
                  </a:extLst>
                </a:gridCol>
              </a:tblGrid>
              <a:tr h="4346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solidFill>
                            <a:schemeClr val="bg1"/>
                          </a:solidFill>
                          <a:latin typeface="Tahoma"/>
                        </a:rPr>
                        <a:t>Approved BOM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8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Total Part Cost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$ 4,164.88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0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Total Shipping Cost</a:t>
                      </a:r>
                    </a:p>
                  </a:txBody>
                  <a:tcPr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$ 97.84</a:t>
                      </a:r>
                    </a:p>
                  </a:txBody>
                  <a:tcPr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9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Total Labor Cost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-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41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Total Taxes</a:t>
                      </a:r>
                    </a:p>
                  </a:txBody>
                  <a:tcPr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$ 250.51</a:t>
                      </a:r>
                    </a:p>
                  </a:txBody>
                  <a:tcPr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6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Total Cost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$ 4,513.23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99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Cost Budget Ratio</a:t>
                      </a:r>
                    </a:p>
                  </a:txBody>
                  <a:tcPr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90%</a:t>
                      </a:r>
                    </a:p>
                  </a:txBody>
                  <a:tcPr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204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4DADE0F-CE1E-4E8D-8AC5-4F3399B8FEA3}"/>
              </a:ext>
            </a:extLst>
          </p:cNvPr>
          <p:cNvSpPr/>
          <p:nvPr/>
        </p:nvSpPr>
        <p:spPr>
          <a:xfrm>
            <a:off x="6769726" y="2585461"/>
            <a:ext cx="4554193" cy="4294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2C7121-7A79-4EA6-A8E7-60E98BE3FC68}"/>
              </a:ext>
            </a:extLst>
          </p:cNvPr>
          <p:cNvSpPr/>
          <p:nvPr/>
        </p:nvSpPr>
        <p:spPr>
          <a:xfrm>
            <a:off x="6774931" y="4702635"/>
            <a:ext cx="4555077" cy="4374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F9BD6B-302B-4786-A974-813E8F4F4302}"/>
              </a:ext>
            </a:extLst>
          </p:cNvPr>
          <p:cNvCxnSpPr/>
          <p:nvPr/>
        </p:nvCxnSpPr>
        <p:spPr>
          <a:xfrm flipV="1">
            <a:off x="5920343" y="4922326"/>
            <a:ext cx="777108" cy="84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B6C603-8CF3-4F52-887B-172F1B2E7A01}"/>
              </a:ext>
            </a:extLst>
          </p:cNvPr>
          <p:cNvCxnSpPr>
            <a:cxnSpLocks/>
          </p:cNvCxnSpPr>
          <p:nvPr/>
        </p:nvCxnSpPr>
        <p:spPr>
          <a:xfrm>
            <a:off x="4878056" y="2735882"/>
            <a:ext cx="1828800" cy="49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94F171-8D17-4D38-9D6E-2535F75D4A1E}"/>
              </a:ext>
            </a:extLst>
          </p:cNvPr>
          <p:cNvSpPr txBox="1"/>
          <p:nvPr/>
        </p:nvSpPr>
        <p:spPr>
          <a:xfrm>
            <a:off x="1102750" y="1941908"/>
            <a:ext cx="428079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>
                <a:latin typeface="Tahoma"/>
                <a:ea typeface="Tahoma"/>
                <a:cs typeface="Calibri"/>
              </a:rPr>
              <a:t>Expensive Items</a:t>
            </a:r>
            <a:endParaRPr lang="en-US" sz="2400" u="sng"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   A/C Unit - $2,942.55</a:t>
            </a:r>
          </a:p>
          <a:p>
            <a:pPr marL="285750" indent="-2857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   Ambient Air Adapter - $424</a:t>
            </a:r>
            <a:endParaRPr lang="en-US" sz="2200">
              <a:latin typeface="Tahoma"/>
              <a:ea typeface="Tahoma"/>
              <a:cs typeface="Calibri"/>
            </a:endParaRPr>
          </a:p>
          <a:p>
            <a:pPr marL="285750" indent="-2857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   Humidifier - $307.38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78EF4-B02D-4EB3-8CD5-FA56B08F0BC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586EE4EE-2288-48AB-BD57-1224123E77BC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z="1400" smtClean="0">
                <a:latin typeface="Arial"/>
                <a:cs typeface="Arial"/>
              </a:rPr>
              <a:pPr algn="r"/>
              <a:t>35</a:t>
            </a:fld>
            <a:endParaRPr lang="en-US" sz="1400">
              <a:latin typeface="Arial"/>
              <a:cs typeface="Arial"/>
            </a:endParaRPr>
          </a:p>
        </p:txBody>
      </p:sp>
      <p:pic>
        <p:nvPicPr>
          <p:cNvPr id="4" name="Graphic 5" descr="Checkmark with solid fill">
            <a:extLst>
              <a:ext uri="{FF2B5EF4-FFF2-40B4-BE49-F238E27FC236}">
                <a16:creationId xmlns:a16="http://schemas.microsoft.com/office/drawing/2014/main" id="{33309855-A329-4748-A09E-18039A119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1598" y="2350362"/>
            <a:ext cx="189392" cy="285567"/>
          </a:xfrm>
          <a:prstGeom prst="rect">
            <a:avLst/>
          </a:prstGeom>
        </p:spPr>
      </p:pic>
      <p:pic>
        <p:nvPicPr>
          <p:cNvPr id="22" name="Graphic 5" descr="Checkmark with solid fill">
            <a:extLst>
              <a:ext uri="{FF2B5EF4-FFF2-40B4-BE49-F238E27FC236}">
                <a16:creationId xmlns:a16="http://schemas.microsoft.com/office/drawing/2014/main" id="{50C102B6-E675-4759-A1DC-9E55B639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1598" y="2683275"/>
            <a:ext cx="189392" cy="285567"/>
          </a:xfrm>
          <a:prstGeom prst="rect">
            <a:avLst/>
          </a:prstGeom>
        </p:spPr>
      </p:pic>
      <p:pic>
        <p:nvPicPr>
          <p:cNvPr id="23" name="Graphic 5" descr="Checkmark with solid fill">
            <a:extLst>
              <a:ext uri="{FF2B5EF4-FFF2-40B4-BE49-F238E27FC236}">
                <a16:creationId xmlns:a16="http://schemas.microsoft.com/office/drawing/2014/main" id="{B642A8D8-4138-4268-8436-0F6F23495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1598" y="3023585"/>
            <a:ext cx="189392" cy="2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4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AC9F4AD-BD29-4EC3-859A-4EB5A100F106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Material Summary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2E96100-F28C-47CC-BEE1-C473BA3EA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84756"/>
              </p:ext>
            </p:extLst>
          </p:nvPr>
        </p:nvGraphicFramePr>
        <p:xfrm>
          <a:off x="6732233" y="1790713"/>
          <a:ext cx="4635542" cy="29949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3794">
                  <a:extLst>
                    <a:ext uri="{9D8B030D-6E8A-4147-A177-3AD203B41FA5}">
                      <a16:colId xmlns:a16="http://schemas.microsoft.com/office/drawing/2014/main" val="608648492"/>
                    </a:ext>
                  </a:extLst>
                </a:gridCol>
                <a:gridCol w="1691748">
                  <a:extLst>
                    <a:ext uri="{9D8B030D-6E8A-4147-A177-3AD203B41FA5}">
                      <a16:colId xmlns:a16="http://schemas.microsoft.com/office/drawing/2014/main" val="1527101386"/>
                    </a:ext>
                  </a:extLst>
                </a:gridCol>
              </a:tblGrid>
              <a:tr h="4346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solidFill>
                            <a:schemeClr val="bg1"/>
                          </a:solidFill>
                          <a:latin typeface="Tahoma"/>
                        </a:rPr>
                        <a:t>Complete BOM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8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Total Part Cost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$ 4,428.48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0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Total Shipping Cost</a:t>
                      </a:r>
                    </a:p>
                  </a:txBody>
                  <a:tcPr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$ 106.73</a:t>
                      </a:r>
                    </a:p>
                  </a:txBody>
                  <a:tcPr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9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Total Labor Cost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-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41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Total Taxes</a:t>
                      </a:r>
                    </a:p>
                  </a:txBody>
                  <a:tcPr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$ 265.71</a:t>
                      </a:r>
                    </a:p>
                  </a:txBody>
                  <a:tcPr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6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Total Cost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$ 4,798.74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99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Cost Budget Ratio</a:t>
                      </a:r>
                    </a:p>
                  </a:txBody>
                  <a:tcPr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ahoma"/>
                        </a:rPr>
                        <a:t>96%</a:t>
                      </a:r>
                    </a:p>
                  </a:txBody>
                  <a:tcPr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2045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642C7121-7A79-4EA6-A8E7-60E98BE3FC68}"/>
              </a:ext>
            </a:extLst>
          </p:cNvPr>
          <p:cNvSpPr/>
          <p:nvPr/>
        </p:nvSpPr>
        <p:spPr>
          <a:xfrm>
            <a:off x="6774931" y="3085080"/>
            <a:ext cx="4555077" cy="4374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F9BD6B-302B-4786-A974-813E8F4F4302}"/>
              </a:ext>
            </a:extLst>
          </p:cNvPr>
          <p:cNvCxnSpPr/>
          <p:nvPr/>
        </p:nvCxnSpPr>
        <p:spPr>
          <a:xfrm flipV="1">
            <a:off x="6149683" y="3331743"/>
            <a:ext cx="562564" cy="10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B6C603-8CF3-4F52-887B-172F1B2E7A01}"/>
              </a:ext>
            </a:extLst>
          </p:cNvPr>
          <p:cNvCxnSpPr>
            <a:cxnSpLocks/>
          </p:cNvCxnSpPr>
          <p:nvPr/>
        </p:nvCxnSpPr>
        <p:spPr>
          <a:xfrm>
            <a:off x="4878056" y="2381158"/>
            <a:ext cx="1828800" cy="49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94F171-8D17-4D38-9D6E-2535F75D4A1E}"/>
              </a:ext>
            </a:extLst>
          </p:cNvPr>
          <p:cNvSpPr txBox="1"/>
          <p:nvPr/>
        </p:nvSpPr>
        <p:spPr>
          <a:xfrm>
            <a:off x="692428" y="1587184"/>
            <a:ext cx="4283495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>
                <a:latin typeface="Tahoma"/>
                <a:ea typeface="Tahoma"/>
                <a:cs typeface="Calibri"/>
              </a:rPr>
              <a:t>Incidental Items</a:t>
            </a:r>
            <a:endParaRPr lang="en-US" sz="2400" u="sng"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   Flex Duct</a:t>
            </a:r>
          </a:p>
          <a:p>
            <a:pPr marL="285750" indent="-2857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Tahoma"/>
              </a:rPr>
              <a:t>   Screws, </a:t>
            </a:r>
            <a:r>
              <a:rPr lang="en-US" sz="2200">
                <a:latin typeface="Tahoma"/>
                <a:ea typeface="Tahoma"/>
                <a:cs typeface="Calibri"/>
              </a:rPr>
              <a:t>Wing Nuts, Washers</a:t>
            </a:r>
          </a:p>
          <a:p>
            <a:pPr marL="285750" indent="-2857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   Temperature Controller</a:t>
            </a:r>
          </a:p>
          <a:p>
            <a:pPr marL="285750" indent="-2857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   Circulation Pump</a:t>
            </a:r>
          </a:p>
          <a:p>
            <a:pPr marL="285750" indent="-2857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   P-Trap</a:t>
            </a:r>
          </a:p>
          <a:p>
            <a:pPr marL="285750" indent="-28575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   Float Switches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78EF4-B02D-4EB3-8CD5-FA56B08F0BC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586EE4EE-2288-48AB-BD57-1224123E77BC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z="1400" smtClean="0">
                <a:latin typeface="Arial"/>
                <a:cs typeface="Arial"/>
              </a:rPr>
              <a:pPr algn="r"/>
              <a:t>36</a:t>
            </a:fld>
            <a:endParaRPr lang="en-US" sz="1400">
              <a:latin typeface="Arial"/>
              <a:cs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3AE571-EB2C-4E69-B01E-388A833B0B0D}"/>
              </a:ext>
            </a:extLst>
          </p:cNvPr>
          <p:cNvCxnSpPr/>
          <p:nvPr/>
        </p:nvCxnSpPr>
        <p:spPr>
          <a:xfrm flipH="1">
            <a:off x="5542162" y="3319046"/>
            <a:ext cx="636232" cy="1546193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E5A945-6671-4EBE-B4BE-20FBD5A2081B}"/>
              </a:ext>
            </a:extLst>
          </p:cNvPr>
          <p:cNvCxnSpPr/>
          <p:nvPr/>
        </p:nvCxnSpPr>
        <p:spPr>
          <a:xfrm flipH="1">
            <a:off x="4893517" y="4852610"/>
            <a:ext cx="665753" cy="739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1594EA3-76E2-4128-8CAF-91CF17A6E404}"/>
              </a:ext>
            </a:extLst>
          </p:cNvPr>
          <p:cNvSpPr txBox="1"/>
          <p:nvPr/>
        </p:nvSpPr>
        <p:spPr>
          <a:xfrm>
            <a:off x="1097812" y="4305588"/>
            <a:ext cx="4024550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>
                <a:latin typeface="Tahoma"/>
                <a:ea typeface="Tahoma"/>
                <a:cs typeface="Calibri"/>
              </a:rPr>
              <a:t>COE Machine Shop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   Drilling Holes in Plexiglass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latin typeface="Tahoma"/>
                <a:ea typeface="Tahoma"/>
                <a:cs typeface="Calibri"/>
              </a:rPr>
              <a:t>   Cutting Vinyl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F3D643-A385-4FCE-9773-ED7942A38323}"/>
              </a:ext>
            </a:extLst>
          </p:cNvPr>
          <p:cNvSpPr/>
          <p:nvPr/>
        </p:nvSpPr>
        <p:spPr>
          <a:xfrm>
            <a:off x="6774931" y="2225962"/>
            <a:ext cx="4555077" cy="4374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27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76" name="Content Placeholder 2">
            <a:extLst>
              <a:ext uri="{FF2B5EF4-FFF2-40B4-BE49-F238E27FC236}">
                <a16:creationId xmlns:a16="http://schemas.microsoft.com/office/drawing/2014/main" id="{52724769-9564-4A76-822A-A55148B2C9AA}"/>
              </a:ext>
            </a:extLst>
          </p:cNvPr>
          <p:cNvSpPr txBox="1">
            <a:spLocks/>
          </p:cNvSpPr>
          <p:nvPr/>
        </p:nvSpPr>
        <p:spPr>
          <a:xfrm>
            <a:off x="-4113397" y="4132950"/>
            <a:ext cx="6314161" cy="2336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val 3">
            <a:hlinkClick r:id="" action="ppaction://noaction"/>
            <a:extLst>
              <a:ext uri="{FF2B5EF4-FFF2-40B4-BE49-F238E27FC236}">
                <a16:creationId xmlns:a16="http://schemas.microsoft.com/office/drawing/2014/main" id="{1193321C-BFE7-406D-9AFF-F4D39BA4BF15}"/>
              </a:ext>
            </a:extLst>
          </p:cNvPr>
          <p:cNvSpPr/>
          <p:nvPr/>
        </p:nvSpPr>
        <p:spPr>
          <a:xfrm>
            <a:off x="987335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89F40F3-CD01-4252-B88A-22264D37CEE2}"/>
              </a:ext>
            </a:extLst>
          </p:cNvPr>
          <p:cNvSpPr/>
          <p:nvPr/>
        </p:nvSpPr>
        <p:spPr>
          <a:xfrm rot="10800000">
            <a:off x="6022707" y="2986720"/>
            <a:ext cx="2743200" cy="219456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F98565B-DAC1-4141-8DE6-BD3891555C6B}"/>
              </a:ext>
            </a:extLst>
          </p:cNvPr>
          <p:cNvSpPr/>
          <p:nvPr/>
        </p:nvSpPr>
        <p:spPr>
          <a:xfrm rot="10800000">
            <a:off x="912345" y="2971424"/>
            <a:ext cx="2743200" cy="219456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2E55105-FF13-4B1C-B595-EB100B685F26}"/>
              </a:ext>
            </a:extLst>
          </p:cNvPr>
          <p:cNvSpPr/>
          <p:nvPr/>
        </p:nvSpPr>
        <p:spPr>
          <a:xfrm rot="10800000">
            <a:off x="3465418" y="1662525"/>
            <a:ext cx="2743200" cy="219456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C731B59-6253-4266-AB97-D1CFE6595DCB}"/>
              </a:ext>
            </a:extLst>
          </p:cNvPr>
          <p:cNvSpPr/>
          <p:nvPr/>
        </p:nvSpPr>
        <p:spPr>
          <a:xfrm rot="10800000">
            <a:off x="8588855" y="1691709"/>
            <a:ext cx="2743200" cy="2194560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28" descr="Checklist with solid fill">
            <a:extLst>
              <a:ext uri="{FF2B5EF4-FFF2-40B4-BE49-F238E27FC236}">
                <a16:creationId xmlns:a16="http://schemas.microsoft.com/office/drawing/2014/main" id="{CEE98F22-F177-439B-918F-058AC2F78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63075" y="1952750"/>
            <a:ext cx="1552102" cy="1552102"/>
          </a:xfrm>
          <a:prstGeom prst="rect">
            <a:avLst/>
          </a:prstGeom>
        </p:spPr>
      </p:pic>
      <p:pic>
        <p:nvPicPr>
          <p:cNvPr id="36" name="Graphic 37" descr="Web design with solid fill">
            <a:extLst>
              <a:ext uri="{FF2B5EF4-FFF2-40B4-BE49-F238E27FC236}">
                <a16:creationId xmlns:a16="http://schemas.microsoft.com/office/drawing/2014/main" id="{2F867D9E-D51E-4F4E-8AD1-9DDB507FE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59508" y="3295355"/>
            <a:ext cx="1546697" cy="154669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91E53BF-B5DA-4675-B792-F30C4B160353}"/>
              </a:ext>
            </a:extLst>
          </p:cNvPr>
          <p:cNvSpPr txBox="1"/>
          <p:nvPr/>
        </p:nvSpPr>
        <p:spPr>
          <a:xfrm>
            <a:off x="1240864" y="2266704"/>
            <a:ext cx="20804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Receive Materials</a:t>
            </a:r>
            <a:endParaRPr lang="en-US" sz="1600">
              <a:solidFill>
                <a:srgbClr val="000000"/>
              </a:solidFill>
              <a:latin typeface="Calibri" panose="020F0502020204030204"/>
              <a:ea typeface="Tahoma"/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66A215-715B-4DAC-9B08-840164056A5E}"/>
              </a:ext>
            </a:extLst>
          </p:cNvPr>
          <p:cNvSpPr txBox="1"/>
          <p:nvPr/>
        </p:nvSpPr>
        <p:spPr>
          <a:xfrm>
            <a:off x="3689483" y="3857086"/>
            <a:ext cx="217530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Test Components</a:t>
            </a:r>
            <a:endParaRPr lang="en-US" sz="1600"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A41DB4-1C95-421B-AA44-F5064FE4D29E}"/>
              </a:ext>
            </a:extLst>
          </p:cNvPr>
          <p:cNvSpPr txBox="1"/>
          <p:nvPr/>
        </p:nvSpPr>
        <p:spPr>
          <a:xfrm>
            <a:off x="6022707" y="2277898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Program &amp; Tune Controls</a:t>
            </a:r>
            <a:endParaRPr lang="en-US" sz="1600"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364800-A688-4BDC-A287-2E06C9C0D0D4}"/>
              </a:ext>
            </a:extLst>
          </p:cNvPr>
          <p:cNvSpPr txBox="1"/>
          <p:nvPr/>
        </p:nvSpPr>
        <p:spPr>
          <a:xfrm>
            <a:off x="8853397" y="3864982"/>
            <a:ext cx="22141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Oversee Installation</a:t>
            </a:r>
          </a:p>
        </p:txBody>
      </p:sp>
      <p:pic>
        <p:nvPicPr>
          <p:cNvPr id="9" name="Graphic 9" descr="Hammer with solid fill">
            <a:extLst>
              <a:ext uri="{FF2B5EF4-FFF2-40B4-BE49-F238E27FC236}">
                <a16:creationId xmlns:a16="http://schemas.microsoft.com/office/drawing/2014/main" id="{5F559C4E-9AAE-45A3-9477-3A7E566825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64990" y="2129669"/>
            <a:ext cx="1271080" cy="12602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09AE96-C8E0-4A29-B96B-F050E93FBF20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pic>
        <p:nvPicPr>
          <p:cNvPr id="11" name="Graphic 10" descr="Inventory outline">
            <a:extLst>
              <a:ext uri="{FF2B5EF4-FFF2-40B4-BE49-F238E27FC236}">
                <a16:creationId xmlns:a16="http://schemas.microsoft.com/office/drawing/2014/main" id="{1662DD12-6AC1-481F-BF61-1DB67F5AB2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6151" y="3266095"/>
            <a:ext cx="1560451" cy="15604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F27D7DE-2AE2-465B-B83D-9185E31098BC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31105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81414C-5298-445B-99E8-B985231B94DE}"/>
              </a:ext>
            </a:extLst>
          </p:cNvPr>
          <p:cNvCxnSpPr>
            <a:cxnSpLocks/>
          </p:cNvCxnSpPr>
          <p:nvPr/>
        </p:nvCxnSpPr>
        <p:spPr>
          <a:xfrm>
            <a:off x="2870476" y="4515222"/>
            <a:ext cx="7312525" cy="0"/>
          </a:xfrm>
          <a:prstGeom prst="straightConnector1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Hexagon 68">
            <a:extLst>
              <a:ext uri="{FF2B5EF4-FFF2-40B4-BE49-F238E27FC236}">
                <a16:creationId xmlns:a16="http://schemas.microsoft.com/office/drawing/2014/main" id="{C50A4A7F-5D06-48E8-B763-62C133CF49C0}"/>
              </a:ext>
            </a:extLst>
          </p:cNvPr>
          <p:cNvSpPr/>
          <p:nvPr/>
        </p:nvSpPr>
        <p:spPr>
          <a:xfrm>
            <a:off x="9345625" y="4444203"/>
            <a:ext cx="140368" cy="140368"/>
          </a:xfrm>
          <a:prstGeom prst="hexagon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C0C0"/>
              </a:solidFill>
              <a:cs typeface="Calibri"/>
            </a:endParaRPr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C8B29E5F-4CE8-465D-B8A4-41C46A994B19}"/>
              </a:ext>
            </a:extLst>
          </p:cNvPr>
          <p:cNvSpPr/>
          <p:nvPr/>
        </p:nvSpPr>
        <p:spPr>
          <a:xfrm>
            <a:off x="6448548" y="4444203"/>
            <a:ext cx="140368" cy="140368"/>
          </a:xfrm>
          <a:prstGeom prst="hexagon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C0C0"/>
              </a:solidFill>
              <a:cs typeface="Calibri"/>
            </a:endParaRPr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B0D5E16A-D534-4D84-AD45-4AB4FFE7A8B2}"/>
              </a:ext>
            </a:extLst>
          </p:cNvPr>
          <p:cNvSpPr/>
          <p:nvPr/>
        </p:nvSpPr>
        <p:spPr>
          <a:xfrm>
            <a:off x="3480382" y="4437520"/>
            <a:ext cx="140368" cy="140368"/>
          </a:xfrm>
          <a:prstGeom prst="hexagon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C0C0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Timeline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A47B7B-F5A0-4187-A2E7-3CF3BCEFF654}"/>
              </a:ext>
            </a:extLst>
          </p:cNvPr>
          <p:cNvSpPr txBox="1"/>
          <p:nvPr/>
        </p:nvSpPr>
        <p:spPr>
          <a:xfrm>
            <a:off x="18503" y="170666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Design Review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56CA2D-2D04-4276-922A-7B8C2197984B}"/>
              </a:ext>
            </a:extLst>
          </p:cNvPr>
          <p:cNvCxnSpPr>
            <a:cxnSpLocks/>
          </p:cNvCxnSpPr>
          <p:nvPr/>
        </p:nvCxnSpPr>
        <p:spPr>
          <a:xfrm>
            <a:off x="2870476" y="1874958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E6C980-A306-4F71-9272-4313C9DE651B}"/>
              </a:ext>
            </a:extLst>
          </p:cNvPr>
          <p:cNvCxnSpPr>
            <a:cxnSpLocks/>
          </p:cNvCxnSpPr>
          <p:nvPr/>
        </p:nvCxnSpPr>
        <p:spPr>
          <a:xfrm>
            <a:off x="2870476" y="2269326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2ED0C0-7E15-4DBC-AF7D-820BACD6C37A}"/>
              </a:ext>
            </a:extLst>
          </p:cNvPr>
          <p:cNvCxnSpPr>
            <a:cxnSpLocks/>
          </p:cNvCxnSpPr>
          <p:nvPr/>
        </p:nvCxnSpPr>
        <p:spPr>
          <a:xfrm>
            <a:off x="2870476" y="2636958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Hexagon 36">
            <a:extLst>
              <a:ext uri="{FF2B5EF4-FFF2-40B4-BE49-F238E27FC236}">
                <a16:creationId xmlns:a16="http://schemas.microsoft.com/office/drawing/2014/main" id="{6FD0E38F-29B2-4D82-9632-30BC808D7416}"/>
              </a:ext>
            </a:extLst>
          </p:cNvPr>
          <p:cNvSpPr/>
          <p:nvPr/>
        </p:nvSpPr>
        <p:spPr>
          <a:xfrm>
            <a:off x="4416287" y="1796535"/>
            <a:ext cx="688389" cy="164032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B7C1A6D1-19D4-4CC0-8085-B7A57262DDA7}"/>
              </a:ext>
            </a:extLst>
          </p:cNvPr>
          <p:cNvSpPr/>
          <p:nvPr/>
        </p:nvSpPr>
        <p:spPr>
          <a:xfrm>
            <a:off x="5154565" y="2184096"/>
            <a:ext cx="1096832" cy="164032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240375-4061-416C-8932-473B7C7E0A38}"/>
              </a:ext>
            </a:extLst>
          </p:cNvPr>
          <p:cNvSpPr txBox="1"/>
          <p:nvPr/>
        </p:nvSpPr>
        <p:spPr>
          <a:xfrm>
            <a:off x="5877175" y="4561679"/>
            <a:ext cx="12927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March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58ADE2-9EE7-489E-AF2F-5AC58451779D}"/>
              </a:ext>
            </a:extLst>
          </p:cNvPr>
          <p:cNvSpPr txBox="1"/>
          <p:nvPr/>
        </p:nvSpPr>
        <p:spPr>
          <a:xfrm>
            <a:off x="2909008" y="4575046"/>
            <a:ext cx="12927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February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A9F337-57CA-4312-83D0-FAAFD4E0E7FD}"/>
              </a:ext>
            </a:extLst>
          </p:cNvPr>
          <p:cNvSpPr txBox="1"/>
          <p:nvPr/>
        </p:nvSpPr>
        <p:spPr>
          <a:xfrm>
            <a:off x="8764091" y="4568362"/>
            <a:ext cx="12927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April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8FF0C5-61F6-412A-B83D-BD1935EBCE4E}"/>
              </a:ext>
            </a:extLst>
          </p:cNvPr>
          <p:cNvSpPr txBox="1"/>
          <p:nvPr/>
        </p:nvSpPr>
        <p:spPr>
          <a:xfrm>
            <a:off x="18503" y="245459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Programming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F33A97-944A-4196-AA51-842D2AC6DAB2}"/>
              </a:ext>
            </a:extLst>
          </p:cNvPr>
          <p:cNvSpPr txBox="1"/>
          <p:nvPr/>
        </p:nvSpPr>
        <p:spPr>
          <a:xfrm>
            <a:off x="18503" y="285341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Testing/Tuning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633AC1-FAE6-4715-BA59-15F2B5A01A1E}"/>
              </a:ext>
            </a:extLst>
          </p:cNvPr>
          <p:cNvSpPr txBox="1"/>
          <p:nvPr/>
        </p:nvSpPr>
        <p:spPr>
          <a:xfrm>
            <a:off x="18503" y="362986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Implementation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EF4972-AD98-4831-AC9C-0B9C1EA9F70C}"/>
              </a:ext>
            </a:extLst>
          </p:cNvPr>
          <p:cNvSpPr txBox="1"/>
          <p:nvPr/>
        </p:nvSpPr>
        <p:spPr>
          <a:xfrm>
            <a:off x="30421" y="397831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Presentation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3C46B80-102B-49B0-A044-C7AD473DCDF4}"/>
              </a:ext>
            </a:extLst>
          </p:cNvPr>
          <p:cNvCxnSpPr>
            <a:cxnSpLocks/>
          </p:cNvCxnSpPr>
          <p:nvPr/>
        </p:nvCxnSpPr>
        <p:spPr>
          <a:xfrm>
            <a:off x="2877160" y="2997907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CA70CAD-C9D6-4E54-B7E9-76C4D5287146}"/>
              </a:ext>
            </a:extLst>
          </p:cNvPr>
          <p:cNvCxnSpPr>
            <a:cxnSpLocks/>
          </p:cNvCxnSpPr>
          <p:nvPr/>
        </p:nvCxnSpPr>
        <p:spPr>
          <a:xfrm>
            <a:off x="2877160" y="3385591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1E641F6-CD3F-4B54-899F-E6AE08DABE72}"/>
              </a:ext>
            </a:extLst>
          </p:cNvPr>
          <p:cNvCxnSpPr>
            <a:cxnSpLocks/>
          </p:cNvCxnSpPr>
          <p:nvPr/>
        </p:nvCxnSpPr>
        <p:spPr>
          <a:xfrm>
            <a:off x="2877160" y="3779959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9D9D29C-D2E6-4A20-937A-0BE782146D53}"/>
              </a:ext>
            </a:extLst>
          </p:cNvPr>
          <p:cNvCxnSpPr>
            <a:cxnSpLocks/>
          </p:cNvCxnSpPr>
          <p:nvPr/>
        </p:nvCxnSpPr>
        <p:spPr>
          <a:xfrm>
            <a:off x="2877160" y="4147591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Hexagon 55">
            <a:extLst>
              <a:ext uri="{FF2B5EF4-FFF2-40B4-BE49-F238E27FC236}">
                <a16:creationId xmlns:a16="http://schemas.microsoft.com/office/drawing/2014/main" id="{20667C26-CDDF-4C23-95EE-A0F30889D6A7}"/>
              </a:ext>
            </a:extLst>
          </p:cNvPr>
          <p:cNvSpPr/>
          <p:nvPr/>
        </p:nvSpPr>
        <p:spPr>
          <a:xfrm>
            <a:off x="5286439" y="2555343"/>
            <a:ext cx="1372864" cy="164032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0552D01A-4216-4FC8-B578-AB10ECC4ADDF}"/>
              </a:ext>
            </a:extLst>
          </p:cNvPr>
          <p:cNvSpPr/>
          <p:nvPr/>
        </p:nvSpPr>
        <p:spPr>
          <a:xfrm>
            <a:off x="5520709" y="2933701"/>
            <a:ext cx="2009354" cy="153068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0B8756A6-5843-44C3-826D-25B79B955460}"/>
              </a:ext>
            </a:extLst>
          </p:cNvPr>
          <p:cNvSpPr/>
          <p:nvPr/>
        </p:nvSpPr>
        <p:spPr>
          <a:xfrm>
            <a:off x="6801992" y="3707018"/>
            <a:ext cx="3204736" cy="1585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2DBFD277-E45E-4142-B3C1-AA4C00C83202}"/>
              </a:ext>
            </a:extLst>
          </p:cNvPr>
          <p:cNvSpPr/>
          <p:nvPr/>
        </p:nvSpPr>
        <p:spPr>
          <a:xfrm>
            <a:off x="8957859" y="4085613"/>
            <a:ext cx="639799" cy="153068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8B948D-E5BC-47C3-BD10-F9FCB702B6A8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5B98902-C55F-480B-8617-1FF2D1475CDF}"/>
              </a:ext>
            </a:extLst>
          </p:cNvPr>
          <p:cNvSpPr/>
          <p:nvPr/>
        </p:nvSpPr>
        <p:spPr>
          <a:xfrm>
            <a:off x="9342418" y="4016868"/>
            <a:ext cx="228600" cy="228600"/>
          </a:xfrm>
          <a:prstGeom prst="star5">
            <a:avLst/>
          </a:prstGeom>
          <a:solidFill>
            <a:srgbClr val="EE2737"/>
          </a:solidFill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EE2737"/>
              </a:solidFill>
              <a:cs typeface="Calibri"/>
            </a:endParaRP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ED52F25F-CB60-444A-B897-0D5BDD7FBE69}"/>
              </a:ext>
            </a:extLst>
          </p:cNvPr>
          <p:cNvSpPr/>
          <p:nvPr/>
        </p:nvSpPr>
        <p:spPr>
          <a:xfrm>
            <a:off x="8682393" y="1938915"/>
            <a:ext cx="2823301" cy="637721"/>
          </a:xfrm>
          <a:prstGeom prst="borderCallout2">
            <a:avLst>
              <a:gd name="adj1" fmla="val 49282"/>
              <a:gd name="adj2" fmla="val 239"/>
              <a:gd name="adj3" fmla="val 49282"/>
              <a:gd name="adj4" fmla="val -23335"/>
              <a:gd name="adj5" fmla="val 342391"/>
              <a:gd name="adj6" fmla="val 26675"/>
            </a:avLst>
          </a:prstGeom>
          <a:solidFill>
            <a:schemeClr val="bg1"/>
          </a:solidFill>
          <a:ln w="38100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Engineering Design Day </a:t>
            </a:r>
          </a:p>
          <a:p>
            <a:pPr algn="ctr"/>
            <a:r>
              <a:rPr lang="en-US" sz="1600" b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(April 7</a:t>
            </a:r>
            <a:r>
              <a:rPr lang="en-US" sz="1600" b="1" baseline="300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th</a:t>
            </a:r>
            <a:r>
              <a:rPr lang="en-US" sz="1600" b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, 2022)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58DE46A-8A50-4A56-B516-4B2C2FB87E9B}"/>
              </a:ext>
            </a:extLst>
          </p:cNvPr>
          <p:cNvSpPr txBox="1"/>
          <p:nvPr/>
        </p:nvSpPr>
        <p:spPr>
          <a:xfrm>
            <a:off x="25246" y="321755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Incidental Materials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69975E6C-20B2-458E-B089-A320F83D5994}"/>
              </a:ext>
            </a:extLst>
          </p:cNvPr>
          <p:cNvSpPr/>
          <p:nvPr/>
        </p:nvSpPr>
        <p:spPr>
          <a:xfrm>
            <a:off x="5918566" y="3318072"/>
            <a:ext cx="916930" cy="153068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90F1F9-EF8D-485B-98D9-402D776D7ED6}"/>
              </a:ext>
            </a:extLst>
          </p:cNvPr>
          <p:cNvSpPr txBox="1"/>
          <p:nvPr/>
        </p:nvSpPr>
        <p:spPr>
          <a:xfrm>
            <a:off x="25246" y="208370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Receive Materials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5EB5C05-A28E-4CAB-A815-3D8CAC491CCA}"/>
              </a:ext>
            </a:extLst>
          </p:cNvPr>
          <p:cNvSpPr/>
          <p:nvPr/>
        </p:nvSpPr>
        <p:spPr>
          <a:xfrm>
            <a:off x="4945678" y="4391518"/>
            <a:ext cx="228600" cy="228600"/>
          </a:xfrm>
          <a:prstGeom prst="star5">
            <a:avLst/>
          </a:prstGeom>
          <a:solidFill>
            <a:srgbClr val="EE2737"/>
          </a:solidFill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EE2737"/>
              </a:solidFill>
              <a:cs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2AD42E-BA9E-4F59-A8C4-3E5C02DDF418}"/>
              </a:ext>
            </a:extLst>
          </p:cNvPr>
          <p:cNvCxnSpPr/>
          <p:nvPr/>
        </p:nvCxnSpPr>
        <p:spPr>
          <a:xfrm flipH="1">
            <a:off x="5059680" y="1671320"/>
            <a:ext cx="10160" cy="2753360"/>
          </a:xfrm>
          <a:prstGeom prst="straightConnector1">
            <a:avLst/>
          </a:prstGeom>
          <a:ln w="12700">
            <a:solidFill>
              <a:srgbClr val="EE2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D0D40C5-E7D4-4682-A662-4D7705E0D933}"/>
              </a:ext>
            </a:extLst>
          </p:cNvPr>
          <p:cNvSpPr txBox="1"/>
          <p:nvPr/>
        </p:nvSpPr>
        <p:spPr>
          <a:xfrm>
            <a:off x="4471035" y="4653915"/>
            <a:ext cx="1219200" cy="2769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670045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98C901-B0E6-4ED7-BE69-744E9BC5C79F}"/>
              </a:ext>
            </a:extLst>
          </p:cNvPr>
          <p:cNvSpPr/>
          <p:nvPr/>
        </p:nvSpPr>
        <p:spPr>
          <a:xfrm>
            <a:off x="6434225" y="4666573"/>
            <a:ext cx="4994628" cy="9710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Dips Inside Ductwork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508BEF-66CB-48EC-8D1E-B64614BE5452}"/>
              </a:ext>
            </a:extLst>
          </p:cNvPr>
          <p:cNvSpPr/>
          <p:nvPr/>
        </p:nvSpPr>
        <p:spPr>
          <a:xfrm>
            <a:off x="6434224" y="3580317"/>
            <a:ext cx="4994628" cy="9980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Rubber Inserts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5773C1-EE73-4FBB-AEC7-AB7DBEB6B8FB}"/>
              </a:ext>
            </a:extLst>
          </p:cNvPr>
          <p:cNvSpPr/>
          <p:nvPr/>
        </p:nvSpPr>
        <p:spPr>
          <a:xfrm>
            <a:off x="6504479" y="3639765"/>
            <a:ext cx="4859523" cy="8791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Rubber Inserts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48C3BBE-7F82-40FB-B809-90755D29E4ED}"/>
              </a:ext>
            </a:extLst>
          </p:cNvPr>
          <p:cNvSpPr/>
          <p:nvPr/>
        </p:nvSpPr>
        <p:spPr>
          <a:xfrm>
            <a:off x="6504478" y="4736827"/>
            <a:ext cx="4859523" cy="835964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Dips Inside Ductwork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3AD0569-B565-4C9F-933D-B9F7CFFCB33A}"/>
              </a:ext>
            </a:extLst>
          </p:cNvPr>
          <p:cNvSpPr/>
          <p:nvPr/>
        </p:nvSpPr>
        <p:spPr>
          <a:xfrm>
            <a:off x="6434224" y="2499467"/>
            <a:ext cx="4994628" cy="9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Fixed Side Ducts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60C6C1-7219-4F64-8178-E362CB31C43B}"/>
              </a:ext>
            </a:extLst>
          </p:cNvPr>
          <p:cNvSpPr/>
          <p:nvPr/>
        </p:nvSpPr>
        <p:spPr>
          <a:xfrm>
            <a:off x="6504478" y="2564317"/>
            <a:ext cx="4854119" cy="846773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Fixed Side Ducts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6C5EBA7-3E99-4AFA-AFF4-F3DA213CBD0A}"/>
              </a:ext>
            </a:extLst>
          </p:cNvPr>
          <p:cNvSpPr/>
          <p:nvPr/>
        </p:nvSpPr>
        <p:spPr>
          <a:xfrm>
            <a:off x="5353374" y="1396999"/>
            <a:ext cx="6075479" cy="1003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Final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2542CF-D2E1-4FD2-9919-DF6D0A669279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CC4792-65F1-49D2-AA71-1A8F0479B07A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C62000-21D8-4210-8ABE-747F0309BC00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39C0FEC-F77A-4348-9BEA-7032160E7651}"/>
              </a:ext>
            </a:extLst>
          </p:cNvPr>
          <p:cNvSpPr/>
          <p:nvPr/>
        </p:nvSpPr>
        <p:spPr>
          <a:xfrm>
            <a:off x="5391203" y="1482183"/>
            <a:ext cx="5967395" cy="86839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                           Floor-Mounted AHU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1B31-F258-4BE3-808A-876CEFC608F1}"/>
              </a:ext>
            </a:extLst>
          </p:cNvPr>
          <p:cNvSpPr/>
          <p:nvPr/>
        </p:nvSpPr>
        <p:spPr>
          <a:xfrm>
            <a:off x="846226" y="520159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ADC05D-6D8F-422B-B741-E585166AC969}"/>
              </a:ext>
            </a:extLst>
          </p:cNvPr>
          <p:cNvSpPr/>
          <p:nvPr/>
        </p:nvSpPr>
        <p:spPr>
          <a:xfrm>
            <a:off x="851630" y="156993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CFA14E4-2242-4B6F-A431-665AF4600D65}"/>
              </a:ext>
            </a:extLst>
          </p:cNvPr>
          <p:cNvSpPr/>
          <p:nvPr/>
        </p:nvSpPr>
        <p:spPr>
          <a:xfrm>
            <a:off x="765160" y="1596956"/>
            <a:ext cx="4859522" cy="3862345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18CB565C-9ABD-41CE-AF58-FBD2C4DA56F7}"/>
              </a:ext>
            </a:extLst>
          </p:cNvPr>
          <p:cNvSpPr/>
          <p:nvPr/>
        </p:nvSpPr>
        <p:spPr>
          <a:xfrm rot="10800000">
            <a:off x="7142193" y="5178324"/>
            <a:ext cx="193183" cy="151853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5" name="Graphic 65" descr="Full Brick Wall with solid fill">
            <a:extLst>
              <a:ext uri="{FF2B5EF4-FFF2-40B4-BE49-F238E27FC236}">
                <a16:creationId xmlns:a16="http://schemas.microsoft.com/office/drawing/2014/main" id="{C6DCDD4B-360D-4931-9846-EB4C05CAD0D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7446" y="1587389"/>
            <a:ext cx="644188" cy="627975"/>
          </a:xfr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286108-1ABE-48E1-87EA-C23466795AB8}"/>
              </a:ext>
            </a:extLst>
          </p:cNvPr>
          <p:cNvCxnSpPr/>
          <p:nvPr/>
        </p:nvCxnSpPr>
        <p:spPr>
          <a:xfrm flipV="1">
            <a:off x="6879957" y="5030630"/>
            <a:ext cx="719070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CA4E7F-0254-40E8-B6CA-A446CFBB92EE}"/>
              </a:ext>
            </a:extLst>
          </p:cNvPr>
          <p:cNvCxnSpPr>
            <a:cxnSpLocks/>
          </p:cNvCxnSpPr>
          <p:nvPr/>
        </p:nvCxnSpPr>
        <p:spPr>
          <a:xfrm flipV="1">
            <a:off x="6890689" y="5245277"/>
            <a:ext cx="279042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975BD9-83D7-4D9E-AAB4-5C09DE555BC6}"/>
              </a:ext>
            </a:extLst>
          </p:cNvPr>
          <p:cNvCxnSpPr>
            <a:cxnSpLocks/>
          </p:cNvCxnSpPr>
          <p:nvPr/>
        </p:nvCxnSpPr>
        <p:spPr>
          <a:xfrm flipV="1">
            <a:off x="7319985" y="5234545"/>
            <a:ext cx="279042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6114DBBA-3550-45DB-8BF1-483290B5118C}"/>
              </a:ext>
            </a:extLst>
          </p:cNvPr>
          <p:cNvSpPr/>
          <p:nvPr/>
        </p:nvSpPr>
        <p:spPr>
          <a:xfrm>
            <a:off x="6919352" y="3801274"/>
            <a:ext cx="638995" cy="55770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7" name="Graphic 38" descr="Tools with solid fill">
            <a:extLst>
              <a:ext uri="{FF2B5EF4-FFF2-40B4-BE49-F238E27FC236}">
                <a16:creationId xmlns:a16="http://schemas.microsoft.com/office/drawing/2014/main" id="{6129C9BA-2ED0-42FA-80DA-94228FDE1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9609" y="2679969"/>
            <a:ext cx="638783" cy="622571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A586100-8158-4385-BDA5-3A90CD5AE3F0}"/>
              </a:ext>
            </a:extLst>
          </p:cNvPr>
          <p:cNvSpPr/>
          <p:nvPr/>
        </p:nvSpPr>
        <p:spPr>
          <a:xfrm>
            <a:off x="765160" y="1483466"/>
            <a:ext cx="4859522" cy="711666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22AC8E4-8B4A-4D3F-80AA-73A3D0D01539}"/>
              </a:ext>
            </a:extLst>
          </p:cNvPr>
          <p:cNvSpPr/>
          <p:nvPr/>
        </p:nvSpPr>
        <p:spPr>
          <a:xfrm>
            <a:off x="765159" y="4861125"/>
            <a:ext cx="4859522" cy="711666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C80492-37E9-4395-AA61-C34EE0ABA524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B3E0A04-1361-4A2C-9230-80856CED9399}"/>
              </a:ext>
            </a:extLst>
          </p:cNvPr>
          <p:cNvSpPr/>
          <p:nvPr/>
        </p:nvSpPr>
        <p:spPr>
          <a:xfrm>
            <a:off x="843186" y="5218887"/>
            <a:ext cx="4718304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5C21E8-2783-46D3-A0DF-59002B3747A8}"/>
              </a:ext>
            </a:extLst>
          </p:cNvPr>
          <p:cNvSpPr/>
          <p:nvPr/>
        </p:nvSpPr>
        <p:spPr>
          <a:xfrm>
            <a:off x="846023" y="1571015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EE2737"/>
                </a:solidFill>
                <a:latin typeface="Tahoma"/>
                <a:ea typeface="Tahoma"/>
                <a:cs typeface="Calibri"/>
              </a:rPr>
              <a:t>.</a:t>
            </a:r>
          </a:p>
        </p:txBody>
      </p:sp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AAB0167D-DD69-4EB5-8662-720EEBBF79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1111" r="-107" b="-12947"/>
          <a:stretch/>
        </p:blipFill>
        <p:spPr>
          <a:xfrm>
            <a:off x="1162995" y="1610836"/>
            <a:ext cx="4051035" cy="3876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C26145-C882-46DB-96B1-87A4B4663F61}"/>
              </a:ext>
            </a:extLst>
          </p:cNvPr>
          <p:cNvSpPr/>
          <p:nvPr/>
        </p:nvSpPr>
        <p:spPr>
          <a:xfrm>
            <a:off x="4209037" y="2402849"/>
            <a:ext cx="1048424" cy="1583446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EAB3112-82BB-45D0-9E18-48668F7FFA1E}"/>
              </a:ext>
            </a:extLst>
          </p:cNvPr>
          <p:cNvSpPr/>
          <p:nvPr/>
        </p:nvSpPr>
        <p:spPr>
          <a:xfrm>
            <a:off x="846023" y="1608845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764CAD-DB98-4F8B-9031-DEF15ED6AB79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202604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20F626-9ABB-455F-97A4-6E839C647489}"/>
              </a:ext>
            </a:extLst>
          </p:cNvPr>
          <p:cNvGrpSpPr/>
          <p:nvPr/>
        </p:nvGrpSpPr>
        <p:grpSpPr>
          <a:xfrm>
            <a:off x="5579403" y="1288149"/>
            <a:ext cx="6232490" cy="2927005"/>
            <a:chOff x="5579403" y="1288149"/>
            <a:chExt cx="6232490" cy="29270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10677DD-19D3-49BD-BF48-51AC712FC295}"/>
                </a:ext>
              </a:extLst>
            </p:cNvPr>
            <p:cNvSpPr/>
            <p:nvPr/>
          </p:nvSpPr>
          <p:spPr>
            <a:xfrm>
              <a:off x="5579403" y="1288149"/>
              <a:ext cx="6232490" cy="2927005"/>
            </a:xfrm>
            <a:prstGeom prst="roundRect">
              <a:avLst/>
            </a:prstGeom>
            <a:solidFill>
              <a:srgbClr val="B7B09C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E6016A-43FE-4A2A-85AD-297FA692BD46}"/>
                </a:ext>
              </a:extLst>
            </p:cNvPr>
            <p:cNvSpPr txBox="1"/>
            <p:nvPr/>
          </p:nvSpPr>
          <p:spPr>
            <a:xfrm>
              <a:off x="5784797" y="1630030"/>
              <a:ext cx="5817902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800">
                  <a:ea typeface="+mn-lt"/>
                  <a:cs typeface="+mn-lt"/>
                </a:rPr>
                <a:t>Validate </a:t>
              </a:r>
              <a:r>
                <a:rPr lang="en-US" sz="2800" b="0" i="0">
                  <a:effectLst/>
                  <a:ea typeface="+mn-lt"/>
                  <a:cs typeface="+mn-lt"/>
                </a:rPr>
                <a:t>the </a:t>
              </a:r>
              <a:r>
                <a:rPr lang="en-US" sz="2800">
                  <a:ea typeface="+mn-lt"/>
                  <a:cs typeface="+mn-lt"/>
                </a:rPr>
                <a:t>existing design of an environmental testing chamber and deliver an assembly that regulates its internal </a:t>
              </a:r>
              <a:r>
                <a:rPr lang="en-US" sz="2800">
                  <a:solidFill>
                    <a:srgbClr val="FF0000"/>
                  </a:solidFill>
                  <a:ea typeface="+mn-lt"/>
                  <a:cs typeface="+mn-lt"/>
                </a:rPr>
                <a:t>temperature</a:t>
              </a:r>
              <a:r>
                <a:rPr lang="en-US" sz="2800">
                  <a:ea typeface="+mn-lt"/>
                  <a:cs typeface="+mn-lt"/>
                </a:rPr>
                <a:t> and </a:t>
              </a:r>
              <a:r>
                <a:rPr lang="en-US" sz="2800">
                  <a:solidFill>
                    <a:srgbClr val="FF0000"/>
                  </a:solidFill>
                  <a:ea typeface="+mn-lt"/>
                  <a:cs typeface="+mn-lt"/>
                </a:rPr>
                <a:t>humidity</a:t>
              </a:r>
              <a:r>
                <a:rPr lang="en-US" sz="2800">
                  <a:ea typeface="+mn-lt"/>
                  <a:cs typeface="+mn-lt"/>
                </a:rPr>
                <a:t> for use in a laboratory environment</a:t>
              </a:r>
              <a:r>
                <a:rPr lang="en-US" sz="2800" b="0" i="0">
                  <a:effectLst/>
                  <a:ea typeface="+mn-lt"/>
                  <a:cs typeface="+mn-lt"/>
                </a:rPr>
                <a:t>.</a:t>
              </a:r>
              <a:r>
                <a:rPr lang="en-US" sz="2800">
                  <a:ea typeface="+mn-lt"/>
                  <a:cs typeface="+mn-lt"/>
                </a:rPr>
                <a:t>    </a:t>
              </a:r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91540AF-DB61-4829-8C5E-3200300D97EF}"/>
              </a:ext>
            </a:extLst>
          </p:cNvPr>
          <p:cNvSpPr txBox="1">
            <a:spLocks/>
          </p:cNvSpPr>
          <p:nvPr/>
        </p:nvSpPr>
        <p:spPr>
          <a:xfrm>
            <a:off x="792073" y="-776386"/>
            <a:ext cx="9942093" cy="184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Project Objective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391B8AE9-EBB6-416E-BFA9-FACB7372D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3"/>
          <a:stretch/>
        </p:blipFill>
        <p:spPr>
          <a:xfrm>
            <a:off x="2083" y="1956578"/>
            <a:ext cx="5440890" cy="35737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1FE014-6AC7-4894-A41F-6591C75BDBDB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01264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98C901-B0E6-4ED7-BE69-744E9BC5C79F}"/>
              </a:ext>
            </a:extLst>
          </p:cNvPr>
          <p:cNvSpPr/>
          <p:nvPr/>
        </p:nvSpPr>
        <p:spPr>
          <a:xfrm>
            <a:off x="6434225" y="4666573"/>
            <a:ext cx="4994628" cy="9710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Dips Inside Ductwork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508BEF-66CB-48EC-8D1E-B64614BE5452}"/>
              </a:ext>
            </a:extLst>
          </p:cNvPr>
          <p:cNvSpPr/>
          <p:nvPr/>
        </p:nvSpPr>
        <p:spPr>
          <a:xfrm>
            <a:off x="6434224" y="3580317"/>
            <a:ext cx="4994628" cy="998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Rubber Inserts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5773C1-EE73-4FBB-AEC7-AB7DBEB6B8FB}"/>
              </a:ext>
            </a:extLst>
          </p:cNvPr>
          <p:cNvSpPr/>
          <p:nvPr/>
        </p:nvSpPr>
        <p:spPr>
          <a:xfrm>
            <a:off x="6504479" y="3639765"/>
            <a:ext cx="4859523" cy="8791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Rubber Inserts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48C3BBE-7F82-40FB-B809-90755D29E4ED}"/>
              </a:ext>
            </a:extLst>
          </p:cNvPr>
          <p:cNvSpPr/>
          <p:nvPr/>
        </p:nvSpPr>
        <p:spPr>
          <a:xfrm>
            <a:off x="6504478" y="4736827"/>
            <a:ext cx="4859523" cy="835964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Dips Inside Ductwork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3AD0569-B565-4C9F-933D-B9F7CFFCB33A}"/>
              </a:ext>
            </a:extLst>
          </p:cNvPr>
          <p:cNvSpPr/>
          <p:nvPr/>
        </p:nvSpPr>
        <p:spPr>
          <a:xfrm>
            <a:off x="5531714" y="2499467"/>
            <a:ext cx="5897138" cy="9818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Fixed Side Ducts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6C5EBA7-3E99-4AFA-AFF4-F3DA213CBD0A}"/>
              </a:ext>
            </a:extLst>
          </p:cNvPr>
          <p:cNvSpPr/>
          <p:nvPr/>
        </p:nvSpPr>
        <p:spPr>
          <a:xfrm>
            <a:off x="6434225" y="1396999"/>
            <a:ext cx="4994628" cy="1003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39C0FEC-F77A-4348-9BEA-7032160E7651}"/>
              </a:ext>
            </a:extLst>
          </p:cNvPr>
          <p:cNvSpPr/>
          <p:nvPr/>
        </p:nvSpPr>
        <p:spPr>
          <a:xfrm>
            <a:off x="6504479" y="1461850"/>
            <a:ext cx="4859523" cy="879198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Final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2542CF-D2E1-4FD2-9919-DF6D0A669279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60C6C1-7219-4F64-8178-E362CB31C43B}"/>
              </a:ext>
            </a:extLst>
          </p:cNvPr>
          <p:cNvSpPr/>
          <p:nvPr/>
        </p:nvSpPr>
        <p:spPr>
          <a:xfrm>
            <a:off x="5477670" y="2564317"/>
            <a:ext cx="5880927" cy="857581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                         Fixed Side Ducts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CC4792-65F1-49D2-AA71-1A8F0479B07A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C62000-21D8-4210-8ABE-747F0309BC00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1B31-F258-4BE3-808A-876CEFC608F1}"/>
              </a:ext>
            </a:extLst>
          </p:cNvPr>
          <p:cNvSpPr/>
          <p:nvPr/>
        </p:nvSpPr>
        <p:spPr>
          <a:xfrm>
            <a:off x="846226" y="520159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ADC05D-6D8F-422B-B741-E585166AC969}"/>
              </a:ext>
            </a:extLst>
          </p:cNvPr>
          <p:cNvSpPr/>
          <p:nvPr/>
        </p:nvSpPr>
        <p:spPr>
          <a:xfrm>
            <a:off x="851630" y="156993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CFA14E4-2242-4B6F-A431-665AF4600D65}"/>
              </a:ext>
            </a:extLst>
          </p:cNvPr>
          <p:cNvSpPr/>
          <p:nvPr/>
        </p:nvSpPr>
        <p:spPr>
          <a:xfrm>
            <a:off x="765160" y="1596956"/>
            <a:ext cx="4859522" cy="3862345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18CB565C-9ABD-41CE-AF58-FBD2C4DA56F7}"/>
              </a:ext>
            </a:extLst>
          </p:cNvPr>
          <p:cNvSpPr/>
          <p:nvPr/>
        </p:nvSpPr>
        <p:spPr>
          <a:xfrm rot="10800000">
            <a:off x="7142193" y="5178324"/>
            <a:ext cx="193183" cy="151853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5" name="Graphic 65" descr="Full Brick Wall with solid fill">
            <a:extLst>
              <a:ext uri="{FF2B5EF4-FFF2-40B4-BE49-F238E27FC236}">
                <a16:creationId xmlns:a16="http://schemas.microsoft.com/office/drawing/2014/main" id="{C6DCDD4B-360D-4931-9846-EB4C05CAD0D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7446" y="1587389"/>
            <a:ext cx="644188" cy="627975"/>
          </a:xfr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286108-1ABE-48E1-87EA-C23466795AB8}"/>
              </a:ext>
            </a:extLst>
          </p:cNvPr>
          <p:cNvCxnSpPr/>
          <p:nvPr/>
        </p:nvCxnSpPr>
        <p:spPr>
          <a:xfrm flipV="1">
            <a:off x="6879957" y="5030630"/>
            <a:ext cx="719070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CA4E7F-0254-40E8-B6CA-A446CFBB92EE}"/>
              </a:ext>
            </a:extLst>
          </p:cNvPr>
          <p:cNvCxnSpPr>
            <a:cxnSpLocks/>
          </p:cNvCxnSpPr>
          <p:nvPr/>
        </p:nvCxnSpPr>
        <p:spPr>
          <a:xfrm flipV="1">
            <a:off x="6890689" y="5245277"/>
            <a:ext cx="279042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975BD9-83D7-4D9E-AAB4-5C09DE555BC6}"/>
              </a:ext>
            </a:extLst>
          </p:cNvPr>
          <p:cNvCxnSpPr>
            <a:cxnSpLocks/>
          </p:cNvCxnSpPr>
          <p:nvPr/>
        </p:nvCxnSpPr>
        <p:spPr>
          <a:xfrm flipV="1">
            <a:off x="7319985" y="5234545"/>
            <a:ext cx="279042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6114DBBA-3550-45DB-8BF1-483290B5118C}"/>
              </a:ext>
            </a:extLst>
          </p:cNvPr>
          <p:cNvSpPr/>
          <p:nvPr/>
        </p:nvSpPr>
        <p:spPr>
          <a:xfrm>
            <a:off x="6919352" y="3801274"/>
            <a:ext cx="638995" cy="55770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7" name="Graphic 38" descr="Tools with solid fill">
            <a:extLst>
              <a:ext uri="{FF2B5EF4-FFF2-40B4-BE49-F238E27FC236}">
                <a16:creationId xmlns:a16="http://schemas.microsoft.com/office/drawing/2014/main" id="{6129C9BA-2ED0-42FA-80DA-94228FDE1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9609" y="2679969"/>
            <a:ext cx="638783" cy="622571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A586100-8158-4385-BDA5-3A90CD5AE3F0}"/>
              </a:ext>
            </a:extLst>
          </p:cNvPr>
          <p:cNvSpPr/>
          <p:nvPr/>
        </p:nvSpPr>
        <p:spPr>
          <a:xfrm>
            <a:off x="765160" y="1483466"/>
            <a:ext cx="4859522" cy="711666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22AC8E4-8B4A-4D3F-80AA-73A3D0D01539}"/>
              </a:ext>
            </a:extLst>
          </p:cNvPr>
          <p:cNvSpPr/>
          <p:nvPr/>
        </p:nvSpPr>
        <p:spPr>
          <a:xfrm>
            <a:off x="765159" y="4861125"/>
            <a:ext cx="4859522" cy="711666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C80492-37E9-4395-AA61-C34EE0ABA524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B3E0A04-1361-4A2C-9230-80856CED9399}"/>
              </a:ext>
            </a:extLst>
          </p:cNvPr>
          <p:cNvSpPr/>
          <p:nvPr/>
        </p:nvSpPr>
        <p:spPr>
          <a:xfrm>
            <a:off x="843186" y="5218887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5C21E8-2783-46D3-A0DF-59002B3747A8}"/>
              </a:ext>
            </a:extLst>
          </p:cNvPr>
          <p:cNvSpPr/>
          <p:nvPr/>
        </p:nvSpPr>
        <p:spPr>
          <a:xfrm>
            <a:off x="846023" y="1571015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D5FDC51E-5D5F-4B5E-970D-A57D9A8C2D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1111" r="-107" b="-12947"/>
          <a:stretch/>
        </p:blipFill>
        <p:spPr>
          <a:xfrm>
            <a:off x="1162995" y="1610836"/>
            <a:ext cx="4051035" cy="3876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2C1B33-28DA-410F-8954-F6A908097441}"/>
              </a:ext>
            </a:extLst>
          </p:cNvPr>
          <p:cNvSpPr/>
          <p:nvPr/>
        </p:nvSpPr>
        <p:spPr>
          <a:xfrm rot="1560000">
            <a:off x="2728471" y="4354680"/>
            <a:ext cx="453955" cy="275616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604C46-402B-4863-8E84-D17B1C28D602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4026893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98C901-B0E6-4ED7-BE69-744E9BC5C79F}"/>
              </a:ext>
            </a:extLst>
          </p:cNvPr>
          <p:cNvSpPr/>
          <p:nvPr/>
        </p:nvSpPr>
        <p:spPr>
          <a:xfrm>
            <a:off x="6434225" y="4666573"/>
            <a:ext cx="4994628" cy="9710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Dips Inside Ductwork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508BEF-66CB-48EC-8D1E-B64614BE5452}"/>
              </a:ext>
            </a:extLst>
          </p:cNvPr>
          <p:cNvSpPr/>
          <p:nvPr/>
        </p:nvSpPr>
        <p:spPr>
          <a:xfrm>
            <a:off x="5450650" y="3574913"/>
            <a:ext cx="5978202" cy="1003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Rubber Inserts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48C3BBE-7F82-40FB-B809-90755D29E4ED}"/>
              </a:ext>
            </a:extLst>
          </p:cNvPr>
          <p:cNvSpPr/>
          <p:nvPr/>
        </p:nvSpPr>
        <p:spPr>
          <a:xfrm>
            <a:off x="6504478" y="4736827"/>
            <a:ext cx="4859523" cy="835964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Dips Inside Ductwork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3AD0569-B565-4C9F-933D-B9F7CFFCB33A}"/>
              </a:ext>
            </a:extLst>
          </p:cNvPr>
          <p:cNvSpPr/>
          <p:nvPr/>
        </p:nvSpPr>
        <p:spPr>
          <a:xfrm>
            <a:off x="6434224" y="2499467"/>
            <a:ext cx="4994628" cy="9818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Fixed Side Ducts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60C6C1-7219-4F64-8178-E362CB31C43B}"/>
              </a:ext>
            </a:extLst>
          </p:cNvPr>
          <p:cNvSpPr/>
          <p:nvPr/>
        </p:nvSpPr>
        <p:spPr>
          <a:xfrm>
            <a:off x="6504478" y="2564317"/>
            <a:ext cx="4854119" cy="846773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Fixed Side Ducts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6C5EBA7-3E99-4AFA-AFF4-F3DA213CBD0A}"/>
              </a:ext>
            </a:extLst>
          </p:cNvPr>
          <p:cNvSpPr/>
          <p:nvPr/>
        </p:nvSpPr>
        <p:spPr>
          <a:xfrm>
            <a:off x="6434225" y="1396999"/>
            <a:ext cx="4994628" cy="1003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39C0FEC-F77A-4348-9BEA-7032160E7651}"/>
              </a:ext>
            </a:extLst>
          </p:cNvPr>
          <p:cNvSpPr/>
          <p:nvPr/>
        </p:nvSpPr>
        <p:spPr>
          <a:xfrm>
            <a:off x="6504479" y="1461850"/>
            <a:ext cx="4859523" cy="879198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Final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2542CF-D2E1-4FD2-9919-DF6D0A669279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CC4792-65F1-49D2-AA71-1A8F0479B07A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C62000-21D8-4210-8ABE-747F0309BC00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1B31-F258-4BE3-808A-876CEFC608F1}"/>
              </a:ext>
            </a:extLst>
          </p:cNvPr>
          <p:cNvSpPr/>
          <p:nvPr/>
        </p:nvSpPr>
        <p:spPr>
          <a:xfrm>
            <a:off x="846226" y="520159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ADC05D-6D8F-422B-B741-E585166AC969}"/>
              </a:ext>
            </a:extLst>
          </p:cNvPr>
          <p:cNvSpPr/>
          <p:nvPr/>
        </p:nvSpPr>
        <p:spPr>
          <a:xfrm>
            <a:off x="851630" y="156993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CFA14E4-2242-4B6F-A431-665AF4600D65}"/>
              </a:ext>
            </a:extLst>
          </p:cNvPr>
          <p:cNvSpPr/>
          <p:nvPr/>
        </p:nvSpPr>
        <p:spPr>
          <a:xfrm>
            <a:off x="765160" y="1596956"/>
            <a:ext cx="4859522" cy="38623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18CB565C-9ABD-41CE-AF58-FBD2C4DA56F7}"/>
              </a:ext>
            </a:extLst>
          </p:cNvPr>
          <p:cNvSpPr/>
          <p:nvPr/>
        </p:nvSpPr>
        <p:spPr>
          <a:xfrm rot="10800000">
            <a:off x="7142193" y="5178324"/>
            <a:ext cx="193183" cy="151853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5" name="Graphic 65" descr="Full Brick Wall with solid fill">
            <a:extLst>
              <a:ext uri="{FF2B5EF4-FFF2-40B4-BE49-F238E27FC236}">
                <a16:creationId xmlns:a16="http://schemas.microsoft.com/office/drawing/2014/main" id="{C6DCDD4B-360D-4931-9846-EB4C05CAD0D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7446" y="1587389"/>
            <a:ext cx="644188" cy="627975"/>
          </a:xfr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286108-1ABE-48E1-87EA-C23466795AB8}"/>
              </a:ext>
            </a:extLst>
          </p:cNvPr>
          <p:cNvCxnSpPr/>
          <p:nvPr/>
        </p:nvCxnSpPr>
        <p:spPr>
          <a:xfrm flipV="1">
            <a:off x="6879957" y="5030630"/>
            <a:ext cx="719070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CA4E7F-0254-40E8-B6CA-A446CFBB92EE}"/>
              </a:ext>
            </a:extLst>
          </p:cNvPr>
          <p:cNvCxnSpPr>
            <a:cxnSpLocks/>
          </p:cNvCxnSpPr>
          <p:nvPr/>
        </p:nvCxnSpPr>
        <p:spPr>
          <a:xfrm flipV="1">
            <a:off x="6890689" y="5245277"/>
            <a:ext cx="279042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975BD9-83D7-4D9E-AAB4-5C09DE555BC6}"/>
              </a:ext>
            </a:extLst>
          </p:cNvPr>
          <p:cNvCxnSpPr>
            <a:cxnSpLocks/>
          </p:cNvCxnSpPr>
          <p:nvPr/>
        </p:nvCxnSpPr>
        <p:spPr>
          <a:xfrm flipV="1">
            <a:off x="7319985" y="5234545"/>
            <a:ext cx="279042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6114DBBA-3550-45DB-8BF1-483290B5118C}"/>
              </a:ext>
            </a:extLst>
          </p:cNvPr>
          <p:cNvSpPr/>
          <p:nvPr/>
        </p:nvSpPr>
        <p:spPr>
          <a:xfrm>
            <a:off x="6919352" y="3801274"/>
            <a:ext cx="638995" cy="557704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7" name="Graphic 38" descr="Tools with solid fill">
            <a:extLst>
              <a:ext uri="{FF2B5EF4-FFF2-40B4-BE49-F238E27FC236}">
                <a16:creationId xmlns:a16="http://schemas.microsoft.com/office/drawing/2014/main" id="{6129C9BA-2ED0-42FA-80DA-94228FDE1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9609" y="2679969"/>
            <a:ext cx="638783" cy="622571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A586100-8158-4385-BDA5-3A90CD5AE3F0}"/>
              </a:ext>
            </a:extLst>
          </p:cNvPr>
          <p:cNvSpPr/>
          <p:nvPr/>
        </p:nvSpPr>
        <p:spPr>
          <a:xfrm>
            <a:off x="765160" y="1483466"/>
            <a:ext cx="4859522" cy="822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22AC8E4-8B4A-4D3F-80AA-73A3D0D01539}"/>
              </a:ext>
            </a:extLst>
          </p:cNvPr>
          <p:cNvSpPr/>
          <p:nvPr/>
        </p:nvSpPr>
        <p:spPr>
          <a:xfrm>
            <a:off x="765159" y="4803975"/>
            <a:ext cx="4859522" cy="7772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5773C1-EE73-4FBB-AEC7-AB7DBEB6B8FB}"/>
              </a:ext>
            </a:extLst>
          </p:cNvPr>
          <p:cNvSpPr/>
          <p:nvPr/>
        </p:nvSpPr>
        <p:spPr>
          <a:xfrm>
            <a:off x="5466862" y="3639765"/>
            <a:ext cx="5891736" cy="8791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                         Rubber Inserts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B3E0A04-1361-4A2C-9230-80856CED9399}"/>
              </a:ext>
            </a:extLst>
          </p:cNvPr>
          <p:cNvSpPr/>
          <p:nvPr/>
        </p:nvSpPr>
        <p:spPr>
          <a:xfrm>
            <a:off x="843186" y="5218887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5C21E8-2783-46D3-A0DF-59002B3747A8}"/>
              </a:ext>
            </a:extLst>
          </p:cNvPr>
          <p:cNvSpPr/>
          <p:nvPr/>
        </p:nvSpPr>
        <p:spPr>
          <a:xfrm>
            <a:off x="846023" y="1571015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C80492-37E9-4395-AA61-C34EE0ABA524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EF4E9762-A98B-4FCC-A393-602787E32002}"/>
              </a:ext>
            </a:extLst>
          </p:cNvPr>
          <p:cNvSpPr/>
          <p:nvPr/>
        </p:nvSpPr>
        <p:spPr>
          <a:xfrm>
            <a:off x="6920433" y="3807759"/>
            <a:ext cx="638995" cy="557704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2737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B301B8C-20D0-40FC-B4EF-24B88ECF45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1111" r="-107" b="-12947"/>
          <a:stretch/>
        </p:blipFill>
        <p:spPr>
          <a:xfrm>
            <a:off x="1162995" y="1610836"/>
            <a:ext cx="4051035" cy="387641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7CAF54-EB39-4CD0-85A7-B6A93B063F1D}"/>
              </a:ext>
            </a:extLst>
          </p:cNvPr>
          <p:cNvCxnSpPr/>
          <p:nvPr/>
        </p:nvCxnSpPr>
        <p:spPr>
          <a:xfrm>
            <a:off x="1434289" y="4122907"/>
            <a:ext cx="503677" cy="276698"/>
          </a:xfrm>
          <a:prstGeom prst="straightConnector1">
            <a:avLst/>
          </a:prstGeom>
          <a:ln>
            <a:solidFill>
              <a:srgbClr val="EE2737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AAEF026-9C79-4543-8D13-2F45A0279826}"/>
              </a:ext>
            </a:extLst>
          </p:cNvPr>
          <p:cNvCxnSpPr>
            <a:cxnSpLocks/>
          </p:cNvCxnSpPr>
          <p:nvPr/>
        </p:nvCxnSpPr>
        <p:spPr>
          <a:xfrm flipH="1">
            <a:off x="2975583" y="3858097"/>
            <a:ext cx="490705" cy="336145"/>
          </a:xfrm>
          <a:prstGeom prst="straightConnector1">
            <a:avLst/>
          </a:prstGeom>
          <a:ln>
            <a:solidFill>
              <a:srgbClr val="EE2737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0FE3E30-6425-4382-93C3-155993F84509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3728780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98C901-B0E6-4ED7-BE69-744E9BC5C79F}"/>
              </a:ext>
            </a:extLst>
          </p:cNvPr>
          <p:cNvSpPr/>
          <p:nvPr/>
        </p:nvSpPr>
        <p:spPr>
          <a:xfrm>
            <a:off x="5234481" y="4666573"/>
            <a:ext cx="6194372" cy="9710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Dips Inside Ductwork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508BEF-66CB-48EC-8D1E-B64614BE5452}"/>
              </a:ext>
            </a:extLst>
          </p:cNvPr>
          <p:cNvSpPr/>
          <p:nvPr/>
        </p:nvSpPr>
        <p:spPr>
          <a:xfrm>
            <a:off x="6434224" y="3580317"/>
            <a:ext cx="4994628" cy="998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Rubber Inserts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5773C1-EE73-4FBB-AEC7-AB7DBEB6B8FB}"/>
              </a:ext>
            </a:extLst>
          </p:cNvPr>
          <p:cNvSpPr/>
          <p:nvPr/>
        </p:nvSpPr>
        <p:spPr>
          <a:xfrm>
            <a:off x="6504479" y="3639765"/>
            <a:ext cx="4859523" cy="8791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Rubber Inserts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3AD0569-B565-4C9F-933D-B9F7CFFCB33A}"/>
              </a:ext>
            </a:extLst>
          </p:cNvPr>
          <p:cNvSpPr/>
          <p:nvPr/>
        </p:nvSpPr>
        <p:spPr>
          <a:xfrm>
            <a:off x="6434224" y="2499467"/>
            <a:ext cx="4994628" cy="9818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Fixed Side Ducts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60C6C1-7219-4F64-8178-E362CB31C43B}"/>
              </a:ext>
            </a:extLst>
          </p:cNvPr>
          <p:cNvSpPr/>
          <p:nvPr/>
        </p:nvSpPr>
        <p:spPr>
          <a:xfrm>
            <a:off x="6504478" y="2564317"/>
            <a:ext cx="4854119" cy="846773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Fixed Side Ducts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6C5EBA7-3E99-4AFA-AFF4-F3DA213CBD0A}"/>
              </a:ext>
            </a:extLst>
          </p:cNvPr>
          <p:cNvSpPr/>
          <p:nvPr/>
        </p:nvSpPr>
        <p:spPr>
          <a:xfrm>
            <a:off x="6434225" y="1396999"/>
            <a:ext cx="4994628" cy="1003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39C0FEC-F77A-4348-9BEA-7032160E7651}"/>
              </a:ext>
            </a:extLst>
          </p:cNvPr>
          <p:cNvSpPr/>
          <p:nvPr/>
        </p:nvSpPr>
        <p:spPr>
          <a:xfrm>
            <a:off x="6504479" y="1461850"/>
            <a:ext cx="4859523" cy="879198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Final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2542CF-D2E1-4FD2-9919-DF6D0A669279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CC4792-65F1-49D2-AA71-1A8F0479B07A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48C3BBE-7F82-40FB-B809-90755D29E4ED}"/>
              </a:ext>
            </a:extLst>
          </p:cNvPr>
          <p:cNvSpPr/>
          <p:nvPr/>
        </p:nvSpPr>
        <p:spPr>
          <a:xfrm>
            <a:off x="5250691" y="4727302"/>
            <a:ext cx="6113310" cy="841368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                            Dips Inside Ductwork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C62000-21D8-4210-8ABE-747F0309BC00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1B31-F258-4BE3-808A-876CEFC608F1}"/>
              </a:ext>
            </a:extLst>
          </p:cNvPr>
          <p:cNvSpPr/>
          <p:nvPr/>
        </p:nvSpPr>
        <p:spPr>
          <a:xfrm>
            <a:off x="846226" y="520159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ADC05D-6D8F-422B-B741-E585166AC969}"/>
              </a:ext>
            </a:extLst>
          </p:cNvPr>
          <p:cNvSpPr/>
          <p:nvPr/>
        </p:nvSpPr>
        <p:spPr>
          <a:xfrm>
            <a:off x="851630" y="156993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CFA14E4-2242-4B6F-A431-665AF4600D65}"/>
              </a:ext>
            </a:extLst>
          </p:cNvPr>
          <p:cNvSpPr/>
          <p:nvPr/>
        </p:nvSpPr>
        <p:spPr>
          <a:xfrm>
            <a:off x="765160" y="1596956"/>
            <a:ext cx="4859522" cy="3862345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18CB565C-9ABD-41CE-AF58-FBD2C4DA56F7}"/>
              </a:ext>
            </a:extLst>
          </p:cNvPr>
          <p:cNvSpPr/>
          <p:nvPr/>
        </p:nvSpPr>
        <p:spPr>
          <a:xfrm rot="10800000">
            <a:off x="7142193" y="5178324"/>
            <a:ext cx="193183" cy="151853"/>
          </a:xfrm>
          <a:prstGeom prst="blockArc">
            <a:avLst/>
          </a:prstGeom>
          <a:solidFill>
            <a:srgbClr val="782F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pic>
        <p:nvPicPr>
          <p:cNvPr id="65" name="Graphic 65" descr="Full Brick Wall with solid fill">
            <a:extLst>
              <a:ext uri="{FF2B5EF4-FFF2-40B4-BE49-F238E27FC236}">
                <a16:creationId xmlns:a16="http://schemas.microsoft.com/office/drawing/2014/main" id="{C6DCDD4B-360D-4931-9846-EB4C05CAD0D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7446" y="1587389"/>
            <a:ext cx="644188" cy="627975"/>
          </a:xfr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CA4E7F-0254-40E8-B6CA-A446CFBB92EE}"/>
              </a:ext>
            </a:extLst>
          </p:cNvPr>
          <p:cNvCxnSpPr>
            <a:cxnSpLocks/>
          </p:cNvCxnSpPr>
          <p:nvPr/>
        </p:nvCxnSpPr>
        <p:spPr>
          <a:xfrm flipV="1">
            <a:off x="6890689" y="5245277"/>
            <a:ext cx="279042" cy="10732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975BD9-83D7-4D9E-AAB4-5C09DE555BC6}"/>
              </a:ext>
            </a:extLst>
          </p:cNvPr>
          <p:cNvCxnSpPr>
            <a:cxnSpLocks/>
          </p:cNvCxnSpPr>
          <p:nvPr/>
        </p:nvCxnSpPr>
        <p:spPr>
          <a:xfrm flipV="1">
            <a:off x="7319985" y="5234545"/>
            <a:ext cx="279042" cy="10732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6114DBBA-3550-45DB-8BF1-483290B5118C}"/>
              </a:ext>
            </a:extLst>
          </p:cNvPr>
          <p:cNvSpPr/>
          <p:nvPr/>
        </p:nvSpPr>
        <p:spPr>
          <a:xfrm>
            <a:off x="6919352" y="3801274"/>
            <a:ext cx="638995" cy="55770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7" name="Graphic 38" descr="Tools with solid fill">
            <a:extLst>
              <a:ext uri="{FF2B5EF4-FFF2-40B4-BE49-F238E27FC236}">
                <a16:creationId xmlns:a16="http://schemas.microsoft.com/office/drawing/2014/main" id="{6129C9BA-2ED0-42FA-80DA-94228FDE1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9609" y="2679969"/>
            <a:ext cx="638783" cy="622571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A586100-8158-4385-BDA5-3A90CD5AE3F0}"/>
              </a:ext>
            </a:extLst>
          </p:cNvPr>
          <p:cNvSpPr/>
          <p:nvPr/>
        </p:nvSpPr>
        <p:spPr>
          <a:xfrm>
            <a:off x="765160" y="1483466"/>
            <a:ext cx="4859522" cy="711666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22AC8E4-8B4A-4D3F-80AA-73A3D0D01539}"/>
              </a:ext>
            </a:extLst>
          </p:cNvPr>
          <p:cNvSpPr/>
          <p:nvPr/>
        </p:nvSpPr>
        <p:spPr>
          <a:xfrm>
            <a:off x="765159" y="4861125"/>
            <a:ext cx="4859522" cy="711666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C80492-37E9-4395-AA61-C34EE0ABA524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B3E0A04-1361-4A2C-9230-80856CED9399}"/>
              </a:ext>
            </a:extLst>
          </p:cNvPr>
          <p:cNvSpPr/>
          <p:nvPr/>
        </p:nvSpPr>
        <p:spPr>
          <a:xfrm>
            <a:off x="843186" y="5218887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5C21E8-2783-46D3-A0DF-59002B3747A8}"/>
              </a:ext>
            </a:extLst>
          </p:cNvPr>
          <p:cNvSpPr/>
          <p:nvPr/>
        </p:nvSpPr>
        <p:spPr>
          <a:xfrm>
            <a:off x="846023" y="1571015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83B0EFAF-5ABD-4089-8547-468B342ED6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1111" r="-107" b="-12947"/>
          <a:stretch/>
        </p:blipFill>
        <p:spPr>
          <a:xfrm>
            <a:off x="1162995" y="1610836"/>
            <a:ext cx="4051035" cy="3876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3538FC-867C-4639-87D5-DC5A361FC1EF}"/>
              </a:ext>
            </a:extLst>
          </p:cNvPr>
          <p:cNvSpPr/>
          <p:nvPr/>
        </p:nvSpPr>
        <p:spPr>
          <a:xfrm rot="-1380000">
            <a:off x="3254379" y="4233946"/>
            <a:ext cx="1378083" cy="486383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20A773-2676-439F-A511-2A00FF62BE8C}"/>
              </a:ext>
            </a:extLst>
          </p:cNvPr>
          <p:cNvCxnSpPr/>
          <p:nvPr/>
        </p:nvCxnSpPr>
        <p:spPr>
          <a:xfrm flipV="1">
            <a:off x="6839277" y="5021193"/>
            <a:ext cx="719070" cy="10732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8A05102-FE5F-4AD9-BE26-CEC21298AD0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1151063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Concept Generation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Content Placeholder 2">
            <a:extLst>
              <a:ext uri="{FF2B5EF4-FFF2-40B4-BE49-F238E27FC236}">
                <a16:creationId xmlns:a16="http://schemas.microsoft.com/office/drawing/2014/main" id="{52724769-9564-4A76-822A-A55148B2C9AA}"/>
              </a:ext>
            </a:extLst>
          </p:cNvPr>
          <p:cNvSpPr txBox="1">
            <a:spLocks/>
          </p:cNvSpPr>
          <p:nvPr/>
        </p:nvSpPr>
        <p:spPr>
          <a:xfrm>
            <a:off x="-4113397" y="4132950"/>
            <a:ext cx="6314161" cy="2336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1193321C-BFE7-406D-9AFF-F4D39BA4BF15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89F40F3-CD01-4252-B88A-22264D37CEE2}"/>
              </a:ext>
            </a:extLst>
          </p:cNvPr>
          <p:cNvSpPr/>
          <p:nvPr/>
        </p:nvSpPr>
        <p:spPr>
          <a:xfrm rot="10800000">
            <a:off x="5898651" y="2982978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F98565B-DAC1-4141-8DE6-BD3891555C6B}"/>
              </a:ext>
            </a:extLst>
          </p:cNvPr>
          <p:cNvSpPr/>
          <p:nvPr/>
        </p:nvSpPr>
        <p:spPr>
          <a:xfrm rot="10800000">
            <a:off x="1198582" y="2982977"/>
            <a:ext cx="2612570" cy="238205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2E55105-FF13-4B1C-B595-EB100B685F26}"/>
              </a:ext>
            </a:extLst>
          </p:cNvPr>
          <p:cNvSpPr/>
          <p:nvPr/>
        </p:nvSpPr>
        <p:spPr>
          <a:xfrm rot="10800000">
            <a:off x="3548617" y="1625465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C731B59-6253-4266-AB97-D1CFE6595DCB}"/>
              </a:ext>
            </a:extLst>
          </p:cNvPr>
          <p:cNvSpPr/>
          <p:nvPr/>
        </p:nvSpPr>
        <p:spPr>
          <a:xfrm rot="10800000">
            <a:off x="8265714" y="1626509"/>
            <a:ext cx="2612570" cy="2382050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1E53BF-B5DA-4675-B792-F30C4B160353}"/>
              </a:ext>
            </a:extLst>
          </p:cNvPr>
          <p:cNvSpPr txBox="1"/>
          <p:nvPr/>
        </p:nvSpPr>
        <p:spPr>
          <a:xfrm>
            <a:off x="1131661" y="235983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Brainstorm</a:t>
            </a:r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66A215-715B-4DAC-9B08-840164056A5E}"/>
              </a:ext>
            </a:extLst>
          </p:cNvPr>
          <p:cNvSpPr txBox="1"/>
          <p:nvPr/>
        </p:nvSpPr>
        <p:spPr>
          <a:xfrm>
            <a:off x="3471702" y="423532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Biomimicry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A41DB4-1C95-421B-AA44-F5064FE4D29E}"/>
              </a:ext>
            </a:extLst>
          </p:cNvPr>
          <p:cNvSpPr txBox="1"/>
          <p:nvPr/>
        </p:nvSpPr>
        <p:spPr>
          <a:xfrm>
            <a:off x="5865788" y="228965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Anti-Problem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364800-A688-4BDC-A287-2E06C9C0D0D4}"/>
              </a:ext>
            </a:extLst>
          </p:cNvPr>
          <p:cNvSpPr txBox="1"/>
          <p:nvPr/>
        </p:nvSpPr>
        <p:spPr>
          <a:xfrm>
            <a:off x="8264102" y="4178295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Morphological Chart</a:t>
            </a:r>
          </a:p>
        </p:txBody>
      </p:sp>
      <p:pic>
        <p:nvPicPr>
          <p:cNvPr id="2" name="Graphic 9" descr="Brain with solid fill">
            <a:extLst>
              <a:ext uri="{FF2B5EF4-FFF2-40B4-BE49-F238E27FC236}">
                <a16:creationId xmlns:a16="http://schemas.microsoft.com/office/drawing/2014/main" id="{8CF662EC-0CDE-420A-8471-A878E8683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204" y="3512226"/>
            <a:ext cx="1335931" cy="1330527"/>
          </a:xfrm>
          <a:prstGeom prst="rect">
            <a:avLst/>
          </a:prstGeom>
        </p:spPr>
      </p:pic>
      <p:pic>
        <p:nvPicPr>
          <p:cNvPr id="10" name="Graphic 10" descr="Bug with solid fill">
            <a:extLst>
              <a:ext uri="{FF2B5EF4-FFF2-40B4-BE49-F238E27FC236}">
                <a16:creationId xmlns:a16="http://schemas.microsoft.com/office/drawing/2014/main" id="{D096930C-E21D-441C-B78C-EC187AC31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5864" y="2155758"/>
            <a:ext cx="1314314" cy="1325123"/>
          </a:xfrm>
          <a:prstGeom prst="rect">
            <a:avLst/>
          </a:prstGeom>
        </p:spPr>
      </p:pic>
      <p:pic>
        <p:nvPicPr>
          <p:cNvPr id="11" name="Graphic 11" descr="Yin And Yang with solid fill">
            <a:extLst>
              <a:ext uri="{FF2B5EF4-FFF2-40B4-BE49-F238E27FC236}">
                <a16:creationId xmlns:a16="http://schemas.microsoft.com/office/drawing/2014/main" id="{9B94AC5A-0DE1-44D0-BB14-68A9A2D71A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1310" y="3506821"/>
            <a:ext cx="1325123" cy="1330527"/>
          </a:xfrm>
          <a:prstGeom prst="rect">
            <a:avLst/>
          </a:prstGeom>
        </p:spPr>
      </p:pic>
      <p:pic>
        <p:nvPicPr>
          <p:cNvPr id="12" name="Graphic 12" descr="Dice with solid fill">
            <a:extLst>
              <a:ext uri="{FF2B5EF4-FFF2-40B4-BE49-F238E27FC236}">
                <a16:creationId xmlns:a16="http://schemas.microsoft.com/office/drawing/2014/main" id="{3CDD688D-ED79-4686-909F-0FFC92379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-1440000">
            <a:off x="8782196" y="1968682"/>
            <a:ext cx="1708825" cy="1703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F813AA-B0F4-4EFF-90D3-9055C7BCEDF6}"/>
              </a:ext>
            </a:extLst>
          </p:cNvPr>
          <p:cNvSpPr txBox="1"/>
          <p:nvPr/>
        </p:nvSpPr>
        <p:spPr>
          <a:xfrm>
            <a:off x="10338197" y="5577276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373410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0A1DC7-73FB-4669-8785-4744796E6C93}"/>
              </a:ext>
            </a:extLst>
          </p:cNvPr>
          <p:cNvSpPr/>
          <p:nvPr/>
        </p:nvSpPr>
        <p:spPr>
          <a:xfrm>
            <a:off x="6445034" y="1386190"/>
            <a:ext cx="4994628" cy="424064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9C3494-00D2-4C4F-8033-2EADB52A4ABE}"/>
              </a:ext>
            </a:extLst>
          </p:cNvPr>
          <p:cNvSpPr/>
          <p:nvPr/>
        </p:nvSpPr>
        <p:spPr>
          <a:xfrm>
            <a:off x="705714" y="4353127"/>
            <a:ext cx="4994628" cy="127618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Floor-Mounted AHU with Detachable Overhead Ducts, Rubber Inserts, and a Close-Off Inside Ductwork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61DA50-6EA0-4795-A5A3-227DBF5A05BA}"/>
              </a:ext>
            </a:extLst>
          </p:cNvPr>
          <p:cNvSpPr/>
          <p:nvPr/>
        </p:nvSpPr>
        <p:spPr>
          <a:xfrm>
            <a:off x="705715" y="1391595"/>
            <a:ext cx="6010628" cy="1282866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Wall-Mounted AHU with Detachable               </a:t>
            </a:r>
            <a:endParaRPr lang="en-US">
              <a:solidFill>
                <a:srgbClr val="000000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Overhead Ducts, Puddy Infiltration              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Seals, and Dips Inside Ductwork               </a:t>
            </a:r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High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6A8411-CB11-44DE-950E-AA47B1EC57BA}"/>
              </a:ext>
            </a:extLst>
          </p:cNvPr>
          <p:cNvSpPr/>
          <p:nvPr/>
        </p:nvSpPr>
        <p:spPr>
          <a:xfrm>
            <a:off x="705715" y="2882438"/>
            <a:ext cx="4994628" cy="12798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Floor-Mounted AHU with Fixed Side Ducts, Rubber Inserts, and Dips Inside Ductwork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DE9A7E-D2BE-41EE-AECB-F6BA7A73B2FE}"/>
              </a:ext>
            </a:extLst>
          </p:cNvPr>
          <p:cNvSpPr/>
          <p:nvPr/>
        </p:nvSpPr>
        <p:spPr>
          <a:xfrm>
            <a:off x="6445033" y="4904361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49FDED-34B6-4A66-AEE3-C6D25D726B34}"/>
              </a:ext>
            </a:extLst>
          </p:cNvPr>
          <p:cNvSpPr/>
          <p:nvPr/>
        </p:nvSpPr>
        <p:spPr>
          <a:xfrm>
            <a:off x="6445034" y="1386190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C6B320-085D-4B98-9711-9E87C95A1502}"/>
              </a:ext>
            </a:extLst>
          </p:cNvPr>
          <p:cNvSpPr/>
          <p:nvPr/>
        </p:nvSpPr>
        <p:spPr>
          <a:xfrm>
            <a:off x="6584543" y="1750437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F4A04DC-C0A9-46DE-9490-CF6AB35459D3}"/>
              </a:ext>
            </a:extLst>
          </p:cNvPr>
          <p:cNvSpPr/>
          <p:nvPr/>
        </p:nvSpPr>
        <p:spPr>
          <a:xfrm>
            <a:off x="6585545" y="5209836"/>
            <a:ext cx="4709160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B062D25-1007-4993-BD1A-2DC6C63063FB}"/>
              </a:ext>
            </a:extLst>
          </p:cNvPr>
          <p:cNvSpPr/>
          <p:nvPr/>
        </p:nvSpPr>
        <p:spPr>
          <a:xfrm>
            <a:off x="6585545" y="1549600"/>
            <a:ext cx="4708202" cy="263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857429-E956-4159-84BE-373C7AA369EF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5FC0A0-6448-4DE6-9EBB-61E6A7328471}"/>
              </a:ext>
            </a:extLst>
          </p:cNvPr>
          <p:cNvSpPr/>
          <p:nvPr/>
        </p:nvSpPr>
        <p:spPr>
          <a:xfrm>
            <a:off x="8345855" y="3429285"/>
            <a:ext cx="821655" cy="46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AA4CC1-F196-4C27-AD46-07177ECAFC8D}"/>
              </a:ext>
            </a:extLst>
          </p:cNvPr>
          <p:cNvSpPr/>
          <p:nvPr/>
        </p:nvSpPr>
        <p:spPr>
          <a:xfrm rot="120000">
            <a:off x="8627856" y="3809260"/>
            <a:ext cx="1577914" cy="109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EC6E64-29D2-4ADC-A884-64A7884A2913}"/>
              </a:ext>
            </a:extLst>
          </p:cNvPr>
          <p:cNvSpPr/>
          <p:nvPr/>
        </p:nvSpPr>
        <p:spPr>
          <a:xfrm rot="-1380000">
            <a:off x="8690461" y="3726987"/>
            <a:ext cx="1135811" cy="305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9219C1-2FC1-4E69-B9D2-45C4A4BF36A8}"/>
              </a:ext>
            </a:extLst>
          </p:cNvPr>
          <p:cNvSpPr/>
          <p:nvPr/>
        </p:nvSpPr>
        <p:spPr>
          <a:xfrm rot="120000">
            <a:off x="8587662" y="4055787"/>
            <a:ext cx="21566" cy="762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308C57-1471-4E0A-A558-2E6A7F952432}"/>
              </a:ext>
            </a:extLst>
          </p:cNvPr>
          <p:cNvSpPr/>
          <p:nvPr/>
        </p:nvSpPr>
        <p:spPr>
          <a:xfrm rot="21420000">
            <a:off x="9191298" y="3608760"/>
            <a:ext cx="912962" cy="248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A9681C-BEA6-4BC1-B276-11D1F3561D7E}"/>
              </a:ext>
            </a:extLst>
          </p:cNvPr>
          <p:cNvSpPr/>
          <p:nvPr/>
        </p:nvSpPr>
        <p:spPr>
          <a:xfrm rot="1020000">
            <a:off x="9803741" y="3840732"/>
            <a:ext cx="912962" cy="912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74314B-6E94-4CA6-9F2C-CB7B03980F9B}"/>
              </a:ext>
            </a:extLst>
          </p:cNvPr>
          <p:cNvSpPr/>
          <p:nvPr/>
        </p:nvSpPr>
        <p:spPr>
          <a:xfrm rot="120000">
            <a:off x="8337623" y="4190083"/>
            <a:ext cx="208472" cy="621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5" descr="Diagram&#10;&#10;Description automatically generated">
            <a:extLst>
              <a:ext uri="{FF2B5EF4-FFF2-40B4-BE49-F238E27FC236}">
                <a16:creationId xmlns:a16="http://schemas.microsoft.com/office/drawing/2014/main" id="{A728D39C-1E8F-482C-9F78-6218A45F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768" y="1555093"/>
            <a:ext cx="4460680" cy="391031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B2D5C18-B9DA-4F64-B114-89F7EDD2D78F}"/>
              </a:ext>
            </a:extLst>
          </p:cNvPr>
          <p:cNvSpPr/>
          <p:nvPr/>
        </p:nvSpPr>
        <p:spPr>
          <a:xfrm rot="120000">
            <a:off x="8416449" y="3342970"/>
            <a:ext cx="828843" cy="63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965625-1F52-4F4C-8FA7-C6BDBD070BA7}"/>
              </a:ext>
            </a:extLst>
          </p:cNvPr>
          <p:cNvSpPr/>
          <p:nvPr/>
        </p:nvSpPr>
        <p:spPr>
          <a:xfrm rot="120000">
            <a:off x="8708586" y="3924279"/>
            <a:ext cx="1577914" cy="109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5F9F0B-AEF1-4D55-9502-AB40A75A9E07}"/>
              </a:ext>
            </a:extLst>
          </p:cNvPr>
          <p:cNvSpPr/>
          <p:nvPr/>
        </p:nvSpPr>
        <p:spPr>
          <a:xfrm rot="-1380000">
            <a:off x="8852338" y="3763240"/>
            <a:ext cx="1142999" cy="348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71B4FD-0C83-4740-8047-046EAF9571C0}"/>
              </a:ext>
            </a:extLst>
          </p:cNvPr>
          <p:cNvSpPr/>
          <p:nvPr/>
        </p:nvSpPr>
        <p:spPr>
          <a:xfrm rot="120000">
            <a:off x="8657609" y="4149240"/>
            <a:ext cx="21566" cy="762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E725B5-CA7F-4D47-9F1E-9708D5DC1EC1}"/>
              </a:ext>
            </a:extLst>
          </p:cNvPr>
          <p:cNvSpPr/>
          <p:nvPr/>
        </p:nvSpPr>
        <p:spPr>
          <a:xfrm rot="20220000">
            <a:off x="10104094" y="2517542"/>
            <a:ext cx="966877" cy="488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5D8CA9-37C7-484C-8018-B1E4697188DF}"/>
              </a:ext>
            </a:extLst>
          </p:cNvPr>
          <p:cNvSpPr/>
          <p:nvPr/>
        </p:nvSpPr>
        <p:spPr>
          <a:xfrm rot="1020000">
            <a:off x="9787424" y="3704147"/>
            <a:ext cx="912962" cy="912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5A764E-9EA1-478A-A4BF-03ACB4AC34D9}"/>
              </a:ext>
            </a:extLst>
          </p:cNvPr>
          <p:cNvSpPr/>
          <p:nvPr/>
        </p:nvSpPr>
        <p:spPr>
          <a:xfrm rot="120000">
            <a:off x="8414759" y="4287130"/>
            <a:ext cx="208472" cy="621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58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6C52AD-D446-437B-84DC-AC88ADD1D5D2}"/>
              </a:ext>
            </a:extLst>
          </p:cNvPr>
          <p:cNvSpPr/>
          <p:nvPr/>
        </p:nvSpPr>
        <p:spPr>
          <a:xfrm>
            <a:off x="6445034" y="1386190"/>
            <a:ext cx="4994628" cy="42406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EFC0BD-BE5D-4A9E-88A7-6249F0CBB802}"/>
              </a:ext>
            </a:extLst>
          </p:cNvPr>
          <p:cNvSpPr/>
          <p:nvPr/>
        </p:nvSpPr>
        <p:spPr>
          <a:xfrm>
            <a:off x="705715" y="2882438"/>
            <a:ext cx="5989010" cy="12798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  Floor-Mounted AHU with Fixed Side                 </a:t>
            </a:r>
            <a:endParaRPr lang="en-US">
              <a:solidFill>
                <a:srgbClr val="000000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Ducts, Rubber Inserts, and Dips Inside               </a:t>
            </a:r>
            <a:endParaRPr lang="en-US">
              <a:solidFill>
                <a:srgbClr val="000000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Ductwork               </a:t>
            </a:r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017F98-1A21-49D8-A5E4-F8ADAFAB459C}"/>
              </a:ext>
            </a:extLst>
          </p:cNvPr>
          <p:cNvSpPr/>
          <p:nvPr/>
        </p:nvSpPr>
        <p:spPr>
          <a:xfrm>
            <a:off x="6445033" y="4904361"/>
            <a:ext cx="4994628" cy="722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E7A62E-D0DF-49D3-908F-0906A7E55CBC}"/>
              </a:ext>
            </a:extLst>
          </p:cNvPr>
          <p:cNvSpPr/>
          <p:nvPr/>
        </p:nvSpPr>
        <p:spPr>
          <a:xfrm>
            <a:off x="6445034" y="1386190"/>
            <a:ext cx="4994628" cy="722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B65655-FE5E-43B7-9D18-6D1D9AF210BB}"/>
              </a:ext>
            </a:extLst>
          </p:cNvPr>
          <p:cNvSpPr/>
          <p:nvPr/>
        </p:nvSpPr>
        <p:spPr>
          <a:xfrm>
            <a:off x="6585545" y="1760679"/>
            <a:ext cx="4706104" cy="3616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High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78A1A9-E5EB-4342-9FDC-381F3154A6EC}"/>
              </a:ext>
            </a:extLst>
          </p:cNvPr>
          <p:cNvSpPr/>
          <p:nvPr/>
        </p:nvSpPr>
        <p:spPr>
          <a:xfrm>
            <a:off x="6585545" y="5190786"/>
            <a:ext cx="4709160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0BD920-9D32-468F-8686-A46D04B168A7}"/>
              </a:ext>
            </a:extLst>
          </p:cNvPr>
          <p:cNvSpPr/>
          <p:nvPr/>
        </p:nvSpPr>
        <p:spPr>
          <a:xfrm>
            <a:off x="6585545" y="1559125"/>
            <a:ext cx="4708202" cy="263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8E7C18-1D5E-4981-BB04-A0F1824AC7AD}"/>
              </a:ext>
            </a:extLst>
          </p:cNvPr>
          <p:cNvSpPr/>
          <p:nvPr/>
        </p:nvSpPr>
        <p:spPr>
          <a:xfrm>
            <a:off x="705714" y="4353127"/>
            <a:ext cx="4994628" cy="127618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Floor-Mounted AHU with Detachable Overhead Ducts, Rubber Inserts, and a Close-Off Inside Ductwork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F166E2-F4D4-410E-904D-489F112FF714}"/>
              </a:ext>
            </a:extLst>
          </p:cNvPr>
          <p:cNvSpPr/>
          <p:nvPr/>
        </p:nvSpPr>
        <p:spPr>
          <a:xfrm>
            <a:off x="705715" y="1396999"/>
            <a:ext cx="4994628" cy="1277462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Calibri"/>
              </a:rPr>
              <a:t>Wall-Mounted AHU with Detachable Overhead Ducts, Puddy Infiltration Seals, and Dips Inside Ductwork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8A553E-1DD2-4FE0-B221-B3E79E0E8E65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pic>
        <p:nvPicPr>
          <p:cNvPr id="18" name="Picture 6" descr="Diagram&#10;&#10;Description automatically generated">
            <a:extLst>
              <a:ext uri="{FF2B5EF4-FFF2-40B4-BE49-F238E27FC236}">
                <a16:creationId xmlns:a16="http://schemas.microsoft.com/office/drawing/2014/main" id="{6D7E943A-1395-4BF0-903E-899EA1BDC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1111" r="-107" b="-12947"/>
          <a:stretch/>
        </p:blipFill>
        <p:spPr>
          <a:xfrm>
            <a:off x="6919110" y="1610836"/>
            <a:ext cx="4051035" cy="387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7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A813489-A486-4687-B627-B179E5C976A4}"/>
              </a:ext>
            </a:extLst>
          </p:cNvPr>
          <p:cNvSpPr/>
          <p:nvPr/>
        </p:nvSpPr>
        <p:spPr>
          <a:xfrm>
            <a:off x="705714" y="4353127"/>
            <a:ext cx="6194372" cy="1270776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 Floor-Mounted AHU with Detachable                </a:t>
            </a:r>
            <a:endParaRPr lang="en-US">
              <a:solidFill>
                <a:srgbClr val="000000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Overhead Ducts, Rubber Inserts, and a               </a:t>
            </a:r>
            <a:endParaRPr lang="en-US">
              <a:solidFill>
                <a:srgbClr val="000000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Calibri"/>
              </a:rPr>
              <a:t>Close-Off Inside Ductwork               </a:t>
            </a:r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High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C401CD-79AC-43F8-8F29-69B5EDCAFD10}"/>
              </a:ext>
            </a:extLst>
          </p:cNvPr>
          <p:cNvSpPr/>
          <p:nvPr/>
        </p:nvSpPr>
        <p:spPr>
          <a:xfrm>
            <a:off x="6445033" y="4904361"/>
            <a:ext cx="4994628" cy="72247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8B66ED-8B61-461D-BCC2-1152929D3B7C}"/>
              </a:ext>
            </a:extLst>
          </p:cNvPr>
          <p:cNvSpPr/>
          <p:nvPr/>
        </p:nvSpPr>
        <p:spPr>
          <a:xfrm>
            <a:off x="6445034" y="1386190"/>
            <a:ext cx="4994628" cy="72247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9E3BB9-4509-4F90-8A86-F193DC8F0BD5}"/>
              </a:ext>
            </a:extLst>
          </p:cNvPr>
          <p:cNvSpPr/>
          <p:nvPr/>
        </p:nvSpPr>
        <p:spPr>
          <a:xfrm>
            <a:off x="6445034" y="1386190"/>
            <a:ext cx="4994628" cy="424064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8DC71D-E2FF-48C2-9EBE-D9B8CFC2B948}"/>
              </a:ext>
            </a:extLst>
          </p:cNvPr>
          <p:cNvSpPr/>
          <p:nvPr/>
        </p:nvSpPr>
        <p:spPr>
          <a:xfrm>
            <a:off x="6584543" y="1750437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D9BECA-37D2-4401-A9B9-98E47D7603BA}"/>
              </a:ext>
            </a:extLst>
          </p:cNvPr>
          <p:cNvSpPr/>
          <p:nvPr/>
        </p:nvSpPr>
        <p:spPr>
          <a:xfrm>
            <a:off x="6585545" y="5190786"/>
            <a:ext cx="4709160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61D083A-43BB-4ABA-ABC9-333D510DE0D7}"/>
              </a:ext>
            </a:extLst>
          </p:cNvPr>
          <p:cNvSpPr/>
          <p:nvPr/>
        </p:nvSpPr>
        <p:spPr>
          <a:xfrm>
            <a:off x="705715" y="1396999"/>
            <a:ext cx="4994628" cy="1277462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Calibri"/>
              </a:rPr>
              <a:t>Wall-Mounted AHU with Detachable Overhead Ducts, Puddy Infiltration Seals, and Dips Inside Ductwork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EE6C1E2-AD08-463C-9D28-162DEB05EC37}"/>
              </a:ext>
            </a:extLst>
          </p:cNvPr>
          <p:cNvSpPr/>
          <p:nvPr/>
        </p:nvSpPr>
        <p:spPr>
          <a:xfrm>
            <a:off x="705715" y="2882438"/>
            <a:ext cx="4994628" cy="12798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Floor-Mounted AHU with Detachable Side Ducts, Rubber Inserts, and Dips Inside Ductwork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9C031-6185-4609-9DD8-879C5EE2088B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D428F2-EC1F-4882-BCA1-23FEB11B0A6A}"/>
              </a:ext>
            </a:extLst>
          </p:cNvPr>
          <p:cNvSpPr/>
          <p:nvPr/>
        </p:nvSpPr>
        <p:spPr>
          <a:xfrm>
            <a:off x="6585545" y="1559125"/>
            <a:ext cx="4708202" cy="263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2766BE25-34AC-479D-9719-688385216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" b="-6017"/>
          <a:stretch/>
        </p:blipFill>
        <p:spPr>
          <a:xfrm>
            <a:off x="6727243" y="1569839"/>
            <a:ext cx="4389954" cy="38964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C552BE-CE09-4FE2-BAF9-1EB02D22AB07}"/>
              </a:ext>
            </a:extLst>
          </p:cNvPr>
          <p:cNvSpPr/>
          <p:nvPr/>
        </p:nvSpPr>
        <p:spPr>
          <a:xfrm>
            <a:off x="8345855" y="3429285"/>
            <a:ext cx="821655" cy="46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86475F-F4D9-4F01-A754-E8618864A413}"/>
              </a:ext>
            </a:extLst>
          </p:cNvPr>
          <p:cNvSpPr/>
          <p:nvPr/>
        </p:nvSpPr>
        <p:spPr>
          <a:xfrm rot="120000">
            <a:off x="8627856" y="3809260"/>
            <a:ext cx="1577914" cy="109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F5A4D8-2C4A-4627-9BB2-6D3D7386F97C}"/>
              </a:ext>
            </a:extLst>
          </p:cNvPr>
          <p:cNvSpPr/>
          <p:nvPr/>
        </p:nvSpPr>
        <p:spPr>
          <a:xfrm rot="-1380000">
            <a:off x="8690461" y="3726987"/>
            <a:ext cx="1135811" cy="305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D29839-ACA2-468E-B6C7-639230A6B751}"/>
              </a:ext>
            </a:extLst>
          </p:cNvPr>
          <p:cNvSpPr/>
          <p:nvPr/>
        </p:nvSpPr>
        <p:spPr>
          <a:xfrm rot="120000">
            <a:off x="8587662" y="4055787"/>
            <a:ext cx="21566" cy="762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8C5A0B-431B-496B-8B48-070909BA36D7}"/>
              </a:ext>
            </a:extLst>
          </p:cNvPr>
          <p:cNvSpPr/>
          <p:nvPr/>
        </p:nvSpPr>
        <p:spPr>
          <a:xfrm rot="21420000">
            <a:off x="9191298" y="3608760"/>
            <a:ext cx="912962" cy="248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127313-7882-4E6B-9B92-1762A28E9CD7}"/>
              </a:ext>
            </a:extLst>
          </p:cNvPr>
          <p:cNvSpPr/>
          <p:nvPr/>
        </p:nvSpPr>
        <p:spPr>
          <a:xfrm rot="1020000">
            <a:off x="9803741" y="3840732"/>
            <a:ext cx="912962" cy="912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187843-EDF0-433B-A7EC-6A8528B880E8}"/>
              </a:ext>
            </a:extLst>
          </p:cNvPr>
          <p:cNvSpPr/>
          <p:nvPr/>
        </p:nvSpPr>
        <p:spPr>
          <a:xfrm rot="120000">
            <a:off x="8337623" y="4190083"/>
            <a:ext cx="208472" cy="621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9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/>
        </p:nvGraphicFramePr>
        <p:xfrm>
          <a:off x="2799876" y="2017768"/>
          <a:ext cx="8486773" cy="19114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7452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227738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2334858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40296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Monitor Temperature and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1% 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Temp/RH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6040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Add &amp; Remove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10°C ≤ T ≤ 50°C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887570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Increase &amp; Decrease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>
                          <a:latin typeface="Tahoma"/>
                          <a:ea typeface="Tahoma"/>
                          <a:cs typeface="Tahoma"/>
                        </a:rPr>
                        <a:t>0-95% RH</a:t>
                      </a:r>
                      <a:endParaRPr lang="en-US" sz="180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Relative Humidity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0909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Regulate Air 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1m</a:t>
                      </a:r>
                      <a:r>
                        <a:rPr lang="en-US" sz="1800" baseline="30000"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</a:rPr>
                        <a:t>Volumetric Flow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5052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5530BFB-C997-480D-A466-76DC637A9CB9}"/>
              </a:ext>
            </a:extLst>
          </p:cNvPr>
          <p:cNvSpPr/>
          <p:nvPr/>
        </p:nvSpPr>
        <p:spPr>
          <a:xfrm>
            <a:off x="2831848" y="2426507"/>
            <a:ext cx="8466684" cy="1506296"/>
          </a:xfrm>
          <a:prstGeom prst="rect">
            <a:avLst/>
          </a:prstGeom>
          <a:noFill/>
          <a:ln w="57150">
            <a:solidFill>
              <a:srgbClr val="00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216F7A-91D1-42A1-A266-721F76D49062}"/>
              </a:ext>
            </a:extLst>
          </p:cNvPr>
          <p:cNvSpPr txBox="1"/>
          <p:nvPr/>
        </p:nvSpPr>
        <p:spPr>
          <a:xfrm>
            <a:off x="5942433" y="1508110"/>
            <a:ext cx="220473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BD57FC5A-5D65-450D-A2B7-E1C2DD01CE63}"/>
              </a:ext>
            </a:extLst>
          </p:cNvPr>
          <p:cNvSpPr/>
          <p:nvPr/>
        </p:nvSpPr>
        <p:spPr>
          <a:xfrm rot="10800000">
            <a:off x="11064478" y="303898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Graphic 24" descr="Full Brick Wall with solid fill">
            <a:extLst>
              <a:ext uri="{FF2B5EF4-FFF2-40B4-BE49-F238E27FC236}">
                <a16:creationId xmlns:a16="http://schemas.microsoft.com/office/drawing/2014/main" id="{EC4AA2F0-9965-4F52-9035-E8C8621B5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8380" y="441513"/>
            <a:ext cx="422391" cy="434748"/>
          </a:xfrm>
          <a:prstGeom prst="rect">
            <a:avLst/>
          </a:prstGeom>
        </p:spPr>
      </p:pic>
      <p:sp>
        <p:nvSpPr>
          <p:cNvPr id="49" name="Hexagon 48">
            <a:extLst>
              <a:ext uri="{FF2B5EF4-FFF2-40B4-BE49-F238E27FC236}">
                <a16:creationId xmlns:a16="http://schemas.microsoft.com/office/drawing/2014/main" id="{F98E30C4-9352-4A73-B603-1AF026FA6CE8}"/>
              </a:ext>
            </a:extLst>
          </p:cNvPr>
          <p:cNvSpPr/>
          <p:nvPr/>
        </p:nvSpPr>
        <p:spPr>
          <a:xfrm rot="10800000">
            <a:off x="10338197" y="684896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8DCAA904-6EB3-47E4-AD69-CC942A0C2B4E}"/>
              </a:ext>
            </a:extLst>
          </p:cNvPr>
          <p:cNvSpPr/>
          <p:nvPr/>
        </p:nvSpPr>
        <p:spPr>
          <a:xfrm rot="10800000">
            <a:off x="11064478" y="1125426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36" descr="Speedometer Low with solid fill">
            <a:extLst>
              <a:ext uri="{FF2B5EF4-FFF2-40B4-BE49-F238E27FC236}">
                <a16:creationId xmlns:a16="http://schemas.microsoft.com/office/drawing/2014/main" id="{BB8CC168-49B0-4EFD-B56F-417C9D775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4399" y="824215"/>
            <a:ext cx="422392" cy="428795"/>
          </a:xfrm>
          <a:prstGeom prst="rect">
            <a:avLst/>
          </a:prstGeom>
        </p:spPr>
      </p:pic>
      <p:pic>
        <p:nvPicPr>
          <p:cNvPr id="52" name="Graphic 26" descr="Door Open with solid fill">
            <a:extLst>
              <a:ext uri="{FF2B5EF4-FFF2-40B4-BE49-F238E27FC236}">
                <a16:creationId xmlns:a16="http://schemas.microsoft.com/office/drawing/2014/main" id="{7A181071-7AFA-42A7-8B8D-E593B03F7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39230" y="1258992"/>
            <a:ext cx="422392" cy="434748"/>
          </a:xfrm>
          <a:prstGeom prst="rect">
            <a:avLst/>
          </a:prstGeom>
        </p:spPr>
      </p:pic>
      <p:pic>
        <p:nvPicPr>
          <p:cNvPr id="53" name="Graphic 53" descr="Arrow: Counter-clockwise curve with solid fill">
            <a:extLst>
              <a:ext uri="{FF2B5EF4-FFF2-40B4-BE49-F238E27FC236}">
                <a16:creationId xmlns:a16="http://schemas.microsoft.com/office/drawing/2014/main" id="{1D92CCBC-F048-4413-82C8-CF19737C5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540000">
            <a:off x="10565691" y="168016"/>
            <a:ext cx="545307" cy="545307"/>
          </a:xfrm>
          <a:prstGeom prst="rect">
            <a:avLst/>
          </a:prstGeom>
        </p:spPr>
      </p:pic>
      <p:pic>
        <p:nvPicPr>
          <p:cNvPr id="54" name="Graphic 53" descr="Arrow: Counter-clockwise curve with solid fill">
            <a:extLst>
              <a:ext uri="{FF2B5EF4-FFF2-40B4-BE49-F238E27FC236}">
                <a16:creationId xmlns:a16="http://schemas.microsoft.com/office/drawing/2014/main" id="{19E05E13-A395-4C64-8F3A-59C0D7C469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160000">
            <a:off x="10565691" y="1370547"/>
            <a:ext cx="545307" cy="545307"/>
          </a:xfrm>
          <a:prstGeom prst="rect">
            <a:avLst/>
          </a:prstGeom>
        </p:spPr>
      </p:pic>
      <p:pic>
        <p:nvPicPr>
          <p:cNvPr id="56" name="Graphic 53" descr="Arrow: Counter-clockwise curve with solid fill">
            <a:extLst>
              <a:ext uri="{FF2B5EF4-FFF2-40B4-BE49-F238E27FC236}">
                <a16:creationId xmlns:a16="http://schemas.microsoft.com/office/drawing/2014/main" id="{34276A67-FE44-473B-9DD6-F0A6982429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88495">
            <a:off x="11629345" y="814022"/>
            <a:ext cx="545307" cy="545307"/>
          </a:xfrm>
          <a:prstGeom prst="rect">
            <a:avLst/>
          </a:prstGeom>
        </p:spPr>
      </p:pic>
      <p:pic>
        <p:nvPicPr>
          <p:cNvPr id="69" name="Picture 16" descr="Shape&#10;&#10;Description automatically generated">
            <a:extLst>
              <a:ext uri="{FF2B5EF4-FFF2-40B4-BE49-F238E27FC236}">
                <a16:creationId xmlns:a16="http://schemas.microsoft.com/office/drawing/2014/main" id="{8A1DB64E-6920-435B-95C5-DA4116ADEB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4684" y="4163258"/>
            <a:ext cx="1506977" cy="1493331"/>
          </a:xfrm>
          <a:prstGeom prst="rect">
            <a:avLst/>
          </a:prstGeom>
        </p:spPr>
      </p:pic>
      <p:pic>
        <p:nvPicPr>
          <p:cNvPr id="70" name="Graphic 3" descr="Cube outline">
            <a:extLst>
              <a:ext uri="{FF2B5EF4-FFF2-40B4-BE49-F238E27FC236}">
                <a16:creationId xmlns:a16="http://schemas.microsoft.com/office/drawing/2014/main" id="{EFC4060A-8C5D-4C94-892B-68E2D1951C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50014" y="3869063"/>
            <a:ext cx="2076314" cy="2081720"/>
          </a:xfrm>
          <a:prstGeom prst="rect">
            <a:avLst/>
          </a:prstGeom>
        </p:spPr>
      </p:pic>
      <p:sp>
        <p:nvSpPr>
          <p:cNvPr id="71" name="Hexagon 70">
            <a:extLst>
              <a:ext uri="{FF2B5EF4-FFF2-40B4-BE49-F238E27FC236}">
                <a16:creationId xmlns:a16="http://schemas.microsoft.com/office/drawing/2014/main" id="{4D954ABC-2579-417F-9F17-EC549886AD81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F92E311-A678-4F64-8CAD-B328231EFA77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 sz="2400">
              <a:solidFill>
                <a:srgbClr val="00CFB4"/>
              </a:solidFill>
              <a:cs typeface="Calibri"/>
            </a:endParaRPr>
          </a:p>
        </p:txBody>
      </p:sp>
      <p:pic>
        <p:nvPicPr>
          <p:cNvPr id="73" name="Graphic 36" descr="Speedometer Low with solid fill">
            <a:extLst>
              <a:ext uri="{FF2B5EF4-FFF2-40B4-BE49-F238E27FC236}">
                <a16:creationId xmlns:a16="http://schemas.microsoft.com/office/drawing/2014/main" id="{9BACF32D-0037-4EA1-B29B-047116D76A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5571" y="1257925"/>
            <a:ext cx="1182070" cy="1183068"/>
          </a:xfrm>
          <a:prstGeom prst="rect">
            <a:avLst/>
          </a:prstGeom>
        </p:spPr>
      </p:pic>
      <p:pic>
        <p:nvPicPr>
          <p:cNvPr id="74" name="Graphic 3" descr="Cube outline">
            <a:extLst>
              <a:ext uri="{FF2B5EF4-FFF2-40B4-BE49-F238E27FC236}">
                <a16:creationId xmlns:a16="http://schemas.microsoft.com/office/drawing/2014/main" id="{C199EE81-E41C-4D58-BFA1-90F2623B39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70189" y="3918923"/>
            <a:ext cx="1989846" cy="1995252"/>
          </a:xfrm>
          <a:prstGeom prst="rect">
            <a:avLst/>
          </a:prstGeom>
        </p:spPr>
      </p:pic>
      <p:pic>
        <p:nvPicPr>
          <p:cNvPr id="75" name="Graphic 22" descr="Windy with solid fill">
            <a:extLst>
              <a:ext uri="{FF2B5EF4-FFF2-40B4-BE49-F238E27FC236}">
                <a16:creationId xmlns:a16="http://schemas.microsoft.com/office/drawing/2014/main" id="{D2F9B317-26A5-42FA-A777-C2BDBC3C8C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3180000">
            <a:off x="10275897" y="4712647"/>
            <a:ext cx="682018" cy="692826"/>
          </a:xfrm>
          <a:prstGeom prst="rect">
            <a:avLst/>
          </a:prstGeom>
        </p:spPr>
      </p:pic>
      <p:pic>
        <p:nvPicPr>
          <p:cNvPr id="76" name="Graphic 22" descr="Windy with solid fill">
            <a:extLst>
              <a:ext uri="{FF2B5EF4-FFF2-40B4-BE49-F238E27FC236}">
                <a16:creationId xmlns:a16="http://schemas.microsoft.com/office/drawing/2014/main" id="{D8E12BDE-5311-46C6-9B58-F2AD103239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8100000">
            <a:off x="9600364" y="4647795"/>
            <a:ext cx="682018" cy="692826"/>
          </a:xfrm>
          <a:prstGeom prst="rect">
            <a:avLst/>
          </a:prstGeom>
        </p:spPr>
      </p:pic>
      <p:pic>
        <p:nvPicPr>
          <p:cNvPr id="77" name="Graphic 12" descr="Cube with solid fill">
            <a:extLst>
              <a:ext uri="{FF2B5EF4-FFF2-40B4-BE49-F238E27FC236}">
                <a16:creationId xmlns:a16="http://schemas.microsoft.com/office/drawing/2014/main" id="{93DC5352-D26D-49E4-81CA-81328C268B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18922" y="4099054"/>
            <a:ext cx="1541292" cy="1562909"/>
          </a:xfrm>
          <a:prstGeom prst="rect">
            <a:avLst/>
          </a:prstGeom>
        </p:spPr>
      </p:pic>
      <p:pic>
        <p:nvPicPr>
          <p:cNvPr id="78" name="Graphic 12" descr="Cube with solid fill">
            <a:extLst>
              <a:ext uri="{FF2B5EF4-FFF2-40B4-BE49-F238E27FC236}">
                <a16:creationId xmlns:a16="http://schemas.microsoft.com/office/drawing/2014/main" id="{4C56C658-7180-4935-8F64-616607357D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94582" y="4169310"/>
            <a:ext cx="1389973" cy="1416994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4A646F4D-ED88-41F0-BFBE-F575FECE9BBA}"/>
              </a:ext>
            </a:extLst>
          </p:cNvPr>
          <p:cNvSpPr/>
          <p:nvPr/>
        </p:nvSpPr>
        <p:spPr>
          <a:xfrm>
            <a:off x="3299628" y="4333801"/>
            <a:ext cx="1172722" cy="1097063"/>
          </a:xfrm>
          <a:prstGeom prst="ellipse">
            <a:avLst/>
          </a:prstGeom>
          <a:solidFill>
            <a:srgbClr val="BA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Graphic 79" descr="Cube with solid fill">
            <a:extLst>
              <a:ext uri="{FF2B5EF4-FFF2-40B4-BE49-F238E27FC236}">
                <a16:creationId xmlns:a16="http://schemas.microsoft.com/office/drawing/2014/main" id="{C998CD68-4964-4850-8701-042E63E5E6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989221" y="3969352"/>
            <a:ext cx="1800696" cy="1811505"/>
          </a:xfrm>
          <a:prstGeom prst="rect">
            <a:avLst/>
          </a:prstGeom>
        </p:spPr>
      </p:pic>
      <p:pic>
        <p:nvPicPr>
          <p:cNvPr id="81" name="Graphic 10" descr="Water with solid fill">
            <a:extLst>
              <a:ext uri="{FF2B5EF4-FFF2-40B4-BE49-F238E27FC236}">
                <a16:creationId xmlns:a16="http://schemas.microsoft.com/office/drawing/2014/main" id="{BB05E627-2B15-4050-BA1D-AEBCB4A416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48626" y="4558417"/>
            <a:ext cx="514486" cy="525294"/>
          </a:xfrm>
          <a:prstGeom prst="rect">
            <a:avLst/>
          </a:prstGeom>
        </p:spPr>
      </p:pic>
      <p:pic>
        <p:nvPicPr>
          <p:cNvPr id="82" name="Graphic 10" descr="Water with solid fill">
            <a:extLst>
              <a:ext uri="{FF2B5EF4-FFF2-40B4-BE49-F238E27FC236}">
                <a16:creationId xmlns:a16="http://schemas.microsoft.com/office/drawing/2014/main" id="{D8D33984-84C9-4D46-A5B4-3CF18AA7AE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886328" y="4450331"/>
            <a:ext cx="514486" cy="525294"/>
          </a:xfrm>
          <a:prstGeom prst="rect">
            <a:avLst/>
          </a:prstGeom>
        </p:spPr>
      </p:pic>
      <p:pic>
        <p:nvPicPr>
          <p:cNvPr id="83" name="Graphic 3" descr="Cube outline">
            <a:extLst>
              <a:ext uri="{FF2B5EF4-FFF2-40B4-BE49-F238E27FC236}">
                <a16:creationId xmlns:a16="http://schemas.microsoft.com/office/drawing/2014/main" id="{F109011B-DDCE-49B4-A1A4-1FF6F82D7D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97349" y="3888288"/>
            <a:ext cx="1989846" cy="1995252"/>
          </a:xfrm>
          <a:prstGeom prst="rect">
            <a:avLst/>
          </a:prstGeom>
        </p:spPr>
      </p:pic>
      <p:pic>
        <p:nvPicPr>
          <p:cNvPr id="84" name="Graphic 10" descr="Water with solid fill">
            <a:extLst>
              <a:ext uri="{FF2B5EF4-FFF2-40B4-BE49-F238E27FC236}">
                <a16:creationId xmlns:a16="http://schemas.microsoft.com/office/drawing/2014/main" id="{F494F167-BD80-446F-8D38-2E03761A9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26924" y="4909693"/>
            <a:ext cx="514486" cy="525294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52A92A2-F248-4FFC-8365-E572E0D45026}"/>
              </a:ext>
            </a:extLst>
          </p:cNvPr>
          <p:cNvCxnSpPr/>
          <p:nvPr/>
        </p:nvCxnSpPr>
        <p:spPr>
          <a:xfrm flipH="1">
            <a:off x="3752591" y="4635294"/>
            <a:ext cx="10732" cy="955184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EAA11DD-FBB8-4461-921E-91B74343E084}"/>
              </a:ext>
            </a:extLst>
          </p:cNvPr>
          <p:cNvGrpSpPr/>
          <p:nvPr/>
        </p:nvGrpSpPr>
        <p:grpSpPr>
          <a:xfrm>
            <a:off x="5094466" y="4012642"/>
            <a:ext cx="1800696" cy="1811505"/>
            <a:chOff x="1817991" y="2960991"/>
            <a:chExt cx="1800696" cy="181150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3FB8B30-B7AF-4614-8743-80A7BC4D536E}"/>
                </a:ext>
              </a:extLst>
            </p:cNvPr>
            <p:cNvSpPr/>
            <p:nvPr/>
          </p:nvSpPr>
          <p:spPr>
            <a:xfrm>
              <a:off x="2128398" y="3325440"/>
              <a:ext cx="1172722" cy="1097063"/>
            </a:xfrm>
            <a:prstGeom prst="ellipse">
              <a:avLst/>
            </a:prstGeom>
            <a:solidFill>
              <a:srgbClr val="FF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Graphic 12" descr="Cube with solid fill">
              <a:extLst>
                <a:ext uri="{FF2B5EF4-FFF2-40B4-BE49-F238E27FC236}">
                  <a16:creationId xmlns:a16="http://schemas.microsoft.com/office/drawing/2014/main" id="{87520EC5-CA32-4DC7-BB68-3FB076138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817991" y="2960991"/>
              <a:ext cx="1800696" cy="1811505"/>
            </a:xfrm>
            <a:prstGeom prst="rect">
              <a:avLst/>
            </a:prstGeom>
          </p:spPr>
        </p:pic>
        <p:pic>
          <p:nvPicPr>
            <p:cNvPr id="92" name="Graphic 12" descr="Cube with solid fill">
              <a:extLst>
                <a:ext uri="{FF2B5EF4-FFF2-40B4-BE49-F238E27FC236}">
                  <a16:creationId xmlns:a16="http://schemas.microsoft.com/office/drawing/2014/main" id="{F20798B3-CE89-4215-B985-AB83C30C7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947692" y="3090693"/>
              <a:ext cx="1541292" cy="1562909"/>
            </a:xfrm>
            <a:prstGeom prst="rect">
              <a:avLst/>
            </a:prstGeom>
          </p:spPr>
        </p:pic>
        <p:pic>
          <p:nvPicPr>
            <p:cNvPr id="93" name="Graphic 12" descr="Cube with solid fill">
              <a:extLst>
                <a:ext uri="{FF2B5EF4-FFF2-40B4-BE49-F238E27FC236}">
                  <a16:creationId xmlns:a16="http://schemas.microsoft.com/office/drawing/2014/main" id="{63B0D393-4FF8-4C05-82FE-C961C0571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023352" y="3160949"/>
              <a:ext cx="1389973" cy="1416994"/>
            </a:xfrm>
            <a:prstGeom prst="rect">
              <a:avLst/>
            </a:prstGeom>
          </p:spPr>
        </p:pic>
        <p:pic>
          <p:nvPicPr>
            <p:cNvPr id="94" name="Graphic 9" descr="Fire with solid fill">
              <a:extLst>
                <a:ext uri="{FF2B5EF4-FFF2-40B4-BE49-F238E27FC236}">
                  <a16:creationId xmlns:a16="http://schemas.microsoft.com/office/drawing/2014/main" id="{48944DE5-5D32-452B-9CE1-44F5ECBD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55737" y="3431162"/>
              <a:ext cx="914400" cy="914400"/>
            </a:xfrm>
            <a:prstGeom prst="rect">
              <a:avLst/>
            </a:prstGeom>
          </p:spPr>
        </p:pic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64A7481-EACE-4B45-92F8-5F6BADB4AD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8525" y="3594659"/>
              <a:ext cx="10732" cy="955184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E00C14D-D179-44E0-B3AD-CEA9E6BB5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3650" y="3487335"/>
              <a:ext cx="525889" cy="107325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aphic 3" descr="Cube outline">
            <a:extLst>
              <a:ext uri="{FF2B5EF4-FFF2-40B4-BE49-F238E27FC236}">
                <a16:creationId xmlns:a16="http://schemas.microsoft.com/office/drawing/2014/main" id="{F077F633-3543-4059-86DC-BF89D0DA4F3D}"/>
              </a:ext>
            </a:extLst>
          </p:cNvPr>
          <p:cNvGrpSpPr/>
          <p:nvPr/>
        </p:nvGrpSpPr>
        <p:grpSpPr>
          <a:xfrm>
            <a:off x="5248615" y="4160875"/>
            <a:ext cx="1492384" cy="1498762"/>
            <a:chOff x="1972140" y="3098260"/>
            <a:chExt cx="1492384" cy="1498762"/>
          </a:xfrm>
          <a:solidFill>
            <a:srgbClr val="00CFB4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0948EA6-9AE3-4659-A82C-C52B30F794C9}"/>
                </a:ext>
              </a:extLst>
            </p:cNvPr>
            <p:cNvSpPr/>
            <p:nvPr/>
          </p:nvSpPr>
          <p:spPr>
            <a:xfrm>
              <a:off x="1972140" y="3098260"/>
              <a:ext cx="1492384" cy="1498762"/>
            </a:xfrm>
            <a:custGeom>
              <a:avLst/>
              <a:gdLst>
                <a:gd name="connsiteX0" fmla="*/ 1492385 w 1492384"/>
                <a:gd name="connsiteY0" fmla="*/ 308674 h 1498762"/>
                <a:gd name="connsiteX1" fmla="*/ 1474107 w 1492384"/>
                <a:gd name="connsiteY1" fmla="*/ 299945 h 1498762"/>
                <a:gd name="connsiteX2" fmla="*/ 845923 w 1492384"/>
                <a:gd name="connsiteY2" fmla="*/ 0 h 1498762"/>
                <a:gd name="connsiteX3" fmla="*/ 23808 w 1492384"/>
                <a:gd name="connsiteY3" fmla="*/ 179860 h 1498762"/>
                <a:gd name="connsiteX4" fmla="*/ 0 w 1492384"/>
                <a:gd name="connsiteY4" fmla="*/ 185068 h 1498762"/>
                <a:gd name="connsiteX5" fmla="*/ 0 w 1492384"/>
                <a:gd name="connsiteY5" fmla="*/ 1174131 h 1498762"/>
                <a:gd name="connsiteX6" fmla="*/ 583367 w 1492384"/>
                <a:gd name="connsiteY6" fmla="*/ 1489111 h 1498762"/>
                <a:gd name="connsiteX7" fmla="*/ 601246 w 1492384"/>
                <a:gd name="connsiteY7" fmla="*/ 1498763 h 1498762"/>
                <a:gd name="connsiteX8" fmla="*/ 624822 w 1492384"/>
                <a:gd name="connsiteY8" fmla="*/ 1493055 h 1498762"/>
                <a:gd name="connsiteX9" fmla="*/ 1492385 w 1492384"/>
                <a:gd name="connsiteY9" fmla="*/ 1283074 h 1498762"/>
                <a:gd name="connsiteX10" fmla="*/ 1492385 w 1492384"/>
                <a:gd name="connsiteY10" fmla="*/ 308674 h 1498762"/>
                <a:gd name="connsiteX11" fmla="*/ 840903 w 1492384"/>
                <a:gd name="connsiteY11" fmla="*/ 43646 h 1498762"/>
                <a:gd name="connsiteX12" fmla="*/ 1407997 w 1492384"/>
                <a:gd name="connsiteY12" fmla="*/ 314427 h 1498762"/>
                <a:gd name="connsiteX13" fmla="*/ 1407953 w 1492384"/>
                <a:gd name="connsiteY13" fmla="*/ 314818 h 1498762"/>
                <a:gd name="connsiteX14" fmla="*/ 864132 w 1492384"/>
                <a:gd name="connsiteY14" fmla="*/ 437033 h 1498762"/>
                <a:gd name="connsiteX15" fmla="*/ 864132 w 1492384"/>
                <a:gd name="connsiteY15" fmla="*/ 420572 h 1498762"/>
                <a:gd name="connsiteX16" fmla="*/ 822677 w 1492384"/>
                <a:gd name="connsiteY16" fmla="*/ 420572 h 1498762"/>
                <a:gd name="connsiteX17" fmla="*/ 822677 w 1492384"/>
                <a:gd name="connsiteY17" fmla="*/ 446344 h 1498762"/>
                <a:gd name="connsiteX18" fmla="*/ 607110 w 1492384"/>
                <a:gd name="connsiteY18" fmla="*/ 494791 h 1498762"/>
                <a:gd name="connsiteX19" fmla="*/ 80373 w 1492384"/>
                <a:gd name="connsiteY19" fmla="*/ 210404 h 1498762"/>
                <a:gd name="connsiteX20" fmla="*/ 80427 w 1492384"/>
                <a:gd name="connsiteY20" fmla="*/ 210017 h 1498762"/>
                <a:gd name="connsiteX21" fmla="*/ 41455 w 1492384"/>
                <a:gd name="connsiteY21" fmla="*/ 1149307 h 1498762"/>
                <a:gd name="connsiteX22" fmla="*/ 41455 w 1492384"/>
                <a:gd name="connsiteY22" fmla="*/ 236951 h 1498762"/>
                <a:gd name="connsiteX23" fmla="*/ 41662 w 1492384"/>
                <a:gd name="connsiteY23" fmla="*/ 236743 h 1498762"/>
                <a:gd name="connsiteX24" fmla="*/ 41760 w 1492384"/>
                <a:gd name="connsiteY24" fmla="*/ 236768 h 1498762"/>
                <a:gd name="connsiteX25" fmla="*/ 583371 w 1492384"/>
                <a:gd name="connsiteY25" fmla="*/ 529197 h 1498762"/>
                <a:gd name="connsiteX26" fmla="*/ 583371 w 1492384"/>
                <a:gd name="connsiteY26" fmla="*/ 1441547 h 1498762"/>
                <a:gd name="connsiteX27" fmla="*/ 583164 w 1492384"/>
                <a:gd name="connsiteY27" fmla="*/ 1441755 h 1498762"/>
                <a:gd name="connsiteX28" fmla="*/ 583066 w 1492384"/>
                <a:gd name="connsiteY28" fmla="*/ 1441730 h 1498762"/>
                <a:gd name="connsiteX29" fmla="*/ 1450929 w 1492384"/>
                <a:gd name="connsiteY29" fmla="*/ 1250358 h 1498762"/>
                <a:gd name="connsiteX30" fmla="*/ 624822 w 1492384"/>
                <a:gd name="connsiteY30" fmla="*/ 1450299 h 1498762"/>
                <a:gd name="connsiteX31" fmla="*/ 624822 w 1492384"/>
                <a:gd name="connsiteY31" fmla="*/ 1050833 h 1498762"/>
                <a:gd name="connsiteX32" fmla="*/ 673080 w 1492384"/>
                <a:gd name="connsiteY32" fmla="*/ 1040272 h 1498762"/>
                <a:gd name="connsiteX33" fmla="*/ 664254 w 1492384"/>
                <a:gd name="connsiteY33" fmla="*/ 999659 h 1498762"/>
                <a:gd name="connsiteX34" fmla="*/ 624822 w 1492384"/>
                <a:gd name="connsiteY34" fmla="*/ 1008288 h 1498762"/>
                <a:gd name="connsiteX35" fmla="*/ 624822 w 1492384"/>
                <a:gd name="connsiteY35" fmla="*/ 533422 h 1498762"/>
                <a:gd name="connsiteX36" fmla="*/ 822685 w 1492384"/>
                <a:gd name="connsiteY36" fmla="*/ 488945 h 1498762"/>
                <a:gd name="connsiteX37" fmla="*/ 822685 w 1492384"/>
                <a:gd name="connsiteY37" fmla="*/ 503701 h 1498762"/>
                <a:gd name="connsiteX38" fmla="*/ 864140 w 1492384"/>
                <a:gd name="connsiteY38" fmla="*/ 503701 h 1498762"/>
                <a:gd name="connsiteX39" fmla="*/ 864140 w 1492384"/>
                <a:gd name="connsiteY39" fmla="*/ 479636 h 1498762"/>
                <a:gd name="connsiteX40" fmla="*/ 1450929 w 1492384"/>
                <a:gd name="connsiteY40" fmla="*/ 347758 h 149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92384" h="1498762">
                  <a:moveTo>
                    <a:pt x="1492385" y="308674"/>
                  </a:moveTo>
                  <a:lnTo>
                    <a:pt x="1474107" y="299945"/>
                  </a:lnTo>
                  <a:lnTo>
                    <a:pt x="845923" y="0"/>
                  </a:lnTo>
                  <a:lnTo>
                    <a:pt x="23808" y="179860"/>
                  </a:lnTo>
                  <a:lnTo>
                    <a:pt x="0" y="185068"/>
                  </a:lnTo>
                  <a:lnTo>
                    <a:pt x="0" y="1174131"/>
                  </a:lnTo>
                  <a:lnTo>
                    <a:pt x="583367" y="1489111"/>
                  </a:lnTo>
                  <a:lnTo>
                    <a:pt x="601246" y="1498763"/>
                  </a:lnTo>
                  <a:lnTo>
                    <a:pt x="624822" y="1493055"/>
                  </a:lnTo>
                  <a:lnTo>
                    <a:pt x="1492385" y="1283074"/>
                  </a:lnTo>
                  <a:lnTo>
                    <a:pt x="1492385" y="308674"/>
                  </a:lnTo>
                  <a:close/>
                  <a:moveTo>
                    <a:pt x="840903" y="43646"/>
                  </a:moveTo>
                  <a:lnTo>
                    <a:pt x="1407997" y="314427"/>
                  </a:lnTo>
                  <a:cubicBezTo>
                    <a:pt x="1408295" y="314568"/>
                    <a:pt x="1408274" y="314745"/>
                    <a:pt x="1407953" y="314818"/>
                  </a:cubicBezTo>
                  <a:lnTo>
                    <a:pt x="864132" y="437033"/>
                  </a:lnTo>
                  <a:lnTo>
                    <a:pt x="864132" y="420572"/>
                  </a:lnTo>
                  <a:lnTo>
                    <a:pt x="822677" y="420572"/>
                  </a:lnTo>
                  <a:lnTo>
                    <a:pt x="822677" y="446344"/>
                  </a:lnTo>
                  <a:lnTo>
                    <a:pt x="607110" y="494791"/>
                  </a:lnTo>
                  <a:lnTo>
                    <a:pt x="80373" y="210404"/>
                  </a:lnTo>
                  <a:cubicBezTo>
                    <a:pt x="80102" y="210256"/>
                    <a:pt x="80124" y="210083"/>
                    <a:pt x="80427" y="210017"/>
                  </a:cubicBezTo>
                  <a:close/>
                  <a:moveTo>
                    <a:pt x="41455" y="1149307"/>
                  </a:moveTo>
                  <a:lnTo>
                    <a:pt x="41455" y="236951"/>
                  </a:lnTo>
                  <a:cubicBezTo>
                    <a:pt x="41455" y="236836"/>
                    <a:pt x="41548" y="236743"/>
                    <a:pt x="41662" y="236743"/>
                  </a:cubicBezTo>
                  <a:cubicBezTo>
                    <a:pt x="41698" y="236743"/>
                    <a:pt x="41731" y="236751"/>
                    <a:pt x="41760" y="236768"/>
                  </a:cubicBezTo>
                  <a:lnTo>
                    <a:pt x="583371" y="529197"/>
                  </a:lnTo>
                  <a:lnTo>
                    <a:pt x="583371" y="1441547"/>
                  </a:lnTo>
                  <a:cubicBezTo>
                    <a:pt x="583371" y="1441661"/>
                    <a:pt x="583278" y="1441755"/>
                    <a:pt x="583164" y="1441755"/>
                  </a:cubicBezTo>
                  <a:cubicBezTo>
                    <a:pt x="583129" y="1441755"/>
                    <a:pt x="583095" y="1441746"/>
                    <a:pt x="583066" y="1441730"/>
                  </a:cubicBezTo>
                  <a:close/>
                  <a:moveTo>
                    <a:pt x="1450929" y="1250358"/>
                  </a:moveTo>
                  <a:lnTo>
                    <a:pt x="624822" y="1450299"/>
                  </a:lnTo>
                  <a:lnTo>
                    <a:pt x="624822" y="1050833"/>
                  </a:lnTo>
                  <a:lnTo>
                    <a:pt x="673080" y="1040272"/>
                  </a:lnTo>
                  <a:lnTo>
                    <a:pt x="664254" y="999659"/>
                  </a:lnTo>
                  <a:lnTo>
                    <a:pt x="624822" y="1008288"/>
                  </a:lnTo>
                  <a:lnTo>
                    <a:pt x="624822" y="533422"/>
                  </a:lnTo>
                  <a:lnTo>
                    <a:pt x="822685" y="488945"/>
                  </a:lnTo>
                  <a:lnTo>
                    <a:pt x="822685" y="503701"/>
                  </a:lnTo>
                  <a:lnTo>
                    <a:pt x="864140" y="503701"/>
                  </a:lnTo>
                  <a:lnTo>
                    <a:pt x="864140" y="479636"/>
                  </a:lnTo>
                  <a:lnTo>
                    <a:pt x="1450929" y="34775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CDA7A6B-2377-4F00-A57C-07AE3964C19F}"/>
                </a:ext>
              </a:extLst>
            </p:cNvPr>
            <p:cNvSpPr/>
            <p:nvPr/>
          </p:nvSpPr>
          <p:spPr>
            <a:xfrm>
              <a:off x="2794825" y="3809806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96AB993-49FA-44AB-81C6-50B23C845EDC}"/>
                </a:ext>
              </a:extLst>
            </p:cNvPr>
            <p:cNvSpPr/>
            <p:nvPr/>
          </p:nvSpPr>
          <p:spPr>
            <a:xfrm>
              <a:off x="2794825" y="3373345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5A53982-A096-4452-84D4-A11C774568F2}"/>
                </a:ext>
              </a:extLst>
            </p:cNvPr>
            <p:cNvSpPr/>
            <p:nvPr/>
          </p:nvSpPr>
          <p:spPr>
            <a:xfrm>
              <a:off x="2794825" y="3664319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C56AC57-4383-4AED-84ED-B982E43AA87E}"/>
                </a:ext>
              </a:extLst>
            </p:cNvPr>
            <p:cNvSpPr/>
            <p:nvPr/>
          </p:nvSpPr>
          <p:spPr>
            <a:xfrm>
              <a:off x="2794825" y="3227858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BAE43A-DAB3-4371-9841-8DE03349F276}"/>
                </a:ext>
              </a:extLst>
            </p:cNvPr>
            <p:cNvSpPr/>
            <p:nvPr/>
          </p:nvSpPr>
          <p:spPr>
            <a:xfrm>
              <a:off x="2794825" y="3955293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B3A8E8B-0C33-41A5-8BFD-3A789B13E7C0}"/>
                </a:ext>
              </a:extLst>
            </p:cNvPr>
            <p:cNvSpPr/>
            <p:nvPr/>
          </p:nvSpPr>
          <p:spPr>
            <a:xfrm rot="-3939756">
              <a:off x="2858485" y="4067302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DCB799B-E3BF-438F-81B5-ED3C97E3B4F4}"/>
                </a:ext>
              </a:extLst>
            </p:cNvPr>
            <p:cNvSpPr/>
            <p:nvPr/>
          </p:nvSpPr>
          <p:spPr>
            <a:xfrm rot="-3939371">
              <a:off x="3255061" y="4247190"/>
              <a:ext cx="41455" cy="83139"/>
            </a:xfrm>
            <a:custGeom>
              <a:avLst/>
              <a:gdLst>
                <a:gd name="connsiteX0" fmla="*/ 0 w 41455"/>
                <a:gd name="connsiteY0" fmla="*/ 0 h 83139"/>
                <a:gd name="connsiteX1" fmla="*/ 41455 w 41455"/>
                <a:gd name="connsiteY1" fmla="*/ 0 h 83139"/>
                <a:gd name="connsiteX2" fmla="*/ 41455 w 41455"/>
                <a:gd name="connsiteY2" fmla="*/ 83140 h 83139"/>
                <a:gd name="connsiteX3" fmla="*/ 0 w 41455"/>
                <a:gd name="connsiteY3" fmla="*/ 83140 h 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9">
                  <a:moveTo>
                    <a:pt x="0" y="0"/>
                  </a:moveTo>
                  <a:lnTo>
                    <a:pt x="41455" y="0"/>
                  </a:lnTo>
                  <a:lnTo>
                    <a:pt x="41455" y="83140"/>
                  </a:lnTo>
                  <a:lnTo>
                    <a:pt x="0" y="83140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846402-7363-4337-BB84-37E612FEE266}"/>
                </a:ext>
              </a:extLst>
            </p:cNvPr>
            <p:cNvSpPr/>
            <p:nvPr/>
          </p:nvSpPr>
          <p:spPr>
            <a:xfrm rot="-737527">
              <a:off x="2133566" y="4199352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F06696A-1A94-4BFE-A1C4-BBB39B852266}"/>
                </a:ext>
              </a:extLst>
            </p:cNvPr>
            <p:cNvSpPr/>
            <p:nvPr/>
          </p:nvSpPr>
          <p:spPr>
            <a:xfrm rot="-737527">
              <a:off x="2700599" y="4075295"/>
              <a:ext cx="82914" cy="41567"/>
            </a:xfrm>
            <a:custGeom>
              <a:avLst/>
              <a:gdLst>
                <a:gd name="connsiteX0" fmla="*/ 0 w 82914"/>
                <a:gd name="connsiteY0" fmla="*/ 0 h 41567"/>
                <a:gd name="connsiteX1" fmla="*/ 82914 w 82914"/>
                <a:gd name="connsiteY1" fmla="*/ 0 h 41567"/>
                <a:gd name="connsiteX2" fmla="*/ 82914 w 82914"/>
                <a:gd name="connsiteY2" fmla="*/ 41568 h 41567"/>
                <a:gd name="connsiteX3" fmla="*/ 0 w 82914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4" h="41567">
                  <a:moveTo>
                    <a:pt x="0" y="0"/>
                  </a:moveTo>
                  <a:lnTo>
                    <a:pt x="82914" y="0"/>
                  </a:lnTo>
                  <a:lnTo>
                    <a:pt x="82914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4D1C5B0-4F2A-4545-A3F2-F9437D01B497}"/>
                </a:ext>
              </a:extLst>
            </p:cNvPr>
            <p:cNvSpPr/>
            <p:nvPr/>
          </p:nvSpPr>
          <p:spPr>
            <a:xfrm rot="-3939371">
              <a:off x="3122865" y="4187218"/>
              <a:ext cx="41455" cy="83139"/>
            </a:xfrm>
            <a:custGeom>
              <a:avLst/>
              <a:gdLst>
                <a:gd name="connsiteX0" fmla="*/ 0 w 41455"/>
                <a:gd name="connsiteY0" fmla="*/ 0 h 83139"/>
                <a:gd name="connsiteX1" fmla="*/ 41455 w 41455"/>
                <a:gd name="connsiteY1" fmla="*/ 0 h 83139"/>
                <a:gd name="connsiteX2" fmla="*/ 41455 w 41455"/>
                <a:gd name="connsiteY2" fmla="*/ 83140 h 83139"/>
                <a:gd name="connsiteX3" fmla="*/ 0 w 41455"/>
                <a:gd name="connsiteY3" fmla="*/ 83140 h 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9">
                  <a:moveTo>
                    <a:pt x="0" y="0"/>
                  </a:moveTo>
                  <a:lnTo>
                    <a:pt x="41455" y="0"/>
                  </a:lnTo>
                  <a:lnTo>
                    <a:pt x="41455" y="83140"/>
                  </a:lnTo>
                  <a:lnTo>
                    <a:pt x="0" y="83140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A07FDE6-F9BD-4E41-9D82-AC394B1EF380}"/>
                </a:ext>
              </a:extLst>
            </p:cNvPr>
            <p:cNvSpPr/>
            <p:nvPr/>
          </p:nvSpPr>
          <p:spPr>
            <a:xfrm rot="-3939756">
              <a:off x="2990675" y="4127276"/>
              <a:ext cx="41455" cy="83116"/>
            </a:xfrm>
            <a:custGeom>
              <a:avLst/>
              <a:gdLst>
                <a:gd name="connsiteX0" fmla="*/ 0 w 41455"/>
                <a:gd name="connsiteY0" fmla="*/ 0 h 83116"/>
                <a:gd name="connsiteX1" fmla="*/ 41455 w 41455"/>
                <a:gd name="connsiteY1" fmla="*/ 0 h 83116"/>
                <a:gd name="connsiteX2" fmla="*/ 41455 w 41455"/>
                <a:gd name="connsiteY2" fmla="*/ 83117 h 83116"/>
                <a:gd name="connsiteX3" fmla="*/ 0 w 41455"/>
                <a:gd name="connsiteY3" fmla="*/ 83117 h 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16">
                  <a:moveTo>
                    <a:pt x="0" y="0"/>
                  </a:moveTo>
                  <a:lnTo>
                    <a:pt x="41455" y="0"/>
                  </a:lnTo>
                  <a:lnTo>
                    <a:pt x="41455" y="83117"/>
                  </a:lnTo>
                  <a:lnTo>
                    <a:pt x="0" y="83117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455E840-2918-4C10-B16B-B56130210B14}"/>
                </a:ext>
              </a:extLst>
            </p:cNvPr>
            <p:cNvSpPr/>
            <p:nvPr/>
          </p:nvSpPr>
          <p:spPr>
            <a:xfrm rot="-737527">
              <a:off x="2275321" y="4168341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7FEBDD0-BE70-4D82-9FEC-D94F4768270F}"/>
                </a:ext>
              </a:extLst>
            </p:cNvPr>
            <p:cNvSpPr/>
            <p:nvPr/>
          </p:nvSpPr>
          <p:spPr>
            <a:xfrm rot="-737527">
              <a:off x="2417075" y="4137326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35D9E9-49B0-4702-BCDD-D51EE55B70D2}"/>
              </a:ext>
            </a:extLst>
          </p:cNvPr>
          <p:cNvSpPr txBox="1"/>
          <p:nvPr/>
        </p:nvSpPr>
        <p:spPr>
          <a:xfrm>
            <a:off x="10338197" y="5577276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326083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/>
        </p:nvGraphicFramePr>
        <p:xfrm>
          <a:off x="2632880" y="1837715"/>
          <a:ext cx="8486773" cy="21744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46903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2505012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2334858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40296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Allow Access from All Sides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Sides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Accessible Sides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704535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Enable Efficient Exchange of Compressor(s)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638605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Provide Clear View of Compressor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360° Visibility</a:t>
                      </a:r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Degrees of visibility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627057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Adjust Temperature and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Human 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Human 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690336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C6C8270-C375-470E-BE22-FB7B4105E27C}"/>
              </a:ext>
            </a:extLst>
          </p:cNvPr>
          <p:cNvSpPr/>
          <p:nvPr/>
        </p:nvSpPr>
        <p:spPr>
          <a:xfrm>
            <a:off x="2648334" y="2220995"/>
            <a:ext cx="8476941" cy="1793277"/>
          </a:xfrm>
          <a:prstGeom prst="rect">
            <a:avLst/>
          </a:prstGeom>
          <a:noFill/>
          <a:ln w="57150">
            <a:solidFill>
              <a:srgbClr val="00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BB275-8276-4558-A569-2B3FC9DC86AA}"/>
              </a:ext>
            </a:extLst>
          </p:cNvPr>
          <p:cNvSpPr txBox="1"/>
          <p:nvPr/>
        </p:nvSpPr>
        <p:spPr>
          <a:xfrm>
            <a:off x="5501337" y="1320869"/>
            <a:ext cx="2511731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849DD1ED-4BDD-4708-91F8-8BA863C1C51F}"/>
              </a:ext>
            </a:extLst>
          </p:cNvPr>
          <p:cNvSpPr/>
          <p:nvPr/>
        </p:nvSpPr>
        <p:spPr>
          <a:xfrm rot="10800000">
            <a:off x="415648" y="1557388"/>
            <a:ext cx="1985677" cy="165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26" descr="Door Open with solid fill">
            <a:extLst>
              <a:ext uri="{FF2B5EF4-FFF2-40B4-BE49-F238E27FC236}">
                <a16:creationId xmlns:a16="http://schemas.microsoft.com/office/drawing/2014/main" id="{2F54DB24-984E-4F38-9D89-7BB70DC9A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345" y="1825134"/>
            <a:ext cx="1198282" cy="1188473"/>
          </a:xfrm>
          <a:prstGeom prst="rect">
            <a:avLst/>
          </a:prstGeom>
        </p:spPr>
      </p:pic>
      <p:pic>
        <p:nvPicPr>
          <p:cNvPr id="42" name="Picture 15" descr="Icon&#10;&#10;Description automatically generated">
            <a:extLst>
              <a:ext uri="{FF2B5EF4-FFF2-40B4-BE49-F238E27FC236}">
                <a16:creationId xmlns:a16="http://schemas.microsoft.com/office/drawing/2014/main" id="{E8D7B451-5ECB-41D3-915B-0FED844B1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011" y="4062317"/>
            <a:ext cx="1262436" cy="901480"/>
          </a:xfrm>
          <a:prstGeom prst="rect">
            <a:avLst/>
          </a:prstGeom>
        </p:spPr>
      </p:pic>
      <p:pic>
        <p:nvPicPr>
          <p:cNvPr id="44" name="Graphic 3" descr="Cube outline">
            <a:extLst>
              <a:ext uri="{FF2B5EF4-FFF2-40B4-BE49-F238E27FC236}">
                <a16:creationId xmlns:a16="http://schemas.microsoft.com/office/drawing/2014/main" id="{8439B1BA-3510-4A8E-9557-92CE21AD1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12" y="4155524"/>
            <a:ext cx="1989846" cy="199525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0D65465-5D28-42A4-B435-B606283105A7}"/>
              </a:ext>
            </a:extLst>
          </p:cNvPr>
          <p:cNvSpPr/>
          <p:nvPr/>
        </p:nvSpPr>
        <p:spPr>
          <a:xfrm>
            <a:off x="7990027" y="4247706"/>
            <a:ext cx="232384" cy="2756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10" descr="Shape, square&#10;&#10;Description automatically generated">
            <a:extLst>
              <a:ext uri="{FF2B5EF4-FFF2-40B4-BE49-F238E27FC236}">
                <a16:creationId xmlns:a16="http://schemas.microsoft.com/office/drawing/2014/main" id="{1276FCD2-FEC1-4950-BEF8-92E611EEB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788" y="4097295"/>
            <a:ext cx="632367" cy="1322084"/>
          </a:xfrm>
          <a:prstGeom prst="rect">
            <a:avLst/>
          </a:prstGeom>
        </p:spPr>
      </p:pic>
      <p:pic>
        <p:nvPicPr>
          <p:cNvPr id="47" name="Graphic 3" descr="Cube outline">
            <a:extLst>
              <a:ext uri="{FF2B5EF4-FFF2-40B4-BE49-F238E27FC236}">
                <a16:creationId xmlns:a16="http://schemas.microsoft.com/office/drawing/2014/main" id="{84C5DACB-9B05-40B5-A16B-35375D811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0494" y="3841773"/>
            <a:ext cx="2038484" cy="2049295"/>
          </a:xfrm>
          <a:prstGeom prst="rect">
            <a:avLst/>
          </a:prstGeom>
        </p:spPr>
      </p:pic>
      <p:pic>
        <p:nvPicPr>
          <p:cNvPr id="48" name="Graphic 9" descr="Protecting hand with solid fill">
            <a:extLst>
              <a:ext uri="{FF2B5EF4-FFF2-40B4-BE49-F238E27FC236}">
                <a16:creationId xmlns:a16="http://schemas.microsoft.com/office/drawing/2014/main" id="{C17C90A6-E398-4C57-881F-CD21763DD7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260000">
            <a:off x="5354604" y="4994483"/>
            <a:ext cx="914400" cy="9144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0270ED7-0455-4B3A-A8F5-1E2F9F47867A}"/>
              </a:ext>
            </a:extLst>
          </p:cNvPr>
          <p:cNvSpPr/>
          <p:nvPr/>
        </p:nvSpPr>
        <p:spPr>
          <a:xfrm rot="20640000">
            <a:off x="7820704" y="4845941"/>
            <a:ext cx="659319" cy="4377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D13A314-BCEB-44C5-A6AA-F6D94C6895BE}"/>
              </a:ext>
            </a:extLst>
          </p:cNvPr>
          <p:cNvSpPr/>
          <p:nvPr/>
        </p:nvSpPr>
        <p:spPr>
          <a:xfrm>
            <a:off x="7660367" y="4928642"/>
            <a:ext cx="318851" cy="45395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4EC207E-9B02-4E6B-A0B8-74B71E32BC56}"/>
              </a:ext>
            </a:extLst>
          </p:cNvPr>
          <p:cNvSpPr/>
          <p:nvPr/>
        </p:nvSpPr>
        <p:spPr>
          <a:xfrm>
            <a:off x="8308877" y="4761109"/>
            <a:ext cx="318851" cy="4539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C0BFAD1-A162-42D3-9594-79241EE03DE8}"/>
              </a:ext>
            </a:extLst>
          </p:cNvPr>
          <p:cNvCxnSpPr>
            <a:cxnSpLocks/>
          </p:cNvCxnSpPr>
          <p:nvPr/>
        </p:nvCxnSpPr>
        <p:spPr>
          <a:xfrm flipH="1">
            <a:off x="8033413" y="4902992"/>
            <a:ext cx="10732" cy="955184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9377163-15F5-4D5B-83F0-ECEC1B80B778}"/>
              </a:ext>
            </a:extLst>
          </p:cNvPr>
          <p:cNvCxnSpPr>
            <a:cxnSpLocks/>
          </p:cNvCxnSpPr>
          <p:nvPr/>
        </p:nvCxnSpPr>
        <p:spPr>
          <a:xfrm flipH="1">
            <a:off x="8043687" y="4784860"/>
            <a:ext cx="660995" cy="145154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FB7F792-288A-4C99-8660-AD26F9EA01E4}"/>
              </a:ext>
            </a:extLst>
          </p:cNvPr>
          <p:cNvCxnSpPr>
            <a:cxnSpLocks/>
          </p:cNvCxnSpPr>
          <p:nvPr/>
        </p:nvCxnSpPr>
        <p:spPr>
          <a:xfrm flipH="1" flipV="1">
            <a:off x="7524879" y="4654397"/>
            <a:ext cx="547505" cy="265569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9" descr="Protecting hand with solid fill">
            <a:extLst>
              <a:ext uri="{FF2B5EF4-FFF2-40B4-BE49-F238E27FC236}">
                <a16:creationId xmlns:a16="http://schemas.microsoft.com/office/drawing/2014/main" id="{01A52811-564A-45DA-A3D1-38ED5904C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063424">
            <a:off x="4276537" y="4738824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745AFA-A963-4CC5-BE74-B6B5B6F450BB}"/>
              </a:ext>
            </a:extLst>
          </p:cNvPr>
          <p:cNvSpPr txBox="1"/>
          <p:nvPr/>
        </p:nvSpPr>
        <p:spPr>
          <a:xfrm>
            <a:off x="10338197" y="5577276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EE53C14E-D70A-48A1-AF40-1A2903E3F384}"/>
              </a:ext>
            </a:extLst>
          </p:cNvPr>
          <p:cNvSpPr/>
          <p:nvPr/>
        </p:nvSpPr>
        <p:spPr>
          <a:xfrm rot="10800000">
            <a:off x="11064478" y="303898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24" descr="Full Brick Wall with solid fill">
            <a:extLst>
              <a:ext uri="{FF2B5EF4-FFF2-40B4-BE49-F238E27FC236}">
                <a16:creationId xmlns:a16="http://schemas.microsoft.com/office/drawing/2014/main" id="{A3EEEFC2-4E24-498C-ACD0-688107AA18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38380" y="441513"/>
            <a:ext cx="422391" cy="434748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A0629D91-8973-4502-855E-C1BDD55295E3}"/>
              </a:ext>
            </a:extLst>
          </p:cNvPr>
          <p:cNvSpPr/>
          <p:nvPr/>
        </p:nvSpPr>
        <p:spPr>
          <a:xfrm rot="10800000">
            <a:off x="10338197" y="684896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9F3BE4F5-A72A-4B3B-A9F1-249F6BB709EF}"/>
              </a:ext>
            </a:extLst>
          </p:cNvPr>
          <p:cNvSpPr/>
          <p:nvPr/>
        </p:nvSpPr>
        <p:spPr>
          <a:xfrm rot="10800000">
            <a:off x="11064478" y="1125426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36" descr="Speedometer Low with solid fill">
            <a:extLst>
              <a:ext uri="{FF2B5EF4-FFF2-40B4-BE49-F238E27FC236}">
                <a16:creationId xmlns:a16="http://schemas.microsoft.com/office/drawing/2014/main" id="{E0F74BA3-6749-4065-8302-4844969F2A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14399" y="824215"/>
            <a:ext cx="422392" cy="428795"/>
          </a:xfrm>
          <a:prstGeom prst="rect">
            <a:avLst/>
          </a:prstGeom>
        </p:spPr>
      </p:pic>
      <p:pic>
        <p:nvPicPr>
          <p:cNvPr id="10" name="Graphic 26" descr="Door Open with solid fill">
            <a:extLst>
              <a:ext uri="{FF2B5EF4-FFF2-40B4-BE49-F238E27FC236}">
                <a16:creationId xmlns:a16="http://schemas.microsoft.com/office/drawing/2014/main" id="{421D486B-7E24-4FA6-8F95-D31BBDBC43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39230" y="1258992"/>
            <a:ext cx="422392" cy="434748"/>
          </a:xfrm>
          <a:prstGeom prst="rect">
            <a:avLst/>
          </a:prstGeom>
        </p:spPr>
      </p:pic>
      <p:pic>
        <p:nvPicPr>
          <p:cNvPr id="11" name="Graphic 53" descr="Arrow: Counter-clockwise curve with solid fill">
            <a:extLst>
              <a:ext uri="{FF2B5EF4-FFF2-40B4-BE49-F238E27FC236}">
                <a16:creationId xmlns:a16="http://schemas.microsoft.com/office/drawing/2014/main" id="{F669429D-6F43-4D33-8A82-95FCE3A39E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5540000">
            <a:off x="10565691" y="168016"/>
            <a:ext cx="545307" cy="545307"/>
          </a:xfrm>
          <a:prstGeom prst="rect">
            <a:avLst/>
          </a:prstGeom>
        </p:spPr>
      </p:pic>
      <p:pic>
        <p:nvPicPr>
          <p:cNvPr id="12" name="Graphic 11" descr="Arrow: Counter-clockwise curve with solid fill">
            <a:extLst>
              <a:ext uri="{FF2B5EF4-FFF2-40B4-BE49-F238E27FC236}">
                <a16:creationId xmlns:a16="http://schemas.microsoft.com/office/drawing/2014/main" id="{BC89117D-450F-4F6A-B322-053EA48A70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8160000">
            <a:off x="10565691" y="1370547"/>
            <a:ext cx="545307" cy="545307"/>
          </a:xfrm>
          <a:prstGeom prst="rect">
            <a:avLst/>
          </a:prstGeom>
        </p:spPr>
      </p:pic>
      <p:pic>
        <p:nvPicPr>
          <p:cNvPr id="13" name="Graphic 53" descr="Arrow: Counter-clockwise curve with solid fill">
            <a:extLst>
              <a:ext uri="{FF2B5EF4-FFF2-40B4-BE49-F238E27FC236}">
                <a16:creationId xmlns:a16="http://schemas.microsoft.com/office/drawing/2014/main" id="{248FA4DC-3843-4F6F-A948-0DDF00FB03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288495">
            <a:off x="11629345" y="814022"/>
            <a:ext cx="545307" cy="5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68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858698-A81F-4D29-8AD3-3D74382919A5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Risk Analysis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54C0BCD-106B-44FF-94FD-FF8ED462535B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z="1400" smtClean="0">
                <a:latin typeface="Arial"/>
                <a:cs typeface="Arial"/>
              </a:rPr>
              <a:pPr algn="r"/>
              <a:t>49</a:t>
            </a:fld>
            <a:endParaRPr lang="en-US" sz="1400">
              <a:latin typeface="Arial"/>
              <a:cs typeface="Arial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00678E6-EFAE-497A-AC8F-BF6B51F33E32}"/>
              </a:ext>
            </a:extLst>
          </p:cNvPr>
          <p:cNvGraphicFramePr>
            <a:graphicFrameLocks noGrp="1"/>
          </p:cNvGraphicFramePr>
          <p:nvPr/>
        </p:nvGraphicFramePr>
        <p:xfrm>
          <a:off x="662475" y="1476468"/>
          <a:ext cx="10867049" cy="3654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063">
                  <a:extLst>
                    <a:ext uri="{9D8B030D-6E8A-4147-A177-3AD203B41FA5}">
                      <a16:colId xmlns:a16="http://schemas.microsoft.com/office/drawing/2014/main" val="3918768269"/>
                    </a:ext>
                  </a:extLst>
                </a:gridCol>
                <a:gridCol w="1424873">
                  <a:extLst>
                    <a:ext uri="{9D8B030D-6E8A-4147-A177-3AD203B41FA5}">
                      <a16:colId xmlns:a16="http://schemas.microsoft.com/office/drawing/2014/main" val="4066589778"/>
                    </a:ext>
                  </a:extLst>
                </a:gridCol>
                <a:gridCol w="2047461">
                  <a:extLst>
                    <a:ext uri="{9D8B030D-6E8A-4147-A177-3AD203B41FA5}">
                      <a16:colId xmlns:a16="http://schemas.microsoft.com/office/drawing/2014/main" val="706660020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509701484"/>
                    </a:ext>
                  </a:extLst>
                </a:gridCol>
                <a:gridCol w="1947931">
                  <a:extLst>
                    <a:ext uri="{9D8B030D-6E8A-4147-A177-3AD203B41FA5}">
                      <a16:colId xmlns:a16="http://schemas.microsoft.com/office/drawing/2014/main" val="3836708253"/>
                    </a:ext>
                  </a:extLst>
                </a:gridCol>
                <a:gridCol w="1649895">
                  <a:extLst>
                    <a:ext uri="{9D8B030D-6E8A-4147-A177-3AD203B41FA5}">
                      <a16:colId xmlns:a16="http://schemas.microsoft.com/office/drawing/2014/main" val="3537513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Step/Feature Investigated</a:t>
                      </a:r>
                    </a:p>
                  </a:txBody>
                  <a:tcPr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Potential Failure Mode</a:t>
                      </a:r>
                    </a:p>
                  </a:txBody>
                  <a:tcPr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Potential Failure Effects</a:t>
                      </a:r>
                    </a:p>
                  </a:txBody>
                  <a:tcPr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Potential Causes</a:t>
                      </a:r>
                    </a:p>
                  </a:txBody>
                  <a:tcPr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Current Controls</a:t>
                      </a:r>
                    </a:p>
                  </a:txBody>
                  <a:tcPr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Action(s) Taken</a:t>
                      </a:r>
                    </a:p>
                  </a:txBody>
                  <a:tcPr>
                    <a:solidFill>
                      <a:srgbClr val="EE2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089"/>
                  </a:ext>
                </a:extLst>
              </a:tr>
              <a:tr h="911397">
                <a:tc rowSpan="3"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Electric Heating Strips</a:t>
                      </a:r>
                      <a:endParaRPr lang="en-US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Accidental Contact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Burns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User Error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Warning Label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Added Caging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8324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Getting Wet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Electric Shock, Equipment Failure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Condensation Buildup, Lack of Collection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Elevated Stands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PPE, Added Collection System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916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Fire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Burns, Equipment &amp; Property Damage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Short Circuit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Insulated Wiring, Temperature Sensors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Added Electrical Tape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404662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39CD44D0-A114-4D7A-9AC9-C8540BD2FD93}"/>
              </a:ext>
            </a:extLst>
          </p:cNvPr>
          <p:cNvSpPr/>
          <p:nvPr/>
        </p:nvSpPr>
        <p:spPr>
          <a:xfrm>
            <a:off x="2474688" y="2396961"/>
            <a:ext cx="9054836" cy="893318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5C8C2-3918-4265-AC48-BABEC8126F5C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242286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0013 0.130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13032 L 0.00117 0.260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phic 47" descr="Pin with solid fill">
            <a:extLst>
              <a:ext uri="{FF2B5EF4-FFF2-40B4-BE49-F238E27FC236}">
                <a16:creationId xmlns:a16="http://schemas.microsoft.com/office/drawing/2014/main" id="{585B03E2-A17C-4BA2-9D64-9B600B9D7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2673260">
            <a:off x="6208272" y="1633530"/>
            <a:ext cx="1473189" cy="1473189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6FC378D-BDB1-4E25-8EA7-FFA5711342BF}"/>
              </a:ext>
            </a:extLst>
          </p:cNvPr>
          <p:cNvSpPr/>
          <p:nvPr/>
        </p:nvSpPr>
        <p:spPr>
          <a:xfrm>
            <a:off x="8705873" y="4306316"/>
            <a:ext cx="2280414" cy="738755"/>
          </a:xfrm>
          <a:prstGeom prst="roundRect">
            <a:avLst/>
          </a:prstGeom>
          <a:solidFill>
            <a:srgbClr val="23619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>
                <a:latin typeface="Tahoma"/>
                <a:ea typeface="Tahoma"/>
                <a:cs typeface="Tahoma"/>
              </a:rPr>
              <a:t>Danfoss Project Approval </a:t>
            </a:r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82DD021-7911-4796-9DF5-00240B9549BE}"/>
              </a:ext>
            </a:extLst>
          </p:cNvPr>
          <p:cNvSpPr/>
          <p:nvPr/>
        </p:nvSpPr>
        <p:spPr>
          <a:xfrm>
            <a:off x="6944867" y="1935987"/>
            <a:ext cx="2280414" cy="738755"/>
          </a:xfrm>
          <a:prstGeom prst="roundRect">
            <a:avLst/>
          </a:prstGeom>
          <a:solidFill>
            <a:srgbClr val="00BB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>
                <a:latin typeface="Tahoma"/>
                <a:ea typeface="Tahoma"/>
                <a:cs typeface="Tahoma"/>
              </a:rPr>
              <a:t>Created a Bill of Materials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4A481AF-61AC-4CFE-A25F-E7246BD9714C}"/>
              </a:ext>
            </a:extLst>
          </p:cNvPr>
          <p:cNvSpPr/>
          <p:nvPr/>
        </p:nvSpPr>
        <p:spPr>
          <a:xfrm>
            <a:off x="2749529" y="4337442"/>
            <a:ext cx="2433576" cy="710534"/>
          </a:xfrm>
          <a:prstGeom prst="roundRect">
            <a:avLst/>
          </a:prstGeom>
          <a:solidFill>
            <a:srgbClr val="00CFB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>
                <a:latin typeface="Tahoma"/>
                <a:ea typeface="Tahoma"/>
                <a:cs typeface="Tahoma"/>
              </a:rPr>
              <a:t>CAD and 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r>
              <a:rPr lang="en-US">
                <a:latin typeface="Tahoma"/>
                <a:ea typeface="Tahoma"/>
                <a:cs typeface="Tahoma"/>
              </a:rPr>
              <a:t>Calculations</a:t>
            </a:r>
            <a:endParaRPr lang="en-US"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224546-A6B7-4B9A-AF57-2E144EF585C6}"/>
              </a:ext>
            </a:extLst>
          </p:cNvPr>
          <p:cNvSpPr/>
          <p:nvPr/>
        </p:nvSpPr>
        <p:spPr>
          <a:xfrm>
            <a:off x="1250648" y="1868645"/>
            <a:ext cx="2179614" cy="738755"/>
          </a:xfrm>
          <a:prstGeom prst="roundRect">
            <a:avLst/>
          </a:prstGeom>
          <a:solidFill>
            <a:srgbClr val="A4D233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>
                <a:latin typeface="Tahoma"/>
                <a:ea typeface="Tahoma"/>
                <a:cs typeface="Tahoma"/>
              </a:rPr>
              <a:t>Project Start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2019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5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7E6D5A6-8F57-4E61-83F9-E41006BFD8AB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ysClr val="windowText" lastClr="000000"/>
                </a:solidFill>
                <a:latin typeface="Tahoma"/>
                <a:ea typeface="Tahoma"/>
                <a:cs typeface="Tahoma"/>
              </a:rPr>
              <a:t>Project Background</a:t>
            </a:r>
            <a:endParaRPr lang="en-US" sz="540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29AC197B-CD6B-4F29-A316-9FF886DD9F4B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E51AAE-CC78-48AB-BDB6-0A6423E2FB98}"/>
              </a:ext>
            </a:extLst>
          </p:cNvPr>
          <p:cNvGrpSpPr/>
          <p:nvPr/>
        </p:nvGrpSpPr>
        <p:grpSpPr>
          <a:xfrm>
            <a:off x="1697230" y="3195494"/>
            <a:ext cx="8742680" cy="543560"/>
            <a:chOff x="1346200" y="2611120"/>
            <a:chExt cx="8742680" cy="5435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B2759A0-BBF0-4E43-938E-9EA0749E99F2}"/>
                </a:ext>
              </a:extLst>
            </p:cNvPr>
            <p:cNvCxnSpPr>
              <a:cxnSpLocks/>
            </p:cNvCxnSpPr>
            <p:nvPr/>
          </p:nvCxnSpPr>
          <p:spPr>
            <a:xfrm>
              <a:off x="1346200" y="2885440"/>
              <a:ext cx="8742680" cy="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A0A9AFB-C230-40AA-A0FA-81639C0D3471}"/>
                </a:ext>
              </a:extLst>
            </p:cNvPr>
            <p:cNvCxnSpPr>
              <a:cxnSpLocks/>
            </p:cNvCxnSpPr>
            <p:nvPr/>
          </p:nvCxnSpPr>
          <p:spPr>
            <a:xfrm>
              <a:off x="1351280" y="261112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BF38A8-DB7C-42CC-B602-3BE0B9D72E2F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40" y="261620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4C6E25-69C1-483C-ADAF-BC42EC2C84F0}"/>
                </a:ext>
              </a:extLst>
            </p:cNvPr>
            <p:cNvCxnSpPr>
              <a:cxnSpLocks/>
            </p:cNvCxnSpPr>
            <p:nvPr/>
          </p:nvCxnSpPr>
          <p:spPr>
            <a:xfrm>
              <a:off x="4836160" y="261620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E4FB25-257D-4118-A615-E20DA96AB82D}"/>
                </a:ext>
              </a:extLst>
            </p:cNvPr>
            <p:cNvCxnSpPr>
              <a:cxnSpLocks/>
            </p:cNvCxnSpPr>
            <p:nvPr/>
          </p:nvCxnSpPr>
          <p:spPr>
            <a:xfrm>
              <a:off x="6593840" y="261620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E32C8F-7414-4385-BADE-5F82FE034647}"/>
                </a:ext>
              </a:extLst>
            </p:cNvPr>
            <p:cNvCxnSpPr>
              <a:cxnSpLocks/>
            </p:cNvCxnSpPr>
            <p:nvPr/>
          </p:nvCxnSpPr>
          <p:spPr>
            <a:xfrm>
              <a:off x="8341360" y="261112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27A6F4-78E8-4A50-B0BF-98BB4DE54324}"/>
                </a:ext>
              </a:extLst>
            </p:cNvPr>
            <p:cNvCxnSpPr>
              <a:cxnSpLocks/>
            </p:cNvCxnSpPr>
            <p:nvPr/>
          </p:nvCxnSpPr>
          <p:spPr>
            <a:xfrm>
              <a:off x="10088880" y="261112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D7C7E-2188-4A66-A2AF-88B5DCF567F9}"/>
              </a:ext>
            </a:extLst>
          </p:cNvPr>
          <p:cNvCxnSpPr>
            <a:cxnSpLocks/>
          </p:cNvCxnSpPr>
          <p:nvPr/>
        </p:nvCxnSpPr>
        <p:spPr>
          <a:xfrm>
            <a:off x="6088890" y="325976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B08D85-D927-422F-AE22-C1F3A46284B8}"/>
              </a:ext>
            </a:extLst>
          </p:cNvPr>
          <p:cNvCxnSpPr>
            <a:cxnSpLocks/>
          </p:cNvCxnSpPr>
          <p:nvPr/>
        </p:nvCxnSpPr>
        <p:spPr>
          <a:xfrm>
            <a:off x="4331210" y="327147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55F0467-F97E-4509-ABF0-5BF2328A4F49}"/>
              </a:ext>
            </a:extLst>
          </p:cNvPr>
          <p:cNvCxnSpPr>
            <a:cxnSpLocks/>
          </p:cNvCxnSpPr>
          <p:nvPr/>
        </p:nvCxnSpPr>
        <p:spPr>
          <a:xfrm>
            <a:off x="2583690" y="327147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377D33A-E090-467D-B409-843546BB8858}"/>
              </a:ext>
            </a:extLst>
          </p:cNvPr>
          <p:cNvCxnSpPr>
            <a:cxnSpLocks/>
          </p:cNvCxnSpPr>
          <p:nvPr/>
        </p:nvCxnSpPr>
        <p:spPr>
          <a:xfrm>
            <a:off x="7846570" y="327147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5F86AE-09A9-4DB0-91C0-F0DE0E313036}"/>
              </a:ext>
            </a:extLst>
          </p:cNvPr>
          <p:cNvCxnSpPr>
            <a:cxnSpLocks/>
          </p:cNvCxnSpPr>
          <p:nvPr/>
        </p:nvCxnSpPr>
        <p:spPr>
          <a:xfrm>
            <a:off x="9624570" y="327147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Pin with solid fill">
            <a:extLst>
              <a:ext uri="{FF2B5EF4-FFF2-40B4-BE49-F238E27FC236}">
                <a16:creationId xmlns:a16="http://schemas.microsoft.com/office/drawing/2014/main" id="{0A5B4E4A-CDD2-449E-9086-8AF28BA8F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2673260">
            <a:off x="2681855" y="1563685"/>
            <a:ext cx="1473189" cy="1473189"/>
          </a:xfrm>
          <a:prstGeom prst="rect">
            <a:avLst/>
          </a:prstGeom>
        </p:spPr>
      </p:pic>
      <p:pic>
        <p:nvPicPr>
          <p:cNvPr id="52" name="Graphic 51" descr="Pin with solid fill">
            <a:extLst>
              <a:ext uri="{FF2B5EF4-FFF2-40B4-BE49-F238E27FC236}">
                <a16:creationId xmlns:a16="http://schemas.microsoft.com/office/drawing/2014/main" id="{CD92F426-6C1E-4DE6-8FFA-4419FFC6F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13500000">
            <a:off x="4459906" y="3901440"/>
            <a:ext cx="1473189" cy="1473189"/>
          </a:xfrm>
          <a:prstGeom prst="rect">
            <a:avLst/>
          </a:prstGeom>
        </p:spPr>
      </p:pic>
      <p:pic>
        <p:nvPicPr>
          <p:cNvPr id="53" name="Graphic 52" descr="Pin with solid fill">
            <a:extLst>
              <a:ext uri="{FF2B5EF4-FFF2-40B4-BE49-F238E27FC236}">
                <a16:creationId xmlns:a16="http://schemas.microsoft.com/office/drawing/2014/main" id="{2D3AB476-10C2-42EA-94D1-2D3F528BF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13500000">
            <a:off x="7962593" y="3876861"/>
            <a:ext cx="1473189" cy="1473189"/>
          </a:xfrm>
          <a:prstGeom prst="rect">
            <a:avLst/>
          </a:pr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68C7A5C6-83C3-411D-B600-A09AB55B6127}"/>
              </a:ext>
            </a:extLst>
          </p:cNvPr>
          <p:cNvSpPr/>
          <p:nvPr/>
        </p:nvSpPr>
        <p:spPr>
          <a:xfrm>
            <a:off x="3229182" y="3261704"/>
            <a:ext cx="410817" cy="390286"/>
          </a:xfrm>
          <a:prstGeom prst="hexagon">
            <a:avLst/>
          </a:prstGeom>
          <a:solidFill>
            <a:schemeClr val="bg1"/>
          </a:solidFill>
          <a:ln w="76200">
            <a:solidFill>
              <a:srgbClr val="A4D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1E8205C2-2F59-40D1-A421-C1E1CCA10337}"/>
              </a:ext>
            </a:extLst>
          </p:cNvPr>
          <p:cNvSpPr/>
          <p:nvPr/>
        </p:nvSpPr>
        <p:spPr>
          <a:xfrm>
            <a:off x="4969564" y="3269888"/>
            <a:ext cx="410817" cy="390286"/>
          </a:xfrm>
          <a:prstGeom prst="hexagon">
            <a:avLst/>
          </a:prstGeom>
          <a:solidFill>
            <a:schemeClr val="bg1"/>
          </a:solidFill>
          <a:ln w="76200">
            <a:solidFill>
              <a:srgbClr val="00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11FB029C-1B60-410F-B823-81A410E00252}"/>
              </a:ext>
            </a:extLst>
          </p:cNvPr>
          <p:cNvSpPr/>
          <p:nvPr/>
        </p:nvSpPr>
        <p:spPr>
          <a:xfrm>
            <a:off x="6734382" y="3269888"/>
            <a:ext cx="410817" cy="390286"/>
          </a:xfrm>
          <a:prstGeom prst="hexagon">
            <a:avLst/>
          </a:prstGeom>
          <a:solidFill>
            <a:schemeClr val="bg1"/>
          </a:solidFill>
          <a:ln w="76200">
            <a:solidFill>
              <a:srgbClr val="00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ED83D94C-8581-409B-AFE8-225DF65B4A5E}"/>
              </a:ext>
            </a:extLst>
          </p:cNvPr>
          <p:cNvSpPr/>
          <p:nvPr/>
        </p:nvSpPr>
        <p:spPr>
          <a:xfrm>
            <a:off x="8483654" y="3279413"/>
            <a:ext cx="410817" cy="390286"/>
          </a:xfrm>
          <a:prstGeom prst="hexagon">
            <a:avLst/>
          </a:prstGeom>
          <a:solidFill>
            <a:schemeClr val="bg1"/>
          </a:solidFill>
          <a:ln w="76200">
            <a:solidFill>
              <a:srgbClr val="236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7DC7F-983F-4093-A7D2-AD1BC993448D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CA01646-B3A0-402A-B432-CD7A3053988D}"/>
              </a:ext>
            </a:extLst>
          </p:cNvPr>
          <p:cNvSpPr txBox="1">
            <a:spLocks/>
          </p:cNvSpPr>
          <p:nvPr/>
        </p:nvSpPr>
        <p:spPr>
          <a:xfrm>
            <a:off x="9708730" y="1737289"/>
            <a:ext cx="23203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latin typeface="Tahoma"/>
                <a:ea typeface="Tahoma"/>
                <a:cs typeface="Tahoma"/>
              </a:rPr>
              <a:t>Covid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5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7" grpId="0" animBg="1"/>
      <p:bldP spid="65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858698-A81F-4D29-8AD3-3D74382919A5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Risk Analysis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00678E6-EFAE-497A-AC8F-BF6B51F33E32}"/>
              </a:ext>
            </a:extLst>
          </p:cNvPr>
          <p:cNvGraphicFramePr>
            <a:graphicFrameLocks noGrp="1"/>
          </p:cNvGraphicFramePr>
          <p:nvPr/>
        </p:nvGraphicFramePr>
        <p:xfrm>
          <a:off x="970316" y="1414360"/>
          <a:ext cx="10251572" cy="421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956">
                  <a:extLst>
                    <a:ext uri="{9D8B030D-6E8A-4147-A177-3AD203B41FA5}">
                      <a16:colId xmlns:a16="http://schemas.microsoft.com/office/drawing/2014/main" val="4066589778"/>
                    </a:ext>
                  </a:extLst>
                </a:gridCol>
                <a:gridCol w="1721352">
                  <a:extLst>
                    <a:ext uri="{9D8B030D-6E8A-4147-A177-3AD203B41FA5}">
                      <a16:colId xmlns:a16="http://schemas.microsoft.com/office/drawing/2014/main" val="1282096354"/>
                    </a:ext>
                  </a:extLst>
                </a:gridCol>
                <a:gridCol w="1830992">
                  <a:extLst>
                    <a:ext uri="{9D8B030D-6E8A-4147-A177-3AD203B41FA5}">
                      <a16:colId xmlns:a16="http://schemas.microsoft.com/office/drawing/2014/main" val="706660020"/>
                    </a:ext>
                  </a:extLst>
                </a:gridCol>
                <a:gridCol w="1699424">
                  <a:extLst>
                    <a:ext uri="{9D8B030D-6E8A-4147-A177-3AD203B41FA5}">
                      <a16:colId xmlns:a16="http://schemas.microsoft.com/office/drawing/2014/main" val="509701484"/>
                    </a:ext>
                  </a:extLst>
                </a:gridCol>
                <a:gridCol w="1489883">
                  <a:extLst>
                    <a:ext uri="{9D8B030D-6E8A-4147-A177-3AD203B41FA5}">
                      <a16:colId xmlns:a16="http://schemas.microsoft.com/office/drawing/2014/main" val="3836708253"/>
                    </a:ext>
                  </a:extLst>
                </a:gridCol>
                <a:gridCol w="1667965">
                  <a:extLst>
                    <a:ext uri="{9D8B030D-6E8A-4147-A177-3AD203B41FA5}">
                      <a16:colId xmlns:a16="http://schemas.microsoft.com/office/drawing/2014/main" val="3537513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Step/Feature Investigated</a:t>
                      </a:r>
                    </a:p>
                  </a:txBody>
                  <a:tcPr anchor="ctr"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Tahoma"/>
                        </a:rPr>
                        <a:t>Potential Failure Mode</a:t>
                      </a:r>
                      <a:endParaRPr lang="en-US"/>
                    </a:p>
                  </a:txBody>
                  <a:tcPr anchor="ctr"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Potential Failure Effects</a:t>
                      </a:r>
                    </a:p>
                  </a:txBody>
                  <a:tcPr anchor="ctr"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Potential Causes</a:t>
                      </a:r>
                    </a:p>
                  </a:txBody>
                  <a:tcPr anchor="ctr"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Current Controls</a:t>
                      </a:r>
                    </a:p>
                  </a:txBody>
                  <a:tcPr anchor="ctr"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Action(s) Taken</a:t>
                      </a:r>
                    </a:p>
                  </a:txBody>
                  <a:tcPr anchor="ctr">
                    <a:solidFill>
                      <a:srgbClr val="EE2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Humidifying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Tahoma"/>
                        </a:rPr>
                        <a:t>Condensation Pooling</a:t>
                      </a:r>
                      <a:endParaRPr lang="en-US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Electric Shock, Equipment Failure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Condensation Buildup, Lack of Collection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Foam Padding, Sensors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PPE, Collection System, Float Switch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832482"/>
                  </a:ext>
                </a:extLst>
              </a:tr>
              <a:tr h="1195079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Cooling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Tahoma"/>
                        </a:rPr>
                        <a:t>Ambient conditions above 113°F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Equipment Failure</a:t>
                      </a:r>
                      <a:endParaRPr lang="en-US"/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Overheating, Failure to Cut Off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Arduino Control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Decreased Cut-Off Temperature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9167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Controls/Wiring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Tahoma"/>
                        </a:rPr>
                        <a:t>Gets wet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Fire, Equipment Failure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Poor Connections, Condensation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Insulated Wiring, Temperature Sensors</a:t>
                      </a:r>
                      <a:endParaRPr lang="en-US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Added Electrical Tape</a:t>
                      </a:r>
                      <a:endParaRPr lang="en-US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404662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1CE87753-EE9E-4FEA-AE89-8AE942459DED}"/>
              </a:ext>
            </a:extLst>
          </p:cNvPr>
          <p:cNvSpPr/>
          <p:nvPr/>
        </p:nvSpPr>
        <p:spPr>
          <a:xfrm>
            <a:off x="970112" y="2057788"/>
            <a:ext cx="10251368" cy="1146711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CE135-782C-4388-B11A-E08004F0AC16}"/>
              </a:ext>
            </a:extLst>
          </p:cNvPr>
          <p:cNvSpPr txBox="1"/>
          <p:nvPr/>
        </p:nvSpPr>
        <p:spPr>
          <a:xfrm>
            <a:off x="278614" y="202516"/>
            <a:ext cx="20832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CB899-38BB-4BD6-BFC8-B698D5DAD27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30DA1AA-074A-4EBB-8AE8-3411DD938C8C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z="1400" smtClean="0">
                <a:latin typeface="Arial"/>
                <a:cs typeface="Arial"/>
              </a:rPr>
              <a:pPr algn="r"/>
              <a:t>50</a:t>
            </a:fld>
            <a:endParaRPr lang="en-US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3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75 L 0 0.3458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0A1A213A-EF00-4C69-A718-C86EFEE302CF}"/>
              </a:ext>
            </a:extLst>
          </p:cNvPr>
          <p:cNvSpPr txBox="1"/>
          <p:nvPr/>
        </p:nvSpPr>
        <p:spPr>
          <a:xfrm>
            <a:off x="7151013" y="1935990"/>
            <a:ext cx="6051204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Screw-On Side Ducts</a:t>
            </a:r>
            <a:endParaRPr lang="en-US" sz="3000" b="1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Easily removable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More accessible</a:t>
            </a:r>
          </a:p>
          <a:p>
            <a:r>
              <a:rPr lang="en-US" sz="2400">
                <a:latin typeface="Tahoma"/>
                <a:ea typeface="+mn-lt"/>
                <a:cs typeface="+mn-lt"/>
              </a:rPr>
              <a:t> - Reduced length of ductwork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Increased portability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32AE4-A66A-4BBF-B773-F501BD8C55E3}"/>
              </a:ext>
            </a:extLst>
          </p:cNvPr>
          <p:cNvSpPr txBox="1"/>
          <p:nvPr/>
        </p:nvSpPr>
        <p:spPr>
          <a:xfrm>
            <a:off x="7491323" y="1897116"/>
            <a:ext cx="561906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sz="24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Screw-On</a:t>
            </a:r>
            <a:r>
              <a:rPr lang="en-US" sz="2400" b="1" i="0" u="none" strike="noStrike"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 Side Ducts</a:t>
            </a:r>
            <a:r>
              <a:rPr lang="en-US" sz="2400" b="1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​</a:t>
            </a:r>
            <a:endParaRPr lang="en-US" b="1">
              <a:cs typeface="Calibri" panose="020F0502020204030204"/>
            </a:endParaRPr>
          </a:p>
          <a:p>
            <a:endParaRPr lang="en-US" b="1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ED74CA-C6A8-4872-A820-BAEF59A3A53D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Changes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94415E6-9D23-4DB7-9B07-013B5BC6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mtClean="0">
                <a:solidFill>
                  <a:schemeClr val="tx1"/>
                </a:solidFill>
                <a:latin typeface="Arial"/>
                <a:cs typeface="Arial"/>
              </a:rPr>
              <a:pPr/>
              <a:t>51</a:t>
            </a:fld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6" name="Picture 1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5AE4C272-DD16-4F76-8A40-83A399A8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66" y="1660962"/>
            <a:ext cx="4047919" cy="31304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0AE8401-21F6-4CBE-A82E-F92640B68366}"/>
              </a:ext>
            </a:extLst>
          </p:cNvPr>
          <p:cNvSpPr txBox="1"/>
          <p:nvPr/>
        </p:nvSpPr>
        <p:spPr>
          <a:xfrm>
            <a:off x="7491323" y="2554958"/>
            <a:ext cx="561906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sz="2400" b="1" i="0" u="none" strike="noStrike"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29,000 BTU </a:t>
            </a:r>
            <a:r>
              <a:rPr lang="en-US" sz="24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Chiller</a:t>
            </a:r>
            <a:endParaRPr lang="en-US" sz="2400" b="1" i="0">
              <a:solidFill>
                <a:srgbClr val="000000"/>
              </a:solidFill>
              <a:effectLst/>
              <a:latin typeface="Tahoma"/>
              <a:ea typeface="Tahoma"/>
              <a:cs typeface="Tahoma"/>
            </a:endParaRPr>
          </a:p>
          <a:p>
            <a:endParaRPr lang="en-US" b="1" i="0">
              <a:solidFill>
                <a:srgbClr val="000000"/>
              </a:solidFill>
              <a:effectLst/>
              <a:latin typeface="Calibri" panose="020F0502020204030204"/>
              <a:ea typeface="Tahoma"/>
              <a:cs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CD4E26-9EBF-498C-98E4-45556D0002BF}"/>
              </a:ext>
            </a:extLst>
          </p:cNvPr>
          <p:cNvSpPr txBox="1"/>
          <p:nvPr/>
        </p:nvSpPr>
        <p:spPr>
          <a:xfrm>
            <a:off x="7491322" y="3837748"/>
            <a:ext cx="561906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Floor-Mounted AHU</a:t>
            </a:r>
            <a:r>
              <a:rPr lang="en-US" sz="24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</a:t>
            </a:r>
            <a:endParaRPr lang="en-US" sz="2400" b="1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endParaRPr lang="en-US" b="1">
              <a:cs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F2C11C-4761-4118-AFF4-EDCB4D7955BF}"/>
              </a:ext>
            </a:extLst>
          </p:cNvPr>
          <p:cNvSpPr txBox="1"/>
          <p:nvPr/>
        </p:nvSpPr>
        <p:spPr>
          <a:xfrm>
            <a:off x="7491323" y="3190871"/>
            <a:ext cx="561906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sz="2400" b="1" i="0" u="none" strike="noStrike"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Industrial Humidifier</a:t>
            </a:r>
            <a:endParaRPr lang="en-US" sz="2400" b="1" i="0">
              <a:solidFill>
                <a:srgbClr val="000000"/>
              </a:solidFill>
              <a:effectLst/>
              <a:latin typeface="Tahoma"/>
              <a:ea typeface="Tahoma"/>
              <a:cs typeface="Tahoma"/>
            </a:endParaRPr>
          </a:p>
          <a:p>
            <a:endParaRPr lang="en-US" b="1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BF1BBAFD-D6FC-4C03-8BEE-00D4FAB4D4D6}"/>
              </a:ext>
            </a:extLst>
          </p:cNvPr>
          <p:cNvSpPr/>
          <p:nvPr/>
        </p:nvSpPr>
        <p:spPr>
          <a:xfrm>
            <a:off x="1054293" y="2577438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1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533E17BF-6E00-41A2-A50E-3A5513DE1CB8}"/>
              </a:ext>
            </a:extLst>
          </p:cNvPr>
          <p:cNvSpPr/>
          <p:nvPr/>
        </p:nvSpPr>
        <p:spPr>
          <a:xfrm>
            <a:off x="1054293" y="3224315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2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A6F32DBE-C4FA-47F1-9290-E23024E5B8B4}"/>
              </a:ext>
            </a:extLst>
          </p:cNvPr>
          <p:cNvSpPr/>
          <p:nvPr/>
        </p:nvSpPr>
        <p:spPr>
          <a:xfrm>
            <a:off x="1054293" y="3860228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3</a:t>
            </a: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94A79778-3413-4D13-9C37-F75FCE6FDC98}"/>
              </a:ext>
            </a:extLst>
          </p:cNvPr>
          <p:cNvSpPr/>
          <p:nvPr/>
        </p:nvSpPr>
        <p:spPr>
          <a:xfrm>
            <a:off x="1054293" y="4496141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4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5A4AF335-6656-4291-A62F-54E35F878724}"/>
              </a:ext>
            </a:extLst>
          </p:cNvPr>
          <p:cNvSpPr/>
          <p:nvPr/>
        </p:nvSpPr>
        <p:spPr>
          <a:xfrm>
            <a:off x="6821372" y="2149840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1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C4F86A8A-6258-4CDE-B7B6-137C508C5221}"/>
              </a:ext>
            </a:extLst>
          </p:cNvPr>
          <p:cNvSpPr/>
          <p:nvPr/>
        </p:nvSpPr>
        <p:spPr>
          <a:xfrm>
            <a:off x="6821372" y="2796717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2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F0502C0E-161A-4553-AA07-6C597FBD34D5}"/>
              </a:ext>
            </a:extLst>
          </p:cNvPr>
          <p:cNvSpPr/>
          <p:nvPr/>
        </p:nvSpPr>
        <p:spPr>
          <a:xfrm>
            <a:off x="6821372" y="3432630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3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B9F9D1B5-DB2A-4418-B1AE-727DD7B8F00A}"/>
              </a:ext>
            </a:extLst>
          </p:cNvPr>
          <p:cNvSpPr/>
          <p:nvPr/>
        </p:nvSpPr>
        <p:spPr>
          <a:xfrm>
            <a:off x="6821372" y="4068543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F8568-870A-44EC-A37E-2A879CFE6D5D}"/>
              </a:ext>
            </a:extLst>
          </p:cNvPr>
          <p:cNvCxnSpPr/>
          <p:nvPr/>
        </p:nvCxnSpPr>
        <p:spPr>
          <a:xfrm>
            <a:off x="1637615" y="2835435"/>
            <a:ext cx="805856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2FF6064-F39A-42F5-AD39-31DF77CCDE32}"/>
              </a:ext>
            </a:extLst>
          </p:cNvPr>
          <p:cNvCxnSpPr>
            <a:cxnSpLocks/>
          </p:cNvCxnSpPr>
          <p:nvPr/>
        </p:nvCxnSpPr>
        <p:spPr>
          <a:xfrm>
            <a:off x="1637615" y="3476830"/>
            <a:ext cx="509828" cy="5482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F556EDE-AA94-4A97-86D1-4D61E3605F7B}"/>
              </a:ext>
            </a:extLst>
          </p:cNvPr>
          <p:cNvCxnSpPr>
            <a:cxnSpLocks/>
          </p:cNvCxnSpPr>
          <p:nvPr/>
        </p:nvCxnSpPr>
        <p:spPr>
          <a:xfrm>
            <a:off x="1643097" y="4112743"/>
            <a:ext cx="1101884" cy="5482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AC42E3B-1DC5-488F-B09F-F68791FAD101}"/>
              </a:ext>
            </a:extLst>
          </p:cNvPr>
          <p:cNvCxnSpPr>
            <a:cxnSpLocks/>
          </p:cNvCxnSpPr>
          <p:nvPr/>
        </p:nvCxnSpPr>
        <p:spPr>
          <a:xfrm flipV="1">
            <a:off x="1643096" y="4748657"/>
            <a:ext cx="1408877" cy="5482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8033532-3394-4845-8BCC-841E19C9169E}"/>
              </a:ext>
            </a:extLst>
          </p:cNvPr>
          <p:cNvCxnSpPr>
            <a:cxnSpLocks/>
          </p:cNvCxnSpPr>
          <p:nvPr/>
        </p:nvCxnSpPr>
        <p:spPr>
          <a:xfrm flipH="1">
            <a:off x="3041011" y="4512931"/>
            <a:ext cx="5481" cy="25765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5A5FDEE-40DD-4352-A495-40E02C8788FB}"/>
              </a:ext>
            </a:extLst>
          </p:cNvPr>
          <p:cNvCxnSpPr>
            <a:cxnSpLocks/>
          </p:cNvCxnSpPr>
          <p:nvPr/>
        </p:nvCxnSpPr>
        <p:spPr>
          <a:xfrm flipH="1">
            <a:off x="1977500" y="4512931"/>
            <a:ext cx="5481" cy="25765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exagon 23">
            <a:extLst>
              <a:ext uri="{FF2B5EF4-FFF2-40B4-BE49-F238E27FC236}">
                <a16:creationId xmlns:a16="http://schemas.microsoft.com/office/drawing/2014/main" id="{621AF148-F044-4388-9818-4F0A14ACD07D}"/>
              </a:ext>
            </a:extLst>
          </p:cNvPr>
          <p:cNvSpPr/>
          <p:nvPr/>
        </p:nvSpPr>
        <p:spPr>
          <a:xfrm>
            <a:off x="6408523" y="1936818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741A28-CB65-4F03-A98F-1A2E4B26BC9E}"/>
              </a:ext>
            </a:extLst>
          </p:cNvPr>
          <p:cNvSpPr txBox="1"/>
          <p:nvPr/>
        </p:nvSpPr>
        <p:spPr>
          <a:xfrm>
            <a:off x="7151013" y="1969944"/>
            <a:ext cx="433839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29,000 BTU A/C</a:t>
            </a:r>
            <a:endParaRPr lang="en-US" sz="3000" b="1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More versatile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Most value (power vs cost)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Compensates for leaks &amp;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   infiltration</a:t>
            </a:r>
            <a:endParaRPr lang="en-US"/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Decreases time response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Built-in ductwork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EA117A58-BDB3-4F8E-8A17-E14FDC6E841D}"/>
              </a:ext>
            </a:extLst>
          </p:cNvPr>
          <p:cNvSpPr/>
          <p:nvPr/>
        </p:nvSpPr>
        <p:spPr>
          <a:xfrm>
            <a:off x="6407844" y="1970820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AC49C3-07A8-4F2A-B60D-E5B268A7CD62}"/>
              </a:ext>
            </a:extLst>
          </p:cNvPr>
          <p:cNvSpPr txBox="1"/>
          <p:nvPr/>
        </p:nvSpPr>
        <p:spPr>
          <a:xfrm>
            <a:off x="7178747" y="1949961"/>
            <a:ext cx="457440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Industrial Humidifier</a:t>
            </a:r>
            <a:endParaRPr lang="en-US" sz="3000" b="1">
              <a:latin typeface="Tahoma"/>
              <a:ea typeface="Tahoma"/>
              <a:cs typeface="Tahoma"/>
            </a:endParaRP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Ensures 95% RH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Large tank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Decreases time response</a:t>
            </a:r>
          </a:p>
          <a:p>
            <a:pPr>
              <a:buFont typeface="Arial,Sans-Serif"/>
            </a:pPr>
            <a:r>
              <a:rPr lang="en-US" sz="2400">
                <a:latin typeface="Tahoma"/>
                <a:ea typeface="Tahoma"/>
                <a:cs typeface="Calibri" panose="020F0502020204030204"/>
              </a:rPr>
              <a:t> - Automated</a:t>
            </a:r>
            <a:r>
              <a:rPr lang="en-US" sz="2400">
                <a:latin typeface="Tahoma"/>
                <a:ea typeface="+mn-lt"/>
                <a:cs typeface="+mn-lt"/>
              </a:rPr>
              <a:t> control system</a:t>
            </a:r>
            <a:endParaRPr lang="en-US" sz="2400">
              <a:latin typeface="Tahoma"/>
              <a:ea typeface="Tahoma"/>
              <a:cs typeface="+mn-lt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D2F9337E-EF3C-4BF1-B226-D597CD5C17E8}"/>
              </a:ext>
            </a:extLst>
          </p:cNvPr>
          <p:cNvSpPr/>
          <p:nvPr/>
        </p:nvSpPr>
        <p:spPr>
          <a:xfrm>
            <a:off x="6403608" y="1951566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A06E66-C09B-44E6-BE87-55B230BB211F}"/>
              </a:ext>
            </a:extLst>
          </p:cNvPr>
          <p:cNvSpPr txBox="1"/>
          <p:nvPr/>
        </p:nvSpPr>
        <p:spPr>
          <a:xfrm>
            <a:off x="7183724" y="2051263"/>
            <a:ext cx="6051204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Floor-Mounted AHU</a:t>
            </a:r>
            <a:endParaRPr lang="en-US" sz="3000" b="1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Limited wall space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Suggested by lab staff</a:t>
            </a:r>
          </a:p>
          <a:p>
            <a:r>
              <a:rPr lang="en-US" sz="2400">
                <a:latin typeface="Tahoma"/>
                <a:ea typeface="+mn-lt"/>
                <a:cs typeface="+mn-lt"/>
              </a:rPr>
              <a:t> - Reduced length of ductwork</a:t>
            </a:r>
          </a:p>
          <a:p>
            <a:r>
              <a:rPr lang="en-US" sz="2400">
                <a:latin typeface="Tahoma"/>
                <a:ea typeface="Tahoma"/>
                <a:cs typeface="Calibri" panose="020F0502020204030204"/>
              </a:rPr>
              <a:t> - Increased portability</a:t>
            </a: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91316B89-7BF8-47E0-9E1B-1F6C43D89BA2}"/>
              </a:ext>
            </a:extLst>
          </p:cNvPr>
          <p:cNvSpPr/>
          <p:nvPr/>
        </p:nvSpPr>
        <p:spPr>
          <a:xfrm>
            <a:off x="6410198" y="1958590"/>
            <a:ext cx="586575" cy="520791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051C2-AC92-487F-9B40-78C411A7F210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6346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4" grpId="0"/>
      <p:bldP spid="30" grpId="0"/>
      <p:bldP spid="31" grpId="0"/>
      <p:bldP spid="32" grpId="0"/>
      <p:bldP spid="34" grpId="0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9" grpId="0" animBg="1"/>
      <p:bldP spid="40" grpId="0" animBg="1"/>
      <p:bldP spid="41" grpId="0" animBg="1"/>
      <p:bldP spid="42" grpId="0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8" grpId="0"/>
      <p:bldP spid="28" grpId="1"/>
      <p:bldP spid="29" grpId="0" animBg="1"/>
      <p:bldP spid="29" grpId="1" animBg="1"/>
      <p:bldP spid="33" grpId="0"/>
      <p:bldP spid="4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3A3F0D-369D-4E13-9836-BB46EEF60962}"/>
              </a:ext>
            </a:extLst>
          </p:cNvPr>
          <p:cNvSpPr/>
          <p:nvPr/>
        </p:nvSpPr>
        <p:spPr>
          <a:xfrm>
            <a:off x="-131309" y="-71976"/>
            <a:ext cx="12444808" cy="700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96B3EA1F-C560-4E11-ADA5-F866483AF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2888" r="-73" b="-80"/>
          <a:stretch/>
        </p:blipFill>
        <p:spPr>
          <a:xfrm>
            <a:off x="-1367433" y="155159"/>
            <a:ext cx="9783852" cy="6802732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4FEB76-697C-4403-9014-B7F1F6AFE13E}"/>
              </a:ext>
            </a:extLst>
          </p:cNvPr>
          <p:cNvSpPr/>
          <p:nvPr/>
        </p:nvSpPr>
        <p:spPr>
          <a:xfrm>
            <a:off x="6492595" y="702478"/>
            <a:ext cx="6655009" cy="1412880"/>
          </a:xfrm>
          <a:custGeom>
            <a:avLst/>
            <a:gdLst>
              <a:gd name="connsiteX0" fmla="*/ 0 w 6655009"/>
              <a:gd name="connsiteY0" fmla="*/ 1412880 h 1412880"/>
              <a:gd name="connsiteX1" fmla="*/ 6483927 w 6655009"/>
              <a:gd name="connsiteY1" fmla="*/ 62062 h 1412880"/>
              <a:gd name="connsiteX2" fmla="*/ 4779818 w 6655009"/>
              <a:gd name="connsiteY2" fmla="*/ 342617 h 1412880"/>
              <a:gd name="connsiteX3" fmla="*/ 4852555 w 6655009"/>
              <a:gd name="connsiteY3" fmla="*/ 20498 h 1412880"/>
              <a:gd name="connsiteX4" fmla="*/ 5839691 w 6655009"/>
              <a:gd name="connsiteY4" fmla="*/ 62062 h 1412880"/>
              <a:gd name="connsiteX5" fmla="*/ 5569527 w 6655009"/>
              <a:gd name="connsiteY5" fmla="*/ 301053 h 1412880"/>
              <a:gd name="connsiteX6" fmla="*/ 5517573 w 6655009"/>
              <a:gd name="connsiteY6" fmla="*/ 384180 h 1412880"/>
              <a:gd name="connsiteX7" fmla="*/ 5548745 w 6655009"/>
              <a:gd name="connsiteY7" fmla="*/ 228317 h 14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5009" h="1412880">
                <a:moveTo>
                  <a:pt x="0" y="1412880"/>
                </a:moveTo>
                <a:lnTo>
                  <a:pt x="6483927" y="62062"/>
                </a:lnTo>
                <a:cubicBezTo>
                  <a:pt x="7280563" y="-116315"/>
                  <a:pt x="5051713" y="349544"/>
                  <a:pt x="4779818" y="342617"/>
                </a:cubicBezTo>
                <a:cubicBezTo>
                  <a:pt x="4507923" y="335690"/>
                  <a:pt x="4675910" y="67257"/>
                  <a:pt x="4852555" y="20498"/>
                </a:cubicBezTo>
                <a:cubicBezTo>
                  <a:pt x="5029200" y="-26261"/>
                  <a:pt x="5720196" y="15303"/>
                  <a:pt x="5839691" y="62062"/>
                </a:cubicBezTo>
                <a:cubicBezTo>
                  <a:pt x="5959186" y="108821"/>
                  <a:pt x="5623213" y="247367"/>
                  <a:pt x="5569527" y="301053"/>
                </a:cubicBezTo>
                <a:cubicBezTo>
                  <a:pt x="5515841" y="354739"/>
                  <a:pt x="5521037" y="396302"/>
                  <a:pt x="5517573" y="384180"/>
                </a:cubicBezTo>
                <a:cubicBezTo>
                  <a:pt x="5514109" y="372058"/>
                  <a:pt x="6864927" y="649149"/>
                  <a:pt x="5548745" y="22831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7E483-5450-4A05-84C2-FE63E6C404C1}"/>
              </a:ext>
            </a:extLst>
          </p:cNvPr>
          <p:cNvSpPr txBox="1"/>
          <p:nvPr/>
        </p:nvSpPr>
        <p:spPr>
          <a:xfrm>
            <a:off x="520039" y="341796"/>
            <a:ext cx="966651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ENVIRONMENTALLY CONTROLLED TEST CHAMBER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AA2EA-CA71-469D-9751-C72A10393805}"/>
              </a:ext>
            </a:extLst>
          </p:cNvPr>
          <p:cNvSpPr txBox="1"/>
          <p:nvPr/>
        </p:nvSpPr>
        <p:spPr>
          <a:xfrm>
            <a:off x="10848362" y="6482217"/>
            <a:ext cx="134363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>
                <a:latin typeface="Tahoma"/>
                <a:ea typeface="Tahoma"/>
                <a:cs typeface="Tahoma"/>
              </a:rPr>
              <a:t>TEAM 503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99DF66B-380A-403A-937C-F65AAD0DBCEC}"/>
              </a:ext>
            </a:extLst>
          </p:cNvPr>
          <p:cNvSpPr/>
          <p:nvPr/>
        </p:nvSpPr>
        <p:spPr>
          <a:xfrm>
            <a:off x="10502520" y="766650"/>
            <a:ext cx="1371600" cy="137160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1ED7BE72-251E-4DFB-AAC5-BC187BD83233}"/>
              </a:ext>
            </a:extLst>
          </p:cNvPr>
          <p:cNvSpPr/>
          <p:nvPr/>
        </p:nvSpPr>
        <p:spPr>
          <a:xfrm>
            <a:off x="10502520" y="2484306"/>
            <a:ext cx="1371600" cy="137160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BBC81E9F-9C72-4115-804E-2A52EAB6D1E8}"/>
              </a:ext>
            </a:extLst>
          </p:cNvPr>
          <p:cNvSpPr/>
          <p:nvPr/>
        </p:nvSpPr>
        <p:spPr>
          <a:xfrm>
            <a:off x="10502520" y="4201962"/>
            <a:ext cx="1371600" cy="137160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B9793C-D12C-4B9F-96C6-8066B0997A42}"/>
              </a:ext>
            </a:extLst>
          </p:cNvPr>
          <p:cNvSpPr txBox="1"/>
          <p:nvPr/>
        </p:nvSpPr>
        <p:spPr>
          <a:xfrm>
            <a:off x="7939530" y="1156754"/>
            <a:ext cx="234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FF0000"/>
                </a:solidFill>
              </a:rPr>
              <a:t>Nicholas Blenker</a:t>
            </a:r>
          </a:p>
          <a:p>
            <a:pPr algn="r"/>
            <a:r>
              <a:rPr lang="en-US">
                <a:solidFill>
                  <a:srgbClr val="FF0000"/>
                </a:solidFill>
              </a:rPr>
              <a:t>njb17@my.fsu.edu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9BC8E-F862-4AC3-9AD1-410216BACC32}"/>
              </a:ext>
            </a:extLst>
          </p:cNvPr>
          <p:cNvSpPr txBox="1"/>
          <p:nvPr/>
        </p:nvSpPr>
        <p:spPr>
          <a:xfrm>
            <a:off x="7847362" y="2851461"/>
            <a:ext cx="234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FF0000"/>
                </a:solidFill>
              </a:rPr>
              <a:t>Tucker Hall</a:t>
            </a:r>
          </a:p>
          <a:p>
            <a:pPr algn="r"/>
            <a:r>
              <a:rPr lang="en-US">
                <a:solidFill>
                  <a:srgbClr val="FF0000"/>
                </a:solidFill>
              </a:rPr>
              <a:t>tdh16c@my.fsu.edu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DAE80-9358-447F-B4C0-A32641889304}"/>
              </a:ext>
            </a:extLst>
          </p:cNvPr>
          <p:cNvSpPr txBox="1"/>
          <p:nvPr/>
        </p:nvSpPr>
        <p:spPr>
          <a:xfrm>
            <a:off x="7708732" y="4564596"/>
            <a:ext cx="234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FF0000"/>
                </a:solidFill>
              </a:rPr>
              <a:t>David Wilson</a:t>
            </a:r>
          </a:p>
          <a:p>
            <a:pPr algn="r"/>
            <a:r>
              <a:rPr lang="en-US">
                <a:solidFill>
                  <a:srgbClr val="FF0000"/>
                </a:solidFill>
              </a:rPr>
              <a:t>dhw18@my.fsu.edu</a:t>
            </a:r>
          </a:p>
        </p:txBody>
      </p:sp>
      <p:pic>
        <p:nvPicPr>
          <p:cNvPr id="21" name="Picture 20" descr="Qr code&#10;&#10;Description automatically generated">
            <a:extLst>
              <a:ext uri="{FF2B5EF4-FFF2-40B4-BE49-F238E27FC236}">
                <a16:creationId xmlns:a16="http://schemas.microsoft.com/office/drawing/2014/main" id="{82C5CFB6-E370-4F5C-A7EC-FEE776B47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120" y="1015099"/>
            <a:ext cx="914400" cy="914400"/>
          </a:xfrm>
          <a:prstGeom prst="rect">
            <a:avLst/>
          </a:prstGeom>
        </p:spPr>
      </p:pic>
      <p:pic>
        <p:nvPicPr>
          <p:cNvPr id="23" name="Picture 22" descr="Qr code&#10;&#10;Description automatically generated">
            <a:extLst>
              <a:ext uri="{FF2B5EF4-FFF2-40B4-BE49-F238E27FC236}">
                <a16:creationId xmlns:a16="http://schemas.microsoft.com/office/drawing/2014/main" id="{34367D56-5E77-46AC-930E-7FBC8363D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120" y="4430561"/>
            <a:ext cx="914400" cy="914400"/>
          </a:xfrm>
          <a:prstGeom prst="rect">
            <a:avLst/>
          </a:prstGeom>
        </p:spPr>
      </p:pic>
      <p:pic>
        <p:nvPicPr>
          <p:cNvPr id="25" name="Picture 24" descr="Qr code&#10;&#10;Description automatically generated">
            <a:extLst>
              <a:ext uri="{FF2B5EF4-FFF2-40B4-BE49-F238E27FC236}">
                <a16:creationId xmlns:a16="http://schemas.microsoft.com/office/drawing/2014/main" id="{20C23AD4-3079-4A5E-8DD4-6CD4AAAC7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701" y="27392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47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CFA93-FF37-492E-8769-AD7AB5E26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70F549-5E01-4E5E-8C07-F49441DEEEA0}"/>
              </a:ext>
            </a:extLst>
          </p:cNvPr>
          <p:cNvSpPr txBox="1">
            <a:spLocks/>
          </p:cNvSpPr>
          <p:nvPr/>
        </p:nvSpPr>
        <p:spPr>
          <a:xfrm>
            <a:off x="838200" y="401514"/>
            <a:ext cx="10515600" cy="6791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References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339824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54</a:t>
            </a:fld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249521DD-5664-4917-9395-89688560FC40}"/>
              </a:ext>
            </a:extLst>
          </p:cNvPr>
          <p:cNvSpPr/>
          <p:nvPr/>
        </p:nvSpPr>
        <p:spPr>
          <a:xfrm>
            <a:off x="377135" y="1603139"/>
            <a:ext cx="1618188" cy="1355242"/>
          </a:xfrm>
          <a:prstGeom prst="hexagon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Provide Support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DFCD025-B4A3-4979-AAA8-B12CBDC624A0}"/>
              </a:ext>
            </a:extLst>
          </p:cNvPr>
          <p:cNvSpPr/>
          <p:nvPr/>
        </p:nvSpPr>
        <p:spPr>
          <a:xfrm>
            <a:off x="1771432" y="2348926"/>
            <a:ext cx="1618188" cy="1355242"/>
          </a:xfrm>
          <a:prstGeom prst="hexagon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Change Temp. &amp; Humidity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550A70EE-EEC0-4174-B579-DC646F139E7C}"/>
              </a:ext>
            </a:extLst>
          </p:cNvPr>
          <p:cNvSpPr/>
          <p:nvPr/>
        </p:nvSpPr>
        <p:spPr>
          <a:xfrm>
            <a:off x="3176539" y="1613947"/>
            <a:ext cx="1618188" cy="1355242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Regulate Air Circ.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80CA3E54-BF45-41EB-84C9-3684FA98439F}"/>
              </a:ext>
            </a:extLst>
          </p:cNvPr>
          <p:cNvSpPr/>
          <p:nvPr/>
        </p:nvSpPr>
        <p:spPr>
          <a:xfrm>
            <a:off x="4570836" y="2359734"/>
            <a:ext cx="1618188" cy="1355242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Provide Access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908C7549-AC6D-4C2D-A5EC-CCCA0A3BC348}"/>
              </a:ext>
            </a:extLst>
          </p:cNvPr>
          <p:cNvSpPr/>
          <p:nvPr/>
        </p:nvSpPr>
        <p:spPr>
          <a:xfrm>
            <a:off x="8775346" y="3054139"/>
            <a:ext cx="1618188" cy="1355242"/>
          </a:xfrm>
          <a:prstGeom prst="hexagon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Provide Visibility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9DADAC-6EDA-4C72-908B-653E4E6CE1FA}"/>
              </a:ext>
            </a:extLst>
          </p:cNvPr>
          <p:cNvGrpSpPr/>
          <p:nvPr/>
        </p:nvGrpSpPr>
        <p:grpSpPr>
          <a:xfrm>
            <a:off x="7370240" y="2359734"/>
            <a:ext cx="1618188" cy="1355242"/>
            <a:chOff x="7370240" y="2359734"/>
            <a:chExt cx="1618188" cy="1355242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BA1521CF-DC25-4317-918A-07EA42ABA904}"/>
                </a:ext>
              </a:extLst>
            </p:cNvPr>
            <p:cNvSpPr/>
            <p:nvPr/>
          </p:nvSpPr>
          <p:spPr>
            <a:xfrm>
              <a:off x="7370240" y="2359734"/>
              <a:ext cx="1618188" cy="1355242"/>
            </a:xfrm>
            <a:prstGeom prst="hexagon">
              <a:avLst/>
            </a:prstGeom>
            <a:solidFill>
              <a:srgbClr val="555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9DBBA7-551B-45C5-9E06-F33322DC2C11}"/>
                </a:ext>
              </a:extLst>
            </p:cNvPr>
            <p:cNvSpPr txBox="1"/>
            <p:nvPr/>
          </p:nvSpPr>
          <p:spPr>
            <a:xfrm>
              <a:off x="7502187" y="2744690"/>
              <a:ext cx="135430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Display</a:t>
              </a:r>
            </a:p>
            <a:p>
              <a:r>
                <a:rPr lang="en-US" sz="1600" b="1"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Conditions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E5514A-2DD1-4CCE-8527-1E4474E2B045}"/>
              </a:ext>
            </a:extLst>
          </p:cNvPr>
          <p:cNvGrpSpPr/>
          <p:nvPr/>
        </p:nvGrpSpPr>
        <p:grpSpPr>
          <a:xfrm>
            <a:off x="7359432" y="3840500"/>
            <a:ext cx="1618188" cy="1355242"/>
            <a:chOff x="7359432" y="3840500"/>
            <a:chExt cx="1618188" cy="1355242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F515324A-6A21-4302-889B-8C661DEE8460}"/>
                </a:ext>
              </a:extLst>
            </p:cNvPr>
            <p:cNvSpPr/>
            <p:nvPr/>
          </p:nvSpPr>
          <p:spPr>
            <a:xfrm>
              <a:off x="7359432" y="3840500"/>
              <a:ext cx="1618188" cy="1355242"/>
            </a:xfrm>
            <a:prstGeom prst="hexagon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3FCC0C-FE63-49BB-AB4D-24FC3D47B73E}"/>
                </a:ext>
              </a:extLst>
            </p:cNvPr>
            <p:cNvSpPr txBox="1"/>
            <p:nvPr/>
          </p:nvSpPr>
          <p:spPr>
            <a:xfrm>
              <a:off x="7480569" y="4225455"/>
              <a:ext cx="1392136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Monitor</a:t>
              </a:r>
            </a:p>
            <a:p>
              <a:r>
                <a:rPr lang="en-US" sz="1600" b="1"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Conditions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6E6012-D25D-4394-9F07-DC86C5C4413D}"/>
              </a:ext>
            </a:extLst>
          </p:cNvPr>
          <p:cNvGrpSpPr/>
          <p:nvPr/>
        </p:nvGrpSpPr>
        <p:grpSpPr>
          <a:xfrm>
            <a:off x="10180452" y="2348924"/>
            <a:ext cx="1618188" cy="1355242"/>
            <a:chOff x="10180452" y="2348924"/>
            <a:chExt cx="1618188" cy="1355242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F8261342-EC4D-41D9-B3E1-2AF092B479A3}"/>
                </a:ext>
              </a:extLst>
            </p:cNvPr>
            <p:cNvSpPr/>
            <p:nvPr/>
          </p:nvSpPr>
          <p:spPr>
            <a:xfrm>
              <a:off x="10180452" y="2348924"/>
              <a:ext cx="1618188" cy="1355242"/>
            </a:xfrm>
            <a:prstGeom prst="hexagon">
              <a:avLst/>
            </a:prstGeom>
            <a:solidFill>
              <a:srgbClr val="B7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600" b="1"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9BA14B-006D-4601-BF2B-BCFEEB294078}"/>
                </a:ext>
              </a:extLst>
            </p:cNvPr>
            <p:cNvSpPr txBox="1"/>
            <p:nvPr/>
          </p:nvSpPr>
          <p:spPr>
            <a:xfrm>
              <a:off x="10290781" y="2733880"/>
              <a:ext cx="1392136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Automate Control</a:t>
              </a:r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C864F21-7524-445F-B515-3180682F1391}"/>
              </a:ext>
            </a:extLst>
          </p:cNvPr>
          <p:cNvGrpSpPr/>
          <p:nvPr/>
        </p:nvGrpSpPr>
        <p:grpSpPr>
          <a:xfrm>
            <a:off x="5965135" y="3094713"/>
            <a:ext cx="1618188" cy="1355242"/>
            <a:chOff x="5965135" y="3094713"/>
            <a:chExt cx="1618188" cy="1355242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5CF01D28-15EF-4F90-8F6A-538895C6294A}"/>
                </a:ext>
              </a:extLst>
            </p:cNvPr>
            <p:cNvSpPr/>
            <p:nvPr/>
          </p:nvSpPr>
          <p:spPr>
            <a:xfrm>
              <a:off x="5965135" y="3094713"/>
              <a:ext cx="1618188" cy="1355242"/>
            </a:xfrm>
            <a:prstGeom prst="hexagon">
              <a:avLst/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600" b="1"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792822-1932-4B94-8F06-C36A5CE18A35}"/>
                </a:ext>
              </a:extLst>
            </p:cNvPr>
            <p:cNvSpPr txBox="1"/>
            <p:nvPr/>
          </p:nvSpPr>
          <p:spPr>
            <a:xfrm>
              <a:off x="6075461" y="3490475"/>
              <a:ext cx="1392136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Provide Clearance</a:t>
              </a:r>
            </a:p>
          </p:txBody>
        </p:sp>
      </p:grpSp>
      <p:sp>
        <p:nvSpPr>
          <p:cNvPr id="21" name="Hexagon 20">
            <a:extLst>
              <a:ext uri="{FF2B5EF4-FFF2-40B4-BE49-F238E27FC236}">
                <a16:creationId xmlns:a16="http://schemas.microsoft.com/office/drawing/2014/main" id="{A302DE1B-00B5-46C8-9C31-3B51B3F6716F}"/>
              </a:ext>
            </a:extLst>
          </p:cNvPr>
          <p:cNvSpPr/>
          <p:nvPr/>
        </p:nvSpPr>
        <p:spPr>
          <a:xfrm>
            <a:off x="4576240" y="1132968"/>
            <a:ext cx="3039507" cy="82022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Tahoma"/>
                <a:ea typeface="Tahoma"/>
                <a:cs typeface="Calibri"/>
              </a:rPr>
              <a:t>Engineering Characteristics</a:t>
            </a:r>
            <a:endParaRPr lang="en-US" sz="2000" b="1">
              <a:latin typeface="Tahoma"/>
              <a:ea typeface="Tahom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B360D-C51E-458F-865D-EFAA29DD5D06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39685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45833E-6 -3.7037E-6 L 0.47773 -0.15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0" y="-75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95833E-6 -4.07407E-6 L 0.37656 0.181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907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875E-6 3.7037E-6 L 0.01966 -0.144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722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312 0.00139 L -0.09036 -0.039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91667E-6 2.22222E-6 L 0.36302 0.402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55</a:t>
            </a:fld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A302DE1B-00B5-46C8-9C31-3B51B3F6716F}"/>
              </a:ext>
            </a:extLst>
          </p:cNvPr>
          <p:cNvSpPr/>
          <p:nvPr/>
        </p:nvSpPr>
        <p:spPr>
          <a:xfrm>
            <a:off x="4576240" y="1132968"/>
            <a:ext cx="3039507" cy="82022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Tahoma"/>
                <a:ea typeface="Tahoma"/>
                <a:cs typeface="Calibri"/>
              </a:rPr>
              <a:t>Engineering Characteristics</a:t>
            </a:r>
            <a:endParaRPr lang="en-US" sz="2000" b="1">
              <a:latin typeface="Tahoma"/>
              <a:ea typeface="Tahom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B360D-C51E-458F-865D-EFAA29DD5D06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99A50C-B011-4B02-AB16-4A300AD250CD}"/>
              </a:ext>
            </a:extLst>
          </p:cNvPr>
          <p:cNvGrpSpPr/>
          <p:nvPr/>
        </p:nvGrpSpPr>
        <p:grpSpPr>
          <a:xfrm>
            <a:off x="7622453" y="1323789"/>
            <a:ext cx="3079784" cy="4413817"/>
            <a:chOff x="7622453" y="1323789"/>
            <a:chExt cx="3079784" cy="4413817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ADFCD025-B4A3-4979-AAA8-B12CBDC624A0}"/>
                </a:ext>
              </a:extLst>
            </p:cNvPr>
            <p:cNvSpPr/>
            <p:nvPr/>
          </p:nvSpPr>
          <p:spPr>
            <a:xfrm>
              <a:off x="7626223" y="1323789"/>
              <a:ext cx="1618188" cy="1355242"/>
            </a:xfrm>
            <a:prstGeom prst="hexagon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>
                  <a:latin typeface="Tahoma"/>
                  <a:ea typeface="Tahoma"/>
                  <a:cs typeface="Tahoma"/>
                </a:rPr>
                <a:t>Change Temp. &amp; Humidity</a:t>
              </a: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550A70EE-EEC0-4174-B579-DC646F139E7C}"/>
                </a:ext>
              </a:extLst>
            </p:cNvPr>
            <p:cNvSpPr/>
            <p:nvPr/>
          </p:nvSpPr>
          <p:spPr>
            <a:xfrm>
              <a:off x="7622453" y="4382364"/>
              <a:ext cx="1618188" cy="1355242"/>
            </a:xfrm>
            <a:prstGeom prst="hexagon">
              <a:avLst/>
            </a:prstGeom>
            <a:solidFill>
              <a:srgbClr val="00B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>
                  <a:latin typeface="Tahoma"/>
                  <a:ea typeface="Tahoma"/>
                  <a:cs typeface="Tahoma"/>
                </a:rPr>
                <a:t>Regulate Air Circ.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80CA3E54-BF45-41EB-84C9-3684FA98439F}"/>
                </a:ext>
              </a:extLst>
            </p:cNvPr>
            <p:cNvSpPr/>
            <p:nvPr/>
          </p:nvSpPr>
          <p:spPr>
            <a:xfrm>
              <a:off x="9082532" y="3615114"/>
              <a:ext cx="1618188" cy="1355242"/>
            </a:xfrm>
            <a:prstGeom prst="hexagon">
              <a:avLst/>
            </a:prstGeom>
            <a:solidFill>
              <a:srgbClr val="236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>
                  <a:latin typeface="Tahoma"/>
                  <a:ea typeface="Tahoma"/>
                  <a:cs typeface="Tahoma"/>
                </a:rPr>
                <a:t>Provide Access</a:t>
              </a: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F515324A-6A21-4302-889B-8C661DEE8460}"/>
                </a:ext>
              </a:extLst>
            </p:cNvPr>
            <p:cNvSpPr/>
            <p:nvPr/>
          </p:nvSpPr>
          <p:spPr>
            <a:xfrm>
              <a:off x="7622568" y="2853737"/>
              <a:ext cx="1618188" cy="1355242"/>
            </a:xfrm>
            <a:prstGeom prst="hexagon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F8261342-EC4D-41D9-B3E1-2AF092B479A3}"/>
                </a:ext>
              </a:extLst>
            </p:cNvPr>
            <p:cNvSpPr/>
            <p:nvPr/>
          </p:nvSpPr>
          <p:spPr>
            <a:xfrm>
              <a:off x="9084049" y="2085787"/>
              <a:ext cx="1618188" cy="1355242"/>
            </a:xfrm>
            <a:prstGeom prst="hexagon">
              <a:avLst/>
            </a:prstGeom>
            <a:solidFill>
              <a:srgbClr val="B7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600" b="1"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3FCC0C-FE63-49BB-AB4D-24FC3D47B73E}"/>
                </a:ext>
              </a:extLst>
            </p:cNvPr>
            <p:cNvSpPr txBox="1"/>
            <p:nvPr/>
          </p:nvSpPr>
          <p:spPr>
            <a:xfrm>
              <a:off x="7738223" y="3238692"/>
              <a:ext cx="1392136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Monitor</a:t>
              </a:r>
            </a:p>
            <a:p>
              <a:r>
                <a:rPr lang="en-US" sz="1600" b="1"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Conditions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9BA14B-006D-4601-BF2B-BCFEEB294078}"/>
                </a:ext>
              </a:extLst>
            </p:cNvPr>
            <p:cNvSpPr txBox="1"/>
            <p:nvPr/>
          </p:nvSpPr>
          <p:spPr>
            <a:xfrm>
              <a:off x="9161486" y="2443333"/>
              <a:ext cx="1392136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Automate Control</a:t>
              </a:r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852881-9E05-4100-A66E-A0DA0B538734}"/>
                </a:ext>
              </a:extLst>
            </p:cNvPr>
            <p:cNvSpPr txBox="1"/>
            <p:nvPr/>
          </p:nvSpPr>
          <p:spPr>
            <a:xfrm>
              <a:off x="8271606" y="1336857"/>
              <a:ext cx="331114" cy="38029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F3A31D-7787-48EC-A78A-1313E19DC2A9}"/>
                </a:ext>
              </a:extLst>
            </p:cNvPr>
            <p:cNvSpPr txBox="1"/>
            <p:nvPr/>
          </p:nvSpPr>
          <p:spPr>
            <a:xfrm>
              <a:off x="9691447" y="2159159"/>
              <a:ext cx="331114" cy="38029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B71435-7EFA-4AA2-AFD3-80BEC2E4A56E}"/>
                </a:ext>
              </a:extLst>
            </p:cNvPr>
            <p:cNvSpPr txBox="1"/>
            <p:nvPr/>
          </p:nvSpPr>
          <p:spPr>
            <a:xfrm>
              <a:off x="8271605" y="2926640"/>
              <a:ext cx="331114" cy="38029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E64972-3BF4-44BF-BFC0-E62638F5EDC5}"/>
                </a:ext>
              </a:extLst>
            </p:cNvPr>
            <p:cNvSpPr txBox="1"/>
            <p:nvPr/>
          </p:nvSpPr>
          <p:spPr>
            <a:xfrm>
              <a:off x="9696930" y="3683159"/>
              <a:ext cx="331114" cy="38029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42BAD4-6E1F-4890-91F9-C3AB6E39B3D2}"/>
                </a:ext>
              </a:extLst>
            </p:cNvPr>
            <p:cNvSpPr txBox="1"/>
            <p:nvPr/>
          </p:nvSpPr>
          <p:spPr>
            <a:xfrm>
              <a:off x="8271606" y="4461605"/>
              <a:ext cx="331114" cy="38029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5</a:t>
              </a:r>
            </a:p>
          </p:txBody>
        </p:sp>
      </p:grp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EC6DD51-7D31-4C86-BAB0-38732BA23910}"/>
              </a:ext>
            </a:extLst>
          </p:cNvPr>
          <p:cNvSpPr/>
          <p:nvPr/>
        </p:nvSpPr>
        <p:spPr>
          <a:xfrm>
            <a:off x="4987329" y="3142827"/>
            <a:ext cx="2214732" cy="7729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8E78DE-6809-4CB3-BF1A-C6CCF6F29354}"/>
              </a:ext>
            </a:extLst>
          </p:cNvPr>
          <p:cNvGrpSpPr/>
          <p:nvPr/>
        </p:nvGrpSpPr>
        <p:grpSpPr>
          <a:xfrm>
            <a:off x="1393416" y="2501840"/>
            <a:ext cx="3078801" cy="2021503"/>
            <a:chOff x="1393416" y="2501840"/>
            <a:chExt cx="3078801" cy="2021503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2E38D73F-DBBD-4850-A0FF-768E4A30B52C}"/>
                </a:ext>
              </a:extLst>
            </p:cNvPr>
            <p:cNvSpPr/>
            <p:nvPr/>
          </p:nvSpPr>
          <p:spPr>
            <a:xfrm>
              <a:off x="1393416" y="4065206"/>
              <a:ext cx="3077337" cy="458137"/>
            </a:xfrm>
            <a:prstGeom prst="hexagon">
              <a:avLst/>
            </a:prstGeom>
            <a:solidFill>
              <a:srgbClr val="236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atin typeface="Tahoma"/>
                <a:ea typeface="Tahoma"/>
                <a:cs typeface="Calibri"/>
              </a:endParaRP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B98E396A-3032-4DEC-81B3-FACF4D2B96C0}"/>
                </a:ext>
              </a:extLst>
            </p:cNvPr>
            <p:cNvSpPr/>
            <p:nvPr/>
          </p:nvSpPr>
          <p:spPr>
            <a:xfrm>
              <a:off x="1394880" y="2501840"/>
              <a:ext cx="3077337" cy="458137"/>
            </a:xfrm>
            <a:prstGeom prst="hexagon">
              <a:avLst/>
            </a:prstGeom>
            <a:solidFill>
              <a:srgbClr val="00B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>
                  <a:latin typeface="Tahoma"/>
                  <a:ea typeface="Tahoma"/>
                  <a:cs typeface="Calibri"/>
                </a:rPr>
                <a:t>House of Quality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F7E9A7-652E-4EA0-9A92-6833FF8A7205}"/>
                </a:ext>
              </a:extLst>
            </p:cNvPr>
            <p:cNvSpPr txBox="1"/>
            <p:nvPr/>
          </p:nvSpPr>
          <p:spPr>
            <a:xfrm>
              <a:off x="1561661" y="4109694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Pairwise Comparison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E4E662-F9DE-42F4-A2C8-458FD7A0775F}"/>
                </a:ext>
              </a:extLst>
            </p:cNvPr>
            <p:cNvSpPr/>
            <p:nvPr/>
          </p:nvSpPr>
          <p:spPr>
            <a:xfrm>
              <a:off x="2860103" y="3180802"/>
              <a:ext cx="148015" cy="7016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4A8E3BE-04BB-4796-BC5A-76274485CD94}"/>
                </a:ext>
              </a:extLst>
            </p:cNvPr>
            <p:cNvSpPr/>
            <p:nvPr/>
          </p:nvSpPr>
          <p:spPr>
            <a:xfrm rot="5400000">
              <a:off x="2860103" y="3180802"/>
              <a:ext cx="148015" cy="7016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56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54909 -0.01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 animBg="1"/>
      <p:bldP spid="3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56</a:t>
            </a:fld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DFCD025-B4A3-4979-AAA8-B12CBDC624A0}"/>
              </a:ext>
            </a:extLst>
          </p:cNvPr>
          <p:cNvSpPr/>
          <p:nvPr/>
        </p:nvSpPr>
        <p:spPr>
          <a:xfrm>
            <a:off x="1091662" y="1323789"/>
            <a:ext cx="1618188" cy="1355242"/>
          </a:xfrm>
          <a:prstGeom prst="hexagon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Change Temp. &amp; Humidity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550A70EE-EEC0-4174-B579-DC646F139E7C}"/>
              </a:ext>
            </a:extLst>
          </p:cNvPr>
          <p:cNvSpPr/>
          <p:nvPr/>
        </p:nvSpPr>
        <p:spPr>
          <a:xfrm>
            <a:off x="1087892" y="4382364"/>
            <a:ext cx="1618188" cy="1355242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Regulate Air Circ.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80CA3E54-BF45-41EB-84C9-3684FA98439F}"/>
              </a:ext>
            </a:extLst>
          </p:cNvPr>
          <p:cNvSpPr/>
          <p:nvPr/>
        </p:nvSpPr>
        <p:spPr>
          <a:xfrm>
            <a:off x="2547971" y="3615114"/>
            <a:ext cx="1618188" cy="1355242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Provide Access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F515324A-6A21-4302-889B-8C661DEE8460}"/>
              </a:ext>
            </a:extLst>
          </p:cNvPr>
          <p:cNvSpPr/>
          <p:nvPr/>
        </p:nvSpPr>
        <p:spPr>
          <a:xfrm>
            <a:off x="1088007" y="2853737"/>
            <a:ext cx="1618188" cy="1355242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F8261342-EC4D-41D9-B3E1-2AF092B479A3}"/>
              </a:ext>
            </a:extLst>
          </p:cNvPr>
          <p:cNvSpPr/>
          <p:nvPr/>
        </p:nvSpPr>
        <p:spPr>
          <a:xfrm>
            <a:off x="2549488" y="2085787"/>
            <a:ext cx="1618188" cy="1355242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FCC0C-FE63-49BB-AB4D-24FC3D47B73E}"/>
              </a:ext>
            </a:extLst>
          </p:cNvPr>
          <p:cNvSpPr txBox="1"/>
          <p:nvPr/>
        </p:nvSpPr>
        <p:spPr>
          <a:xfrm>
            <a:off x="1203662" y="3238692"/>
            <a:ext cx="139213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Monitor</a:t>
            </a:r>
          </a:p>
          <a:p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Conditions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9BA14B-006D-4601-BF2B-BCFEEB294078}"/>
              </a:ext>
            </a:extLst>
          </p:cNvPr>
          <p:cNvSpPr txBox="1"/>
          <p:nvPr/>
        </p:nvSpPr>
        <p:spPr>
          <a:xfrm>
            <a:off x="2626925" y="2443333"/>
            <a:ext cx="139213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Automate Control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B360D-C51E-458F-865D-EFAA29DD5D06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52881-9E05-4100-A66E-A0DA0B538734}"/>
              </a:ext>
            </a:extLst>
          </p:cNvPr>
          <p:cNvSpPr txBox="1"/>
          <p:nvPr/>
        </p:nvSpPr>
        <p:spPr>
          <a:xfrm>
            <a:off x="1737045" y="1336857"/>
            <a:ext cx="331114" cy="3802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F3A31D-7787-48EC-A78A-1313E19DC2A9}"/>
              </a:ext>
            </a:extLst>
          </p:cNvPr>
          <p:cNvSpPr txBox="1"/>
          <p:nvPr/>
        </p:nvSpPr>
        <p:spPr>
          <a:xfrm>
            <a:off x="3156886" y="2159159"/>
            <a:ext cx="331114" cy="3802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B71435-7EFA-4AA2-AFD3-80BEC2E4A56E}"/>
              </a:ext>
            </a:extLst>
          </p:cNvPr>
          <p:cNvSpPr txBox="1"/>
          <p:nvPr/>
        </p:nvSpPr>
        <p:spPr>
          <a:xfrm>
            <a:off x="1737044" y="2926640"/>
            <a:ext cx="331114" cy="3802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64972-3BF4-44BF-BFC0-E62638F5EDC5}"/>
              </a:ext>
            </a:extLst>
          </p:cNvPr>
          <p:cNvSpPr txBox="1"/>
          <p:nvPr/>
        </p:nvSpPr>
        <p:spPr>
          <a:xfrm>
            <a:off x="3162369" y="3683159"/>
            <a:ext cx="331114" cy="3802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42BAD4-6E1F-4890-91F9-C3AB6E39B3D2}"/>
              </a:ext>
            </a:extLst>
          </p:cNvPr>
          <p:cNvSpPr txBox="1"/>
          <p:nvPr/>
        </p:nvSpPr>
        <p:spPr>
          <a:xfrm>
            <a:off x="1737045" y="4461605"/>
            <a:ext cx="331114" cy="3802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EC6DD51-7D31-4C86-BAB0-38732BA23910}"/>
              </a:ext>
            </a:extLst>
          </p:cNvPr>
          <p:cNvSpPr/>
          <p:nvPr/>
        </p:nvSpPr>
        <p:spPr>
          <a:xfrm>
            <a:off x="4252739" y="3022223"/>
            <a:ext cx="953869" cy="78392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D39E6A-760C-47C9-9C39-65A7B081282B}"/>
              </a:ext>
            </a:extLst>
          </p:cNvPr>
          <p:cNvGrpSpPr/>
          <p:nvPr/>
        </p:nvGrpSpPr>
        <p:grpSpPr>
          <a:xfrm>
            <a:off x="5077329" y="2414128"/>
            <a:ext cx="3078801" cy="2021503"/>
            <a:chOff x="5077329" y="2414128"/>
            <a:chExt cx="3078801" cy="2021503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2E38D73F-DBBD-4850-A0FF-768E4A30B52C}"/>
                </a:ext>
              </a:extLst>
            </p:cNvPr>
            <p:cNvSpPr/>
            <p:nvPr/>
          </p:nvSpPr>
          <p:spPr>
            <a:xfrm>
              <a:off x="5077329" y="3977494"/>
              <a:ext cx="3077337" cy="458137"/>
            </a:xfrm>
            <a:prstGeom prst="hexagon">
              <a:avLst/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atin typeface="Tahoma"/>
                <a:ea typeface="Tahoma"/>
                <a:cs typeface="Calibri"/>
              </a:endParaRP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B98E396A-3032-4DEC-81B3-FACF4D2B96C0}"/>
                </a:ext>
              </a:extLst>
            </p:cNvPr>
            <p:cNvSpPr/>
            <p:nvPr/>
          </p:nvSpPr>
          <p:spPr>
            <a:xfrm>
              <a:off x="5078793" y="2414128"/>
              <a:ext cx="3077337" cy="458137"/>
            </a:xfrm>
            <a:prstGeom prst="hexagon">
              <a:avLst/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>
                  <a:latin typeface="Tahoma"/>
                  <a:ea typeface="Tahoma"/>
                  <a:cs typeface="Calibri"/>
                </a:rPr>
                <a:t>Pugh Chart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F7E9A7-652E-4EA0-9A92-6833FF8A7205}"/>
                </a:ext>
              </a:extLst>
            </p:cNvPr>
            <p:cNvSpPr txBox="1"/>
            <p:nvPr/>
          </p:nvSpPr>
          <p:spPr>
            <a:xfrm>
              <a:off x="5245574" y="4021982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Analytical Hierarchy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E4E662-F9DE-42F4-A2C8-458FD7A0775F}"/>
                </a:ext>
              </a:extLst>
            </p:cNvPr>
            <p:cNvSpPr/>
            <p:nvPr/>
          </p:nvSpPr>
          <p:spPr>
            <a:xfrm>
              <a:off x="6544016" y="3093090"/>
              <a:ext cx="148015" cy="7016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4A8E3BE-04BB-4796-BC5A-76274485CD94}"/>
                </a:ext>
              </a:extLst>
            </p:cNvPr>
            <p:cNvSpPr/>
            <p:nvPr/>
          </p:nvSpPr>
          <p:spPr>
            <a:xfrm rot="5400000">
              <a:off x="6544016" y="3093090"/>
              <a:ext cx="148015" cy="7016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phic 11" descr="Trophy with solid fill">
            <a:extLst>
              <a:ext uri="{FF2B5EF4-FFF2-40B4-BE49-F238E27FC236}">
                <a16:creationId xmlns:a16="http://schemas.microsoft.com/office/drawing/2014/main" id="{3DC66AEC-0833-4E86-A51C-28C0431395B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1086" y="1957368"/>
            <a:ext cx="914400" cy="914400"/>
          </a:xfrm>
        </p:spPr>
      </p:pic>
      <p:sp>
        <p:nvSpPr>
          <p:cNvPr id="30" name="Hexagon 29">
            <a:extLst>
              <a:ext uri="{FF2B5EF4-FFF2-40B4-BE49-F238E27FC236}">
                <a16:creationId xmlns:a16="http://schemas.microsoft.com/office/drawing/2014/main" id="{B43C5D3C-0B44-424D-89EA-DACD42AF7218}"/>
              </a:ext>
            </a:extLst>
          </p:cNvPr>
          <p:cNvSpPr/>
          <p:nvPr/>
        </p:nvSpPr>
        <p:spPr>
          <a:xfrm>
            <a:off x="9467790" y="2765556"/>
            <a:ext cx="1618188" cy="1355242"/>
          </a:xfrm>
          <a:prstGeom prst="hexagon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Winning Design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93122F7-F2EC-4BD4-BF25-D88501CAE77F}"/>
              </a:ext>
            </a:extLst>
          </p:cNvPr>
          <p:cNvSpPr/>
          <p:nvPr/>
        </p:nvSpPr>
        <p:spPr>
          <a:xfrm>
            <a:off x="8144968" y="2978367"/>
            <a:ext cx="953869" cy="78392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3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  <p:bldP spid="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Key Changes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D1780045-101C-4943-A93F-80ABEEE69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b="-146"/>
          <a:stretch/>
        </p:blipFill>
        <p:spPr>
          <a:xfrm>
            <a:off x="475126" y="1569160"/>
            <a:ext cx="5995554" cy="3719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07D837-5D7E-41F7-81DA-8788215AFFB0}"/>
              </a:ext>
            </a:extLst>
          </p:cNvPr>
          <p:cNvSpPr txBox="1"/>
          <p:nvPr/>
        </p:nvSpPr>
        <p:spPr>
          <a:xfrm>
            <a:off x="7265404" y="1749494"/>
            <a:ext cx="465214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200">
              <a:latin typeface="Tahoma"/>
              <a:ea typeface="Tahoma"/>
              <a:cs typeface="Calibri"/>
            </a:endParaRPr>
          </a:p>
          <a:p>
            <a:endParaRPr lang="en-US" sz="2200">
              <a:latin typeface="Tahoma"/>
              <a:ea typeface="Tahoma"/>
              <a:cs typeface="Calibri"/>
            </a:endParaRPr>
          </a:p>
          <a:p>
            <a:r>
              <a:rPr lang="en-US" sz="2200" b="1">
                <a:latin typeface="Tahoma"/>
                <a:ea typeface="Tahoma"/>
                <a:cs typeface="Calibri"/>
              </a:rPr>
              <a:t>Wall-Mounted AHU </a:t>
            </a:r>
          </a:p>
          <a:p>
            <a:r>
              <a:rPr lang="en-US" sz="2200" b="1">
                <a:latin typeface="Tahoma"/>
                <a:ea typeface="Tahoma"/>
                <a:cs typeface="Calibri"/>
              </a:rPr>
              <a:t>           </a:t>
            </a:r>
            <a:r>
              <a:rPr lang="en-US" sz="22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Floor-Mounted AHU</a:t>
            </a:r>
          </a:p>
          <a:p>
            <a:r>
              <a:rPr lang="en-US" sz="2200" b="1">
                <a:latin typeface="Tahoma"/>
                <a:ea typeface="Tahoma"/>
                <a:cs typeface="Tahoma"/>
              </a:rPr>
              <a:t>Crane Outside Chamber</a:t>
            </a:r>
          </a:p>
          <a:p>
            <a:r>
              <a:rPr lang="en-US" sz="2200" b="1">
                <a:latin typeface="Tahoma"/>
                <a:ea typeface="Tahoma"/>
                <a:cs typeface="Tahoma"/>
              </a:rPr>
              <a:t>           </a:t>
            </a:r>
            <a:r>
              <a:rPr lang="en-US" sz="22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Crane Inside Chamber</a:t>
            </a:r>
          </a:p>
          <a:p>
            <a:r>
              <a:rPr lang="en-US" sz="2200" b="1">
                <a:latin typeface="Tahoma"/>
                <a:ea typeface="Tahoma"/>
                <a:cs typeface="Tahoma"/>
              </a:rPr>
              <a:t>Could use interior plexiglass</a:t>
            </a:r>
          </a:p>
          <a:p>
            <a:r>
              <a:rPr lang="en-US" sz="2200" b="1">
                <a:latin typeface="Tahoma"/>
                <a:ea typeface="Tahoma"/>
                <a:cs typeface="Tahoma"/>
              </a:rPr>
              <a:t>           </a:t>
            </a:r>
            <a:r>
              <a:rPr lang="en-US" sz="22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Cannot use interior</a:t>
            </a:r>
          </a:p>
          <a:p>
            <a:r>
              <a:rPr lang="en-US" sz="22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           plexiglass</a:t>
            </a:r>
          </a:p>
          <a:p>
            <a:r>
              <a:rPr lang="en-US" sz="2200" b="1">
                <a:latin typeface="Tahoma"/>
                <a:ea typeface="Tahoma"/>
                <a:cs typeface="Calibri"/>
              </a:rPr>
              <a:t>Visit to Danfoss</a:t>
            </a:r>
          </a:p>
          <a:p>
            <a:r>
              <a:rPr lang="en-US" sz="2200" b="1">
                <a:latin typeface="Tahoma"/>
                <a:ea typeface="Tahoma"/>
                <a:cs typeface="Tahoma"/>
              </a:rPr>
              <a:t>           </a:t>
            </a:r>
            <a:r>
              <a:rPr lang="en-US" sz="22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Communication with Lab     	Staff</a:t>
            </a:r>
            <a:endParaRPr lang="en-US" sz="2200" b="1">
              <a:latin typeface="Tahoma"/>
              <a:ea typeface="Tahoma"/>
              <a:cs typeface="Calibri"/>
            </a:endParaRPr>
          </a:p>
          <a:p>
            <a:endParaRPr lang="en-US">
              <a:solidFill>
                <a:srgbClr val="EE2737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3192FCE2-017E-485A-9D3D-2AF8CF8F6C82}"/>
              </a:ext>
            </a:extLst>
          </p:cNvPr>
          <p:cNvSpPr/>
          <p:nvPr/>
        </p:nvSpPr>
        <p:spPr>
          <a:xfrm rot="10800000" flipH="1">
            <a:off x="7671272" y="2801374"/>
            <a:ext cx="464343" cy="243615"/>
          </a:xfrm>
          <a:prstGeom prst="bentArrow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E6CDD840-A699-4CAD-AD70-D53275EDC3CB}"/>
              </a:ext>
            </a:extLst>
          </p:cNvPr>
          <p:cNvSpPr/>
          <p:nvPr/>
        </p:nvSpPr>
        <p:spPr>
          <a:xfrm rot="10800000" flipH="1">
            <a:off x="7671271" y="3471501"/>
            <a:ext cx="464343" cy="243615"/>
          </a:xfrm>
          <a:prstGeom prst="bentArrow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8E604CD3-3EFA-4B41-8C36-4CFF213F945A}"/>
              </a:ext>
            </a:extLst>
          </p:cNvPr>
          <p:cNvSpPr/>
          <p:nvPr/>
        </p:nvSpPr>
        <p:spPr>
          <a:xfrm rot="10800000" flipH="1">
            <a:off x="7671272" y="4130821"/>
            <a:ext cx="464343" cy="243615"/>
          </a:xfrm>
          <a:prstGeom prst="bentArrow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DCB8F5D0-D9BE-4392-9D45-E9903F156F88}"/>
              </a:ext>
            </a:extLst>
          </p:cNvPr>
          <p:cNvSpPr/>
          <p:nvPr/>
        </p:nvSpPr>
        <p:spPr>
          <a:xfrm>
            <a:off x="7780963" y="1415743"/>
            <a:ext cx="3077337" cy="868860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F0677-F5E5-4B93-8669-A60C14388941}"/>
              </a:ext>
            </a:extLst>
          </p:cNvPr>
          <p:cNvSpPr txBox="1"/>
          <p:nvPr/>
        </p:nvSpPr>
        <p:spPr>
          <a:xfrm>
            <a:off x="7945336" y="1433211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Things That Have Changed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DA0CA0-AE2E-4ED1-A53C-44D85C5AE020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FDD85CA3-4652-44A4-9847-019867C9EE75}"/>
              </a:ext>
            </a:extLst>
          </p:cNvPr>
          <p:cNvSpPr/>
          <p:nvPr/>
        </p:nvSpPr>
        <p:spPr>
          <a:xfrm rot="10800000" flipH="1">
            <a:off x="7713164" y="5120938"/>
            <a:ext cx="464343" cy="243615"/>
          </a:xfrm>
          <a:prstGeom prst="bentArrow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33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58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Key 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9F67743-0CCF-4BC3-9B58-2B26BD5BD76E}"/>
              </a:ext>
            </a:extLst>
          </p:cNvPr>
          <p:cNvSpPr/>
          <p:nvPr/>
        </p:nvSpPr>
        <p:spPr>
          <a:xfrm rot="10800000">
            <a:off x="855313" y="976338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24" descr="Full Brick Wall with solid fill">
            <a:extLst>
              <a:ext uri="{FF2B5EF4-FFF2-40B4-BE49-F238E27FC236}">
                <a16:creationId xmlns:a16="http://schemas.microsoft.com/office/drawing/2014/main" id="{DA106BD7-F6CF-46DC-ADD7-E230E6AC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215" y="1113953"/>
            <a:ext cx="422391" cy="434748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4A88CDFB-0024-4305-8F18-7E6724EE741B}"/>
              </a:ext>
            </a:extLst>
          </p:cNvPr>
          <p:cNvSpPr/>
          <p:nvPr/>
        </p:nvSpPr>
        <p:spPr>
          <a:xfrm rot="10800000">
            <a:off x="129032" y="1357336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E10E90D4-91B0-4E6A-88C9-996F79EEFD2B}"/>
              </a:ext>
            </a:extLst>
          </p:cNvPr>
          <p:cNvSpPr/>
          <p:nvPr/>
        </p:nvSpPr>
        <p:spPr>
          <a:xfrm rot="10800000">
            <a:off x="855313" y="1797866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36" descr="Speedometer Low with solid fill">
            <a:extLst>
              <a:ext uri="{FF2B5EF4-FFF2-40B4-BE49-F238E27FC236}">
                <a16:creationId xmlns:a16="http://schemas.microsoft.com/office/drawing/2014/main" id="{B9C88317-57C3-4F7C-80AD-88D2F5DF5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234" y="1496655"/>
            <a:ext cx="422392" cy="428795"/>
          </a:xfrm>
          <a:prstGeom prst="rect">
            <a:avLst/>
          </a:prstGeom>
        </p:spPr>
      </p:pic>
      <p:pic>
        <p:nvPicPr>
          <p:cNvPr id="43" name="Graphic 26" descr="Door Open with solid fill">
            <a:extLst>
              <a:ext uri="{FF2B5EF4-FFF2-40B4-BE49-F238E27FC236}">
                <a16:creationId xmlns:a16="http://schemas.microsoft.com/office/drawing/2014/main" id="{D27BC65C-1869-4649-BD99-80FBB3E58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065" y="1931432"/>
            <a:ext cx="422392" cy="434748"/>
          </a:xfrm>
          <a:prstGeom prst="rect">
            <a:avLst/>
          </a:prstGeom>
        </p:spPr>
      </p:pic>
      <p:pic>
        <p:nvPicPr>
          <p:cNvPr id="61" name="Graphic 53" descr="Arrow: Counter-clockwise curve with solid fill">
            <a:extLst>
              <a:ext uri="{FF2B5EF4-FFF2-40B4-BE49-F238E27FC236}">
                <a16:creationId xmlns:a16="http://schemas.microsoft.com/office/drawing/2014/main" id="{67396FEE-A50A-49CA-A916-9B7ADD811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540000">
            <a:off x="356526" y="840456"/>
            <a:ext cx="545307" cy="545307"/>
          </a:xfrm>
          <a:prstGeom prst="rect">
            <a:avLst/>
          </a:prstGeom>
        </p:spPr>
      </p:pic>
      <p:pic>
        <p:nvPicPr>
          <p:cNvPr id="63" name="Graphic 53" descr="Arrow: Counter-clockwise curve with solid fill">
            <a:extLst>
              <a:ext uri="{FF2B5EF4-FFF2-40B4-BE49-F238E27FC236}">
                <a16:creationId xmlns:a16="http://schemas.microsoft.com/office/drawing/2014/main" id="{D21BCB8E-C8BF-42AF-B13E-656CA41E4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160000">
            <a:off x="356526" y="2042987"/>
            <a:ext cx="545307" cy="545307"/>
          </a:xfrm>
          <a:prstGeom prst="rect">
            <a:avLst/>
          </a:prstGeom>
        </p:spPr>
      </p:pic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2866"/>
              </p:ext>
            </p:extLst>
          </p:nvPr>
        </p:nvGraphicFramePr>
        <p:xfrm>
          <a:off x="2163962" y="1321552"/>
          <a:ext cx="8486773" cy="42114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7452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227738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2334858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40296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71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+mn-lt"/>
                        </a:rPr>
                        <a:t>Maintain Structural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Deformation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4143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+mn-lt"/>
                        </a:rPr>
                        <a:t>Support Airducts and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5 </a:t>
                      </a:r>
                      <a:r>
                        <a:rPr lang="en-US" sz="1400" err="1">
                          <a:latin typeface="+mn-lt"/>
                        </a:rPr>
                        <a:t>lbs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+mn-lt"/>
                        </a:rPr>
                        <a:t>Monitor Temperature and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noProof="0">
                          <a:latin typeface="+mn-lt"/>
                        </a:rPr>
                        <a:t>1°C 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6040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+mn-lt"/>
                        </a:rPr>
                        <a:t>Add &amp; Remove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noProof="0">
                          <a:latin typeface="+mn-lt"/>
                        </a:rPr>
                        <a:t>10°C ≤ T ≤ 50°C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887570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+mn-lt"/>
                        </a:rPr>
                        <a:t>Increase &amp; Decrease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noProof="0">
                          <a:latin typeface="+mn-lt"/>
                        </a:rPr>
                        <a:t>0-95% RH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Relative Humidity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0909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+mn-lt"/>
                        </a:rPr>
                        <a:t>Regulate Air 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+mn-lt"/>
                        </a:rPr>
                        <a:t>1m</a:t>
                      </a:r>
                      <a:r>
                        <a:rPr lang="en-US" sz="1400" baseline="30000">
                          <a:latin typeface="+mn-lt"/>
                        </a:rPr>
                        <a:t>3</a:t>
                      </a:r>
                      <a:r>
                        <a:rPr lang="en-US" sz="1400">
                          <a:latin typeface="+mn-lt"/>
                        </a:rPr>
                        <a:t>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+mn-lt"/>
                        </a:rPr>
                        <a:t>Volumetric Flow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50527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+mn-lt"/>
                        </a:rPr>
                        <a:t>Allow Access from All Sides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3 Sides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Accessible Sides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704535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+mn-lt"/>
                        </a:rPr>
                        <a:t>Enable Efficient Exchange of Compressor(s)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15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638605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Provide Clear View of Compressor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noProof="0">
                          <a:latin typeface="+mn-lt"/>
                        </a:rPr>
                        <a:t>360° Visibility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Degrees of visibility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627057"/>
                  </a:ext>
                </a:extLst>
              </a:tr>
              <a:tr h="3771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+mn-lt"/>
                        </a:rPr>
                        <a:t>Adjust Temperature and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No Human 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Human 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69033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C7F188CA-964A-4C4B-A3E9-BE2A44D6C881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9B2EF-53E6-4E69-AE66-74D9B7DFA9FB}"/>
              </a:ext>
            </a:extLst>
          </p:cNvPr>
          <p:cNvSpPr/>
          <p:nvPr/>
        </p:nvSpPr>
        <p:spPr>
          <a:xfrm>
            <a:off x="2174219" y="1721636"/>
            <a:ext cx="8466684" cy="783839"/>
          </a:xfrm>
          <a:prstGeom prst="rect">
            <a:avLst/>
          </a:prstGeom>
          <a:noFill/>
          <a:ln w="57150">
            <a:solidFill>
              <a:srgbClr val="A4D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530BFB-C997-480D-A466-76DC637A9CB9}"/>
              </a:ext>
            </a:extLst>
          </p:cNvPr>
          <p:cNvSpPr/>
          <p:nvPr/>
        </p:nvSpPr>
        <p:spPr>
          <a:xfrm>
            <a:off x="2174006" y="2505475"/>
            <a:ext cx="8466684" cy="1499552"/>
          </a:xfrm>
          <a:prstGeom prst="rect">
            <a:avLst/>
          </a:prstGeom>
          <a:noFill/>
          <a:ln w="57150">
            <a:solidFill>
              <a:srgbClr val="00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6C8270-C375-470E-BE22-FB7B4105E27C}"/>
              </a:ext>
            </a:extLst>
          </p:cNvPr>
          <p:cNvSpPr/>
          <p:nvPr/>
        </p:nvSpPr>
        <p:spPr>
          <a:xfrm>
            <a:off x="2173794" y="4006047"/>
            <a:ext cx="8476941" cy="1526979"/>
          </a:xfrm>
          <a:prstGeom prst="rect">
            <a:avLst/>
          </a:prstGeom>
          <a:noFill/>
          <a:ln w="57150">
            <a:solidFill>
              <a:srgbClr val="00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8913DD-3468-4DA2-9F56-D282D42246E1}"/>
              </a:ext>
            </a:extLst>
          </p:cNvPr>
          <p:cNvSpPr txBox="1"/>
          <p:nvPr/>
        </p:nvSpPr>
        <p:spPr>
          <a:xfrm rot="16200000">
            <a:off x="1337541" y="1952153"/>
            <a:ext cx="120701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Support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3514AD-57CB-45F7-B6F1-6DB4506543CC}"/>
              </a:ext>
            </a:extLst>
          </p:cNvPr>
          <p:cNvSpPr txBox="1"/>
          <p:nvPr/>
        </p:nvSpPr>
        <p:spPr>
          <a:xfrm rot="16200000">
            <a:off x="602138" y="305519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AA7AC-A1FA-4D29-8399-CFE34AFF4E8F}"/>
              </a:ext>
            </a:extLst>
          </p:cNvPr>
          <p:cNvSpPr txBox="1"/>
          <p:nvPr/>
        </p:nvSpPr>
        <p:spPr>
          <a:xfrm rot="16200000">
            <a:off x="582262" y="456948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21DB5B1F-1302-4430-97BD-AA4DCCD404BC}"/>
              </a:ext>
            </a:extLst>
          </p:cNvPr>
          <p:cNvSpPr/>
          <p:nvPr/>
        </p:nvSpPr>
        <p:spPr>
          <a:xfrm rot="10800000">
            <a:off x="11064478" y="303898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4" descr="Full Brick Wall with solid fill">
            <a:extLst>
              <a:ext uri="{FF2B5EF4-FFF2-40B4-BE49-F238E27FC236}">
                <a16:creationId xmlns:a16="http://schemas.microsoft.com/office/drawing/2014/main" id="{1F54DECD-B11C-4829-90BD-F7B968787C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38380" y="441513"/>
            <a:ext cx="422391" cy="434748"/>
          </a:xfrm>
          <a:prstGeom prst="rect">
            <a:avLst/>
          </a:prstGeom>
        </p:spPr>
      </p:pic>
      <p:sp>
        <p:nvSpPr>
          <p:cNvPr id="23" name="Hexagon 22">
            <a:extLst>
              <a:ext uri="{FF2B5EF4-FFF2-40B4-BE49-F238E27FC236}">
                <a16:creationId xmlns:a16="http://schemas.microsoft.com/office/drawing/2014/main" id="{604E2DB8-6EA2-46B5-80F4-B7064532530F}"/>
              </a:ext>
            </a:extLst>
          </p:cNvPr>
          <p:cNvSpPr/>
          <p:nvPr/>
        </p:nvSpPr>
        <p:spPr>
          <a:xfrm rot="10800000">
            <a:off x="10338197" y="684896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804A4C89-7AA1-4023-A5AA-E8F973AFFB2B}"/>
              </a:ext>
            </a:extLst>
          </p:cNvPr>
          <p:cNvSpPr/>
          <p:nvPr/>
        </p:nvSpPr>
        <p:spPr>
          <a:xfrm rot="10800000">
            <a:off x="11064478" y="1125426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36" descr="Speedometer Low with solid fill">
            <a:extLst>
              <a:ext uri="{FF2B5EF4-FFF2-40B4-BE49-F238E27FC236}">
                <a16:creationId xmlns:a16="http://schemas.microsoft.com/office/drawing/2014/main" id="{6D143A6E-6655-4D14-97A8-49E3AF062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4399" y="824215"/>
            <a:ext cx="422392" cy="428795"/>
          </a:xfrm>
          <a:prstGeom prst="rect">
            <a:avLst/>
          </a:prstGeom>
        </p:spPr>
      </p:pic>
      <p:pic>
        <p:nvPicPr>
          <p:cNvPr id="26" name="Graphic 26" descr="Door Open with solid fill">
            <a:extLst>
              <a:ext uri="{FF2B5EF4-FFF2-40B4-BE49-F238E27FC236}">
                <a16:creationId xmlns:a16="http://schemas.microsoft.com/office/drawing/2014/main" id="{4B8F1B93-137D-416E-B653-DA466F6578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39230" y="1258992"/>
            <a:ext cx="422392" cy="434748"/>
          </a:xfrm>
          <a:prstGeom prst="rect">
            <a:avLst/>
          </a:prstGeom>
        </p:spPr>
      </p:pic>
      <p:pic>
        <p:nvPicPr>
          <p:cNvPr id="27" name="Graphic 53" descr="Arrow: Counter-clockwise curve with solid fill">
            <a:extLst>
              <a:ext uri="{FF2B5EF4-FFF2-40B4-BE49-F238E27FC236}">
                <a16:creationId xmlns:a16="http://schemas.microsoft.com/office/drawing/2014/main" id="{22568CB5-38CC-4951-957E-84FC8F650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540000">
            <a:off x="10565691" y="168016"/>
            <a:ext cx="545307" cy="545307"/>
          </a:xfrm>
          <a:prstGeom prst="rect">
            <a:avLst/>
          </a:prstGeom>
        </p:spPr>
      </p:pic>
      <p:pic>
        <p:nvPicPr>
          <p:cNvPr id="28" name="Graphic 53" descr="Arrow: Counter-clockwise curve with solid fill">
            <a:extLst>
              <a:ext uri="{FF2B5EF4-FFF2-40B4-BE49-F238E27FC236}">
                <a16:creationId xmlns:a16="http://schemas.microsoft.com/office/drawing/2014/main" id="{189CC74F-30A1-4E70-B2C2-362F8AADD0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160000">
            <a:off x="10565691" y="1370547"/>
            <a:ext cx="545307" cy="545307"/>
          </a:xfrm>
          <a:prstGeom prst="rect">
            <a:avLst/>
          </a:prstGeom>
        </p:spPr>
      </p:pic>
      <p:pic>
        <p:nvPicPr>
          <p:cNvPr id="29" name="Graphic 53" descr="Arrow: Counter-clockwise curve with solid fill">
            <a:extLst>
              <a:ext uri="{FF2B5EF4-FFF2-40B4-BE49-F238E27FC236}">
                <a16:creationId xmlns:a16="http://schemas.microsoft.com/office/drawing/2014/main" id="{AE93A592-5537-4F65-B718-CE388F00D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88495">
            <a:off x="11629345" y="814022"/>
            <a:ext cx="545307" cy="5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223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Hexagon 66">
            <a:extLst>
              <a:ext uri="{FF2B5EF4-FFF2-40B4-BE49-F238E27FC236}">
                <a16:creationId xmlns:a16="http://schemas.microsoft.com/office/drawing/2014/main" id="{980FBCC5-F744-458C-BAE3-EAF3CEF6C677}"/>
              </a:ext>
            </a:extLst>
          </p:cNvPr>
          <p:cNvSpPr/>
          <p:nvPr/>
        </p:nvSpPr>
        <p:spPr>
          <a:xfrm>
            <a:off x="7000140" y="4653133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AF66A525-6AB8-4841-87C7-3D0899EF1E2E}"/>
              </a:ext>
            </a:extLst>
          </p:cNvPr>
          <p:cNvSpPr/>
          <p:nvPr/>
        </p:nvSpPr>
        <p:spPr>
          <a:xfrm>
            <a:off x="3049629" y="3296666"/>
            <a:ext cx="2431914" cy="680937"/>
          </a:xfrm>
          <a:prstGeom prst="hexagon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8DDE9902-2A6F-48F7-BDED-96B58B0C2DBA}"/>
              </a:ext>
            </a:extLst>
          </p:cNvPr>
          <p:cNvSpPr/>
          <p:nvPr/>
        </p:nvSpPr>
        <p:spPr>
          <a:xfrm>
            <a:off x="3060437" y="4674750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1FF8619C-4495-4B5D-BAC1-3F7B2166747B}"/>
              </a:ext>
            </a:extLst>
          </p:cNvPr>
          <p:cNvSpPr/>
          <p:nvPr/>
        </p:nvSpPr>
        <p:spPr>
          <a:xfrm>
            <a:off x="839289" y="4323474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A4AEF8BA-AC31-46D2-A8A1-FBF6EFA98443}"/>
              </a:ext>
            </a:extLst>
          </p:cNvPr>
          <p:cNvSpPr/>
          <p:nvPr/>
        </p:nvSpPr>
        <p:spPr>
          <a:xfrm>
            <a:off x="747417" y="5026027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47AAAA78-41F9-4C68-8217-7AB68CE8E50B}"/>
              </a:ext>
            </a:extLst>
          </p:cNvPr>
          <p:cNvSpPr/>
          <p:nvPr/>
        </p:nvSpPr>
        <p:spPr>
          <a:xfrm>
            <a:off x="9272292" y="4979753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71A6B0CD-9DF5-41CA-9146-242F942E807A}"/>
              </a:ext>
            </a:extLst>
          </p:cNvPr>
          <p:cNvSpPr/>
          <p:nvPr/>
        </p:nvSpPr>
        <p:spPr>
          <a:xfrm>
            <a:off x="6972444" y="3290586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00A325EA-3791-44BB-9D87-9E35E06BCF85}"/>
              </a:ext>
            </a:extLst>
          </p:cNvPr>
          <p:cNvSpPr/>
          <p:nvPr/>
        </p:nvSpPr>
        <p:spPr>
          <a:xfrm>
            <a:off x="9248309" y="4345091"/>
            <a:ext cx="2431914" cy="680937"/>
          </a:xfrm>
          <a:prstGeom prst="hexagon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EFAD8-775F-4BC6-A446-59DD638551F7}"/>
              </a:ext>
            </a:extLst>
          </p:cNvPr>
          <p:cNvSpPr txBox="1"/>
          <p:nvPr/>
        </p:nvSpPr>
        <p:spPr>
          <a:xfrm>
            <a:off x="1400782" y="1728688"/>
            <a:ext cx="2602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80176D47-24F3-40E4-992D-C5D38160668D}"/>
              </a:ext>
            </a:extLst>
          </p:cNvPr>
          <p:cNvSpPr/>
          <p:nvPr/>
        </p:nvSpPr>
        <p:spPr>
          <a:xfrm>
            <a:off x="847304" y="2359733"/>
            <a:ext cx="2288315" cy="533795"/>
          </a:xfrm>
          <a:prstGeom prst="hexagon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Change Temp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   &amp; Humidity</a:t>
            </a:r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64172E3E-FFC3-4D62-96C3-81013FF58F6E}"/>
              </a:ext>
            </a:extLst>
          </p:cNvPr>
          <p:cNvSpPr/>
          <p:nvPr/>
        </p:nvSpPr>
        <p:spPr>
          <a:xfrm>
            <a:off x="3133302" y="2694795"/>
            <a:ext cx="2288315" cy="533795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Automate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Control</a:t>
            </a:r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96E74187-DD23-46AA-A749-D4E99248ED81}"/>
              </a:ext>
            </a:extLst>
          </p:cNvPr>
          <p:cNvSpPr/>
          <p:nvPr/>
        </p:nvSpPr>
        <p:spPr>
          <a:xfrm>
            <a:off x="847302" y="3035263"/>
            <a:ext cx="2288315" cy="533795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Monitor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>
              <a:cs typeface="Calibri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AC054DB4-8986-47CC-B534-C1323AAAB9E6}"/>
              </a:ext>
            </a:extLst>
          </p:cNvPr>
          <p:cNvSpPr/>
          <p:nvPr/>
        </p:nvSpPr>
        <p:spPr>
          <a:xfrm>
            <a:off x="3133302" y="3370327"/>
            <a:ext cx="2288315" cy="533795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Clearance</a:t>
            </a:r>
            <a:endParaRPr lang="en-US">
              <a:cs typeface="Calibri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38E7263F-D38E-48C8-A4A2-D45AEDCED982}"/>
              </a:ext>
            </a:extLst>
          </p:cNvPr>
          <p:cNvSpPr/>
          <p:nvPr/>
        </p:nvSpPr>
        <p:spPr>
          <a:xfrm>
            <a:off x="3133303" y="4045860"/>
            <a:ext cx="2288315" cy="533795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Regulate Air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Circulation</a:t>
            </a:r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16F87755-EB16-43C6-A88D-61D5BDFCA6EF}"/>
              </a:ext>
            </a:extLst>
          </p:cNvPr>
          <p:cNvSpPr/>
          <p:nvPr/>
        </p:nvSpPr>
        <p:spPr>
          <a:xfrm>
            <a:off x="3133304" y="4715987"/>
            <a:ext cx="2288315" cy="533795"/>
          </a:xfrm>
          <a:prstGeom prst="hexagon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Support</a:t>
            </a:r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92885FB-E18E-4B1A-8B16-EF14099A79DF}"/>
              </a:ext>
            </a:extLst>
          </p:cNvPr>
          <p:cNvSpPr/>
          <p:nvPr/>
        </p:nvSpPr>
        <p:spPr>
          <a:xfrm>
            <a:off x="847301" y="3727007"/>
            <a:ext cx="2288315" cy="533795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Access</a:t>
            </a:r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DE633822-F29C-4D4D-BC82-6300690CFAF9}"/>
              </a:ext>
            </a:extLst>
          </p:cNvPr>
          <p:cNvSpPr/>
          <p:nvPr/>
        </p:nvSpPr>
        <p:spPr>
          <a:xfrm>
            <a:off x="847302" y="4418752"/>
            <a:ext cx="2288315" cy="53379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Visibility</a:t>
            </a:r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3F196140-230E-4119-A615-1F86C78773AE}"/>
              </a:ext>
            </a:extLst>
          </p:cNvPr>
          <p:cNvSpPr/>
          <p:nvPr/>
        </p:nvSpPr>
        <p:spPr>
          <a:xfrm>
            <a:off x="847301" y="5099688"/>
            <a:ext cx="2288315" cy="533795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Display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1A0FB73A-5BC5-46AC-A978-8E3DBFAAA19F}"/>
              </a:ext>
            </a:extLst>
          </p:cNvPr>
          <p:cNvSpPr/>
          <p:nvPr/>
        </p:nvSpPr>
        <p:spPr>
          <a:xfrm>
            <a:off x="4576240" y="1132968"/>
            <a:ext cx="3039507" cy="82022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Tahoma"/>
                <a:ea typeface="Tahoma"/>
                <a:cs typeface="Calibri"/>
              </a:rPr>
              <a:t>Engineering Characteristics</a:t>
            </a:r>
            <a:endParaRPr lang="en-US" sz="2000" b="1">
              <a:latin typeface="Tahoma"/>
              <a:ea typeface="Tahoma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8059196-5CDB-47AF-BCD7-2CAC1A3C1E91}"/>
              </a:ext>
            </a:extLst>
          </p:cNvPr>
          <p:cNvSpPr/>
          <p:nvPr/>
        </p:nvSpPr>
        <p:spPr>
          <a:xfrm>
            <a:off x="1501218" y="1727436"/>
            <a:ext cx="3077337" cy="458137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CC0FCE42-1677-4011-894D-84089A0A840C}"/>
              </a:ext>
            </a:extLst>
          </p:cNvPr>
          <p:cNvSpPr/>
          <p:nvPr/>
        </p:nvSpPr>
        <p:spPr>
          <a:xfrm>
            <a:off x="7613430" y="1727435"/>
            <a:ext cx="3077337" cy="458137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House of Quality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6702B1-4E87-4451-AE57-ED6C99BDA7A5}"/>
              </a:ext>
            </a:extLst>
          </p:cNvPr>
          <p:cNvSpPr txBox="1"/>
          <p:nvPr/>
        </p:nvSpPr>
        <p:spPr>
          <a:xfrm>
            <a:off x="1762869" y="177192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75C59743-DE39-4DEC-9012-3E26D7B4303F}"/>
              </a:ext>
            </a:extLst>
          </p:cNvPr>
          <p:cNvSpPr/>
          <p:nvPr/>
        </p:nvSpPr>
        <p:spPr>
          <a:xfrm>
            <a:off x="9321176" y="2348924"/>
            <a:ext cx="2288315" cy="533795"/>
          </a:xfrm>
          <a:prstGeom prst="hexagon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Change Temp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&amp; Humidity</a:t>
            </a:r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6E15E411-5B84-42F7-A4FD-269E2F1CB25B}"/>
              </a:ext>
            </a:extLst>
          </p:cNvPr>
          <p:cNvSpPr/>
          <p:nvPr/>
        </p:nvSpPr>
        <p:spPr>
          <a:xfrm>
            <a:off x="9321174" y="3024454"/>
            <a:ext cx="2288315" cy="533795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Monitor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B3482F3-9106-4188-9A15-67F2B5663E6F}"/>
              </a:ext>
            </a:extLst>
          </p:cNvPr>
          <p:cNvSpPr/>
          <p:nvPr/>
        </p:nvSpPr>
        <p:spPr>
          <a:xfrm>
            <a:off x="9321173" y="3716198"/>
            <a:ext cx="2288315" cy="533795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Access</a:t>
            </a:r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7E28612F-5CAF-4A38-AF0D-560FCA5EA916}"/>
              </a:ext>
            </a:extLst>
          </p:cNvPr>
          <p:cNvSpPr/>
          <p:nvPr/>
        </p:nvSpPr>
        <p:spPr>
          <a:xfrm>
            <a:off x="9321174" y="4407943"/>
            <a:ext cx="2288315" cy="533795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Clearance</a:t>
            </a:r>
            <a:endParaRPr lang="en-US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53E0C914-C67E-4439-8659-52558DB34C4E}"/>
              </a:ext>
            </a:extLst>
          </p:cNvPr>
          <p:cNvSpPr/>
          <p:nvPr/>
        </p:nvSpPr>
        <p:spPr>
          <a:xfrm>
            <a:off x="9321173" y="5088879"/>
            <a:ext cx="2288315" cy="533795"/>
          </a:xfrm>
          <a:prstGeom prst="hexagon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Support</a:t>
            </a:r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43057DE7-3E9C-4B6B-8E48-9CBDCB5DA5B8}"/>
              </a:ext>
            </a:extLst>
          </p:cNvPr>
          <p:cNvSpPr/>
          <p:nvPr/>
        </p:nvSpPr>
        <p:spPr>
          <a:xfrm>
            <a:off x="7035173" y="2705603"/>
            <a:ext cx="2288315" cy="533795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Automate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Control</a:t>
            </a:r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9484FBE1-4635-4D57-81BB-743B3BC80075}"/>
              </a:ext>
            </a:extLst>
          </p:cNvPr>
          <p:cNvSpPr/>
          <p:nvPr/>
        </p:nvSpPr>
        <p:spPr>
          <a:xfrm>
            <a:off x="7035173" y="3381135"/>
            <a:ext cx="2288315" cy="533795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Display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A07357EF-0556-4E1E-9E53-FB43EC4FC027}"/>
              </a:ext>
            </a:extLst>
          </p:cNvPr>
          <p:cNvSpPr/>
          <p:nvPr/>
        </p:nvSpPr>
        <p:spPr>
          <a:xfrm>
            <a:off x="7035175" y="4056668"/>
            <a:ext cx="2288315" cy="533795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Regulate Air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Circulation</a:t>
            </a:r>
            <a:endParaRPr lang="en-US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E44DD6C9-C051-426F-A2DF-378302CFD156}"/>
              </a:ext>
            </a:extLst>
          </p:cNvPr>
          <p:cNvSpPr/>
          <p:nvPr/>
        </p:nvSpPr>
        <p:spPr>
          <a:xfrm>
            <a:off x="7035175" y="4726795"/>
            <a:ext cx="2288315" cy="53379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Visibility</a:t>
            </a: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C592464E-4297-4F8E-B421-0ABA49E3BA53}"/>
              </a:ext>
            </a:extLst>
          </p:cNvPr>
          <p:cNvSpPr/>
          <p:nvPr/>
        </p:nvSpPr>
        <p:spPr>
          <a:xfrm>
            <a:off x="939177" y="2429990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FAADC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70BC069E-51DC-44BC-8AB4-7AC908156AD9}"/>
              </a:ext>
            </a:extLst>
          </p:cNvPr>
          <p:cNvSpPr/>
          <p:nvPr/>
        </p:nvSpPr>
        <p:spPr>
          <a:xfrm>
            <a:off x="939176" y="3105521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B831D3BC-09EF-4678-8049-9FB284A4DFF0}"/>
              </a:ext>
            </a:extLst>
          </p:cNvPr>
          <p:cNvSpPr/>
          <p:nvPr/>
        </p:nvSpPr>
        <p:spPr>
          <a:xfrm>
            <a:off x="939177" y="3797266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75E1CFAE-1243-4085-BC23-B9CC365E62EC}"/>
              </a:ext>
            </a:extLst>
          </p:cNvPr>
          <p:cNvSpPr/>
          <p:nvPr/>
        </p:nvSpPr>
        <p:spPr>
          <a:xfrm>
            <a:off x="939176" y="4489010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FBFB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3DEAF6F2-0156-4BCF-98AA-2F64BA382938}"/>
              </a:ext>
            </a:extLst>
          </p:cNvPr>
          <p:cNvSpPr/>
          <p:nvPr/>
        </p:nvSpPr>
        <p:spPr>
          <a:xfrm>
            <a:off x="939176" y="5169947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25353972-09DD-40FD-8B74-330AE8EB52FA}"/>
              </a:ext>
            </a:extLst>
          </p:cNvPr>
          <p:cNvSpPr/>
          <p:nvPr/>
        </p:nvSpPr>
        <p:spPr>
          <a:xfrm>
            <a:off x="3219773" y="2765054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7B09C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5311DDBF-69F9-4758-9424-EB2FC5F13CC1}"/>
              </a:ext>
            </a:extLst>
          </p:cNvPr>
          <p:cNvSpPr/>
          <p:nvPr/>
        </p:nvSpPr>
        <p:spPr>
          <a:xfrm>
            <a:off x="3219772" y="344058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CC8172D2-6C21-41E3-BA44-2AF2FE376684}"/>
              </a:ext>
            </a:extLst>
          </p:cNvPr>
          <p:cNvSpPr/>
          <p:nvPr/>
        </p:nvSpPr>
        <p:spPr>
          <a:xfrm>
            <a:off x="3219772" y="4116117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E70D9CB7-D056-47A3-BB2E-003119EDC4E0}"/>
              </a:ext>
            </a:extLst>
          </p:cNvPr>
          <p:cNvSpPr/>
          <p:nvPr/>
        </p:nvSpPr>
        <p:spPr>
          <a:xfrm>
            <a:off x="3219773" y="478624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CEB888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D0AEA100-7B33-4E11-BF8A-388F53CAF388}"/>
              </a:ext>
            </a:extLst>
          </p:cNvPr>
          <p:cNvSpPr/>
          <p:nvPr/>
        </p:nvSpPr>
        <p:spPr>
          <a:xfrm>
            <a:off x="7121644" y="2775862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7B09C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0F7F12A0-FE50-449B-A045-875426B08AF0}"/>
              </a:ext>
            </a:extLst>
          </p:cNvPr>
          <p:cNvSpPr/>
          <p:nvPr/>
        </p:nvSpPr>
        <p:spPr>
          <a:xfrm>
            <a:off x="7121645" y="3451394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6C4EC6EE-C739-4D6E-B935-AD51A53B30C9}"/>
              </a:ext>
            </a:extLst>
          </p:cNvPr>
          <p:cNvSpPr/>
          <p:nvPr/>
        </p:nvSpPr>
        <p:spPr>
          <a:xfrm>
            <a:off x="7121645" y="4126926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744FE6BA-0314-4A9E-9657-4698FE0ADB2E}"/>
              </a:ext>
            </a:extLst>
          </p:cNvPr>
          <p:cNvSpPr/>
          <p:nvPr/>
        </p:nvSpPr>
        <p:spPr>
          <a:xfrm>
            <a:off x="7121644" y="4797053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FBFB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C9C1E1DC-3B92-4C79-B30A-F08CE268C848}"/>
              </a:ext>
            </a:extLst>
          </p:cNvPr>
          <p:cNvSpPr/>
          <p:nvPr/>
        </p:nvSpPr>
        <p:spPr>
          <a:xfrm>
            <a:off x="9402241" y="2419181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FAADC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9EDA4BD2-C765-4E24-A882-F6E34B02A96C}"/>
              </a:ext>
            </a:extLst>
          </p:cNvPr>
          <p:cNvSpPr/>
          <p:nvPr/>
        </p:nvSpPr>
        <p:spPr>
          <a:xfrm>
            <a:off x="9402240" y="3094712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1F8167D9-890F-45AB-98ED-7E80DD92EE78}"/>
              </a:ext>
            </a:extLst>
          </p:cNvPr>
          <p:cNvSpPr/>
          <p:nvPr/>
        </p:nvSpPr>
        <p:spPr>
          <a:xfrm>
            <a:off x="9402240" y="3786458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96D18D04-6BB2-4262-9853-529727442F6A}"/>
              </a:ext>
            </a:extLst>
          </p:cNvPr>
          <p:cNvSpPr/>
          <p:nvPr/>
        </p:nvSpPr>
        <p:spPr>
          <a:xfrm>
            <a:off x="9402241" y="4478203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65957046-7728-4C65-AAA9-C5F13C410D21}"/>
              </a:ext>
            </a:extLst>
          </p:cNvPr>
          <p:cNvSpPr/>
          <p:nvPr/>
        </p:nvSpPr>
        <p:spPr>
          <a:xfrm>
            <a:off x="9402241" y="5159139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CEB888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349ACE-E620-41B2-9211-3ABE973EF1F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251752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41EB-C3C1-4293-BB8C-1EE829C9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  <a:latin typeface="Cambria"/>
                <a:ea typeface="Cambria"/>
                <a:cs typeface="Arial"/>
              </a:rPr>
              <a:t>Covid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96CE4-0269-4EAE-A800-308FD84BA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A8BBC-5E05-449D-9012-A08D9AD772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090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EFAD8-775F-4BC6-A446-59DD638551F7}"/>
              </a:ext>
            </a:extLst>
          </p:cNvPr>
          <p:cNvSpPr txBox="1"/>
          <p:nvPr/>
        </p:nvSpPr>
        <p:spPr>
          <a:xfrm>
            <a:off x="1400782" y="1728688"/>
            <a:ext cx="2602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64172E3E-FFC3-4D62-96C3-81013FF58F6E}"/>
              </a:ext>
            </a:extLst>
          </p:cNvPr>
          <p:cNvSpPr/>
          <p:nvPr/>
        </p:nvSpPr>
        <p:spPr>
          <a:xfrm>
            <a:off x="3133302" y="2694795"/>
            <a:ext cx="2288315" cy="533795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Automate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Control</a:t>
            </a:r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96E74187-DD23-46AA-A749-D4E99248ED81}"/>
              </a:ext>
            </a:extLst>
          </p:cNvPr>
          <p:cNvSpPr/>
          <p:nvPr/>
        </p:nvSpPr>
        <p:spPr>
          <a:xfrm>
            <a:off x="847302" y="3035263"/>
            <a:ext cx="2288315" cy="533795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Monitor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>
              <a:cs typeface="Calibri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AC054DB4-8986-47CC-B534-C1323AAAB9E6}"/>
              </a:ext>
            </a:extLst>
          </p:cNvPr>
          <p:cNvSpPr/>
          <p:nvPr/>
        </p:nvSpPr>
        <p:spPr>
          <a:xfrm>
            <a:off x="3133302" y="3370327"/>
            <a:ext cx="2288315" cy="533795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Clearance</a:t>
            </a:r>
            <a:endParaRPr lang="en-US">
              <a:cs typeface="Calibri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38E7263F-D38E-48C8-A4A2-D45AEDCED982}"/>
              </a:ext>
            </a:extLst>
          </p:cNvPr>
          <p:cNvSpPr/>
          <p:nvPr/>
        </p:nvSpPr>
        <p:spPr>
          <a:xfrm>
            <a:off x="3133303" y="4045860"/>
            <a:ext cx="2288315" cy="533795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Regulate Air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Circulation</a:t>
            </a:r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16F87755-EB16-43C6-A88D-61D5BDFCA6EF}"/>
              </a:ext>
            </a:extLst>
          </p:cNvPr>
          <p:cNvSpPr/>
          <p:nvPr/>
        </p:nvSpPr>
        <p:spPr>
          <a:xfrm>
            <a:off x="3133304" y="4715987"/>
            <a:ext cx="2288315" cy="533795"/>
          </a:xfrm>
          <a:prstGeom prst="hexagon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Support</a:t>
            </a:r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92885FB-E18E-4B1A-8B16-EF14099A79DF}"/>
              </a:ext>
            </a:extLst>
          </p:cNvPr>
          <p:cNvSpPr/>
          <p:nvPr/>
        </p:nvSpPr>
        <p:spPr>
          <a:xfrm>
            <a:off x="847301" y="3727007"/>
            <a:ext cx="2288315" cy="533795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Access</a:t>
            </a:r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DE633822-F29C-4D4D-BC82-6300690CFAF9}"/>
              </a:ext>
            </a:extLst>
          </p:cNvPr>
          <p:cNvSpPr/>
          <p:nvPr/>
        </p:nvSpPr>
        <p:spPr>
          <a:xfrm>
            <a:off x="847302" y="4418752"/>
            <a:ext cx="2288315" cy="53379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Visibility</a:t>
            </a:r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3F196140-230E-4119-A615-1F86C78773AE}"/>
              </a:ext>
            </a:extLst>
          </p:cNvPr>
          <p:cNvSpPr/>
          <p:nvPr/>
        </p:nvSpPr>
        <p:spPr>
          <a:xfrm>
            <a:off x="847301" y="5099688"/>
            <a:ext cx="2288315" cy="533795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Display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1A0FB73A-5BC5-46AC-A978-8E3DBFAAA19F}"/>
              </a:ext>
            </a:extLst>
          </p:cNvPr>
          <p:cNvSpPr/>
          <p:nvPr/>
        </p:nvSpPr>
        <p:spPr>
          <a:xfrm>
            <a:off x="4576240" y="1132968"/>
            <a:ext cx="3039507" cy="82022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Tahoma"/>
                <a:ea typeface="Tahoma"/>
                <a:cs typeface="Calibri"/>
              </a:rPr>
              <a:t>Engineering Characteristics</a:t>
            </a:r>
            <a:endParaRPr lang="en-US" sz="2000" b="1">
              <a:latin typeface="Tahoma"/>
              <a:ea typeface="Tahoma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8059196-5CDB-47AF-BCD7-2CAC1A3C1E91}"/>
              </a:ext>
            </a:extLst>
          </p:cNvPr>
          <p:cNvSpPr/>
          <p:nvPr/>
        </p:nvSpPr>
        <p:spPr>
          <a:xfrm>
            <a:off x="1501218" y="1727436"/>
            <a:ext cx="3077337" cy="458137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CC0FCE42-1677-4011-894D-84089A0A840C}"/>
              </a:ext>
            </a:extLst>
          </p:cNvPr>
          <p:cNvSpPr/>
          <p:nvPr/>
        </p:nvSpPr>
        <p:spPr>
          <a:xfrm>
            <a:off x="7613430" y="1727435"/>
            <a:ext cx="3077337" cy="458137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House of Quality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6702B1-4E87-4451-AE57-ED6C99BDA7A5}"/>
              </a:ext>
            </a:extLst>
          </p:cNvPr>
          <p:cNvSpPr txBox="1"/>
          <p:nvPr/>
        </p:nvSpPr>
        <p:spPr>
          <a:xfrm>
            <a:off x="1762869" y="177192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6E15E411-5B84-42F7-A4FD-269E2F1CB25B}"/>
              </a:ext>
            </a:extLst>
          </p:cNvPr>
          <p:cNvSpPr/>
          <p:nvPr/>
        </p:nvSpPr>
        <p:spPr>
          <a:xfrm>
            <a:off x="9321174" y="3024454"/>
            <a:ext cx="2288315" cy="533795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Monitor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B3482F3-9106-4188-9A15-67F2B5663E6F}"/>
              </a:ext>
            </a:extLst>
          </p:cNvPr>
          <p:cNvSpPr/>
          <p:nvPr/>
        </p:nvSpPr>
        <p:spPr>
          <a:xfrm>
            <a:off x="9321173" y="3716198"/>
            <a:ext cx="2288315" cy="533795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Access</a:t>
            </a:r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7E28612F-5CAF-4A38-AF0D-560FCA5EA916}"/>
              </a:ext>
            </a:extLst>
          </p:cNvPr>
          <p:cNvSpPr/>
          <p:nvPr/>
        </p:nvSpPr>
        <p:spPr>
          <a:xfrm>
            <a:off x="9321174" y="4407943"/>
            <a:ext cx="2288315" cy="533795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Clearance</a:t>
            </a:r>
            <a:endParaRPr lang="en-US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53E0C914-C67E-4439-8659-52558DB34C4E}"/>
              </a:ext>
            </a:extLst>
          </p:cNvPr>
          <p:cNvSpPr/>
          <p:nvPr/>
        </p:nvSpPr>
        <p:spPr>
          <a:xfrm>
            <a:off x="9321173" y="5088879"/>
            <a:ext cx="2288315" cy="533795"/>
          </a:xfrm>
          <a:prstGeom prst="hexagon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Support</a:t>
            </a:r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43057DE7-3E9C-4B6B-8E48-9CBDCB5DA5B8}"/>
              </a:ext>
            </a:extLst>
          </p:cNvPr>
          <p:cNvSpPr/>
          <p:nvPr/>
        </p:nvSpPr>
        <p:spPr>
          <a:xfrm>
            <a:off x="7035173" y="2705603"/>
            <a:ext cx="2288315" cy="533795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Automate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Control</a:t>
            </a:r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9484FBE1-4635-4D57-81BB-743B3BC80075}"/>
              </a:ext>
            </a:extLst>
          </p:cNvPr>
          <p:cNvSpPr/>
          <p:nvPr/>
        </p:nvSpPr>
        <p:spPr>
          <a:xfrm>
            <a:off x="7035173" y="3381135"/>
            <a:ext cx="2288315" cy="533795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Display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A07357EF-0556-4E1E-9E53-FB43EC4FC027}"/>
              </a:ext>
            </a:extLst>
          </p:cNvPr>
          <p:cNvSpPr/>
          <p:nvPr/>
        </p:nvSpPr>
        <p:spPr>
          <a:xfrm>
            <a:off x="7035175" y="4056668"/>
            <a:ext cx="2288315" cy="533795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Regulate Air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Circulation</a:t>
            </a:r>
            <a:endParaRPr lang="en-US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E44DD6C9-C051-426F-A2DF-378302CFD156}"/>
              </a:ext>
            </a:extLst>
          </p:cNvPr>
          <p:cNvSpPr/>
          <p:nvPr/>
        </p:nvSpPr>
        <p:spPr>
          <a:xfrm>
            <a:off x="7035175" y="4726795"/>
            <a:ext cx="2288315" cy="53379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Visibility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70BC069E-51DC-44BC-8AB4-7AC908156AD9}"/>
              </a:ext>
            </a:extLst>
          </p:cNvPr>
          <p:cNvSpPr/>
          <p:nvPr/>
        </p:nvSpPr>
        <p:spPr>
          <a:xfrm>
            <a:off x="939176" y="3105521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B831D3BC-09EF-4678-8049-9FB284A4DFF0}"/>
              </a:ext>
            </a:extLst>
          </p:cNvPr>
          <p:cNvSpPr/>
          <p:nvPr/>
        </p:nvSpPr>
        <p:spPr>
          <a:xfrm>
            <a:off x="939177" y="3797266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75E1CFAE-1243-4085-BC23-B9CC365E62EC}"/>
              </a:ext>
            </a:extLst>
          </p:cNvPr>
          <p:cNvSpPr/>
          <p:nvPr/>
        </p:nvSpPr>
        <p:spPr>
          <a:xfrm>
            <a:off x="939176" y="4489010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FBFB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3DEAF6F2-0156-4BCF-98AA-2F64BA382938}"/>
              </a:ext>
            </a:extLst>
          </p:cNvPr>
          <p:cNvSpPr/>
          <p:nvPr/>
        </p:nvSpPr>
        <p:spPr>
          <a:xfrm>
            <a:off x="939176" y="5169947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25353972-09DD-40FD-8B74-330AE8EB52FA}"/>
              </a:ext>
            </a:extLst>
          </p:cNvPr>
          <p:cNvSpPr/>
          <p:nvPr/>
        </p:nvSpPr>
        <p:spPr>
          <a:xfrm>
            <a:off x="3219773" y="2765054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7B09C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5311DDBF-69F9-4758-9424-EB2FC5F13CC1}"/>
              </a:ext>
            </a:extLst>
          </p:cNvPr>
          <p:cNvSpPr/>
          <p:nvPr/>
        </p:nvSpPr>
        <p:spPr>
          <a:xfrm>
            <a:off x="3219772" y="344058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CC8172D2-6C21-41E3-BA44-2AF2FE376684}"/>
              </a:ext>
            </a:extLst>
          </p:cNvPr>
          <p:cNvSpPr/>
          <p:nvPr/>
        </p:nvSpPr>
        <p:spPr>
          <a:xfrm>
            <a:off x="3219772" y="4116117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E70D9CB7-D056-47A3-BB2E-003119EDC4E0}"/>
              </a:ext>
            </a:extLst>
          </p:cNvPr>
          <p:cNvSpPr/>
          <p:nvPr/>
        </p:nvSpPr>
        <p:spPr>
          <a:xfrm>
            <a:off x="3219773" y="478624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CEB888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D0AEA100-7B33-4E11-BF8A-388F53CAF388}"/>
              </a:ext>
            </a:extLst>
          </p:cNvPr>
          <p:cNvSpPr/>
          <p:nvPr/>
        </p:nvSpPr>
        <p:spPr>
          <a:xfrm>
            <a:off x="7121644" y="2775862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7B09C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0F7F12A0-FE50-449B-A045-875426B08AF0}"/>
              </a:ext>
            </a:extLst>
          </p:cNvPr>
          <p:cNvSpPr/>
          <p:nvPr/>
        </p:nvSpPr>
        <p:spPr>
          <a:xfrm>
            <a:off x="7121645" y="3451394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6C4EC6EE-C739-4D6E-B935-AD51A53B30C9}"/>
              </a:ext>
            </a:extLst>
          </p:cNvPr>
          <p:cNvSpPr/>
          <p:nvPr/>
        </p:nvSpPr>
        <p:spPr>
          <a:xfrm>
            <a:off x="7121645" y="4126926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744FE6BA-0314-4A9E-9657-4698FE0ADB2E}"/>
              </a:ext>
            </a:extLst>
          </p:cNvPr>
          <p:cNvSpPr/>
          <p:nvPr/>
        </p:nvSpPr>
        <p:spPr>
          <a:xfrm>
            <a:off x="7121644" y="4797053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FBFB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9EDA4BD2-C765-4E24-A882-F6E34B02A96C}"/>
              </a:ext>
            </a:extLst>
          </p:cNvPr>
          <p:cNvSpPr/>
          <p:nvPr/>
        </p:nvSpPr>
        <p:spPr>
          <a:xfrm>
            <a:off x="9402240" y="3094712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1F8167D9-890F-45AB-98ED-7E80DD92EE78}"/>
              </a:ext>
            </a:extLst>
          </p:cNvPr>
          <p:cNvSpPr/>
          <p:nvPr/>
        </p:nvSpPr>
        <p:spPr>
          <a:xfrm>
            <a:off x="9402240" y="3786458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96D18D04-6BB2-4262-9853-529727442F6A}"/>
              </a:ext>
            </a:extLst>
          </p:cNvPr>
          <p:cNvSpPr/>
          <p:nvPr/>
        </p:nvSpPr>
        <p:spPr>
          <a:xfrm>
            <a:off x="9402241" y="4478203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65957046-7728-4C65-AAA9-C5F13C410D21}"/>
              </a:ext>
            </a:extLst>
          </p:cNvPr>
          <p:cNvSpPr/>
          <p:nvPr/>
        </p:nvSpPr>
        <p:spPr>
          <a:xfrm>
            <a:off x="9402241" y="5159139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CEB888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F660E96F-6A14-4055-AC82-02EEF338FC65}"/>
              </a:ext>
            </a:extLst>
          </p:cNvPr>
          <p:cNvSpPr/>
          <p:nvPr/>
        </p:nvSpPr>
        <p:spPr>
          <a:xfrm>
            <a:off x="7000140" y="4653133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AA97E60D-D205-41D9-8231-2D75B3D5C0B4}"/>
              </a:ext>
            </a:extLst>
          </p:cNvPr>
          <p:cNvSpPr/>
          <p:nvPr/>
        </p:nvSpPr>
        <p:spPr>
          <a:xfrm>
            <a:off x="3049629" y="3296666"/>
            <a:ext cx="2431914" cy="680937"/>
          </a:xfrm>
          <a:prstGeom prst="hexagon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6FA7DF6F-2DDB-403A-B767-6657B3C84ACD}"/>
              </a:ext>
            </a:extLst>
          </p:cNvPr>
          <p:cNvSpPr/>
          <p:nvPr/>
        </p:nvSpPr>
        <p:spPr>
          <a:xfrm>
            <a:off x="3084518" y="4682950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979D1754-85E8-478D-9352-8201A4DC3547}"/>
              </a:ext>
            </a:extLst>
          </p:cNvPr>
          <p:cNvSpPr/>
          <p:nvPr/>
        </p:nvSpPr>
        <p:spPr>
          <a:xfrm>
            <a:off x="839289" y="4323474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A1B6BF55-6881-45E3-88B5-FAE9FF785943}"/>
              </a:ext>
            </a:extLst>
          </p:cNvPr>
          <p:cNvSpPr/>
          <p:nvPr/>
        </p:nvSpPr>
        <p:spPr>
          <a:xfrm>
            <a:off x="747417" y="5026027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A3F678BF-36DA-4729-8B4C-13CB5E08B295}"/>
              </a:ext>
            </a:extLst>
          </p:cNvPr>
          <p:cNvSpPr/>
          <p:nvPr/>
        </p:nvSpPr>
        <p:spPr>
          <a:xfrm>
            <a:off x="9233121" y="5002625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A3F678BF-36DA-4729-8B4C-13CB5E08B295}"/>
              </a:ext>
            </a:extLst>
          </p:cNvPr>
          <p:cNvSpPr/>
          <p:nvPr/>
        </p:nvSpPr>
        <p:spPr>
          <a:xfrm>
            <a:off x="6972444" y="3290586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Hexagon 75">
            <a:extLst>
              <a:ext uri="{FF2B5EF4-FFF2-40B4-BE49-F238E27FC236}">
                <a16:creationId xmlns:a16="http://schemas.microsoft.com/office/drawing/2014/main" id="{9C72916D-1778-4CBB-8F53-BB28E97FAF66}"/>
              </a:ext>
            </a:extLst>
          </p:cNvPr>
          <p:cNvSpPr/>
          <p:nvPr/>
        </p:nvSpPr>
        <p:spPr>
          <a:xfrm>
            <a:off x="9248309" y="4345091"/>
            <a:ext cx="2431914" cy="680937"/>
          </a:xfrm>
          <a:prstGeom prst="hexagon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67D336-04AA-49EB-B71D-2F025C04E678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05CCFA6D-66FC-480D-90D1-DCA8375B72F5}"/>
              </a:ext>
            </a:extLst>
          </p:cNvPr>
          <p:cNvSpPr/>
          <p:nvPr/>
        </p:nvSpPr>
        <p:spPr>
          <a:xfrm>
            <a:off x="847304" y="2359733"/>
            <a:ext cx="2288315" cy="533795"/>
          </a:xfrm>
          <a:prstGeom prst="hexagon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Change Temp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   &amp; Humidity</a:t>
            </a:r>
            <a:endParaRPr lang="en-US"/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14EA33B8-50BB-40FF-8E00-6C6FBCA0BD57}"/>
              </a:ext>
            </a:extLst>
          </p:cNvPr>
          <p:cNvSpPr/>
          <p:nvPr/>
        </p:nvSpPr>
        <p:spPr>
          <a:xfrm>
            <a:off x="9321176" y="2348924"/>
            <a:ext cx="2288315" cy="533795"/>
          </a:xfrm>
          <a:prstGeom prst="hexagon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Change Temp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&amp; Humidity</a:t>
            </a:r>
            <a:endParaRPr lang="en-US"/>
          </a:p>
        </p:txBody>
      </p:sp>
      <p:sp>
        <p:nvSpPr>
          <p:cNvPr id="77" name="Hexagon 76">
            <a:extLst>
              <a:ext uri="{FF2B5EF4-FFF2-40B4-BE49-F238E27FC236}">
                <a16:creationId xmlns:a16="http://schemas.microsoft.com/office/drawing/2014/main" id="{61AE5952-8F59-4A4B-96C2-7A5EB4109B4C}"/>
              </a:ext>
            </a:extLst>
          </p:cNvPr>
          <p:cNvSpPr/>
          <p:nvPr/>
        </p:nvSpPr>
        <p:spPr>
          <a:xfrm>
            <a:off x="939177" y="2429990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FAADC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A140FD5C-5572-4046-B4ED-4F7654632908}"/>
              </a:ext>
            </a:extLst>
          </p:cNvPr>
          <p:cNvSpPr/>
          <p:nvPr/>
        </p:nvSpPr>
        <p:spPr>
          <a:xfrm>
            <a:off x="9402241" y="2419181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FAADC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06643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EFAD8-775F-4BC6-A446-59DD638551F7}"/>
              </a:ext>
            </a:extLst>
          </p:cNvPr>
          <p:cNvSpPr txBox="1"/>
          <p:nvPr/>
        </p:nvSpPr>
        <p:spPr>
          <a:xfrm>
            <a:off x="1400782" y="1731579"/>
            <a:ext cx="2602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64172E3E-FFC3-4D62-96C3-81013FF58F6E}"/>
              </a:ext>
            </a:extLst>
          </p:cNvPr>
          <p:cNvSpPr/>
          <p:nvPr/>
        </p:nvSpPr>
        <p:spPr>
          <a:xfrm>
            <a:off x="3133302" y="2697686"/>
            <a:ext cx="2288315" cy="533795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Automate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Control</a:t>
            </a:r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96E74187-DD23-46AA-A749-D4E99248ED81}"/>
              </a:ext>
            </a:extLst>
          </p:cNvPr>
          <p:cNvSpPr/>
          <p:nvPr/>
        </p:nvSpPr>
        <p:spPr>
          <a:xfrm>
            <a:off x="847302" y="3038154"/>
            <a:ext cx="2288315" cy="533795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Monitor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>
              <a:cs typeface="Calibri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AC054DB4-8986-47CC-B534-C1323AAAB9E6}"/>
              </a:ext>
            </a:extLst>
          </p:cNvPr>
          <p:cNvSpPr/>
          <p:nvPr/>
        </p:nvSpPr>
        <p:spPr>
          <a:xfrm>
            <a:off x="3133302" y="3373218"/>
            <a:ext cx="2288315" cy="533795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Clearance</a:t>
            </a:r>
            <a:endParaRPr lang="en-US">
              <a:cs typeface="Calibri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38E7263F-D38E-48C8-A4A2-D45AEDCED982}"/>
              </a:ext>
            </a:extLst>
          </p:cNvPr>
          <p:cNvSpPr/>
          <p:nvPr/>
        </p:nvSpPr>
        <p:spPr>
          <a:xfrm>
            <a:off x="3133303" y="4048751"/>
            <a:ext cx="2288315" cy="533795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Regulate Air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Circulation</a:t>
            </a:r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92885FB-E18E-4B1A-8B16-EF14099A79DF}"/>
              </a:ext>
            </a:extLst>
          </p:cNvPr>
          <p:cNvSpPr/>
          <p:nvPr/>
        </p:nvSpPr>
        <p:spPr>
          <a:xfrm>
            <a:off x="847301" y="3729898"/>
            <a:ext cx="2288315" cy="533795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Access</a:t>
            </a:r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DE633822-F29C-4D4D-BC82-6300690CFAF9}"/>
              </a:ext>
            </a:extLst>
          </p:cNvPr>
          <p:cNvSpPr/>
          <p:nvPr/>
        </p:nvSpPr>
        <p:spPr>
          <a:xfrm>
            <a:off x="847302" y="4421643"/>
            <a:ext cx="2288315" cy="53379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Visibility</a:t>
            </a:r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3F196140-230E-4119-A615-1F86C78773AE}"/>
              </a:ext>
            </a:extLst>
          </p:cNvPr>
          <p:cNvSpPr/>
          <p:nvPr/>
        </p:nvSpPr>
        <p:spPr>
          <a:xfrm>
            <a:off x="847301" y="5102579"/>
            <a:ext cx="2288315" cy="533795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Display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1A0FB73A-5BC5-46AC-A978-8E3DBFAAA19F}"/>
              </a:ext>
            </a:extLst>
          </p:cNvPr>
          <p:cNvSpPr/>
          <p:nvPr/>
        </p:nvSpPr>
        <p:spPr>
          <a:xfrm>
            <a:off x="4576240" y="1135859"/>
            <a:ext cx="3039507" cy="82022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Tahoma"/>
                <a:ea typeface="Tahoma"/>
                <a:cs typeface="Calibri"/>
              </a:rPr>
              <a:t>Engineering Characteristics</a:t>
            </a:r>
            <a:endParaRPr lang="en-US" sz="2000" b="1">
              <a:latin typeface="Tahoma"/>
              <a:ea typeface="Tahoma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8059196-5CDB-47AF-BCD7-2CAC1A3C1E91}"/>
              </a:ext>
            </a:extLst>
          </p:cNvPr>
          <p:cNvSpPr/>
          <p:nvPr/>
        </p:nvSpPr>
        <p:spPr>
          <a:xfrm>
            <a:off x="1501218" y="1730327"/>
            <a:ext cx="3077337" cy="458137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CC0FCE42-1677-4011-894D-84089A0A840C}"/>
              </a:ext>
            </a:extLst>
          </p:cNvPr>
          <p:cNvSpPr/>
          <p:nvPr/>
        </p:nvSpPr>
        <p:spPr>
          <a:xfrm>
            <a:off x="7613430" y="1730326"/>
            <a:ext cx="3077337" cy="458137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House of Quality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6702B1-4E87-4451-AE57-ED6C99BDA7A5}"/>
              </a:ext>
            </a:extLst>
          </p:cNvPr>
          <p:cNvSpPr txBox="1"/>
          <p:nvPr/>
        </p:nvSpPr>
        <p:spPr>
          <a:xfrm>
            <a:off x="1762869" y="177481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6E15E411-5B84-42F7-A4FD-269E2F1CB25B}"/>
              </a:ext>
            </a:extLst>
          </p:cNvPr>
          <p:cNvSpPr/>
          <p:nvPr/>
        </p:nvSpPr>
        <p:spPr>
          <a:xfrm>
            <a:off x="9321174" y="3027345"/>
            <a:ext cx="2288315" cy="533795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Monitor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B3482F3-9106-4188-9A15-67F2B5663E6F}"/>
              </a:ext>
            </a:extLst>
          </p:cNvPr>
          <p:cNvSpPr/>
          <p:nvPr/>
        </p:nvSpPr>
        <p:spPr>
          <a:xfrm>
            <a:off x="9321173" y="3719089"/>
            <a:ext cx="2288315" cy="533795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Access</a:t>
            </a:r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7E28612F-5CAF-4A38-AF0D-560FCA5EA916}"/>
              </a:ext>
            </a:extLst>
          </p:cNvPr>
          <p:cNvSpPr/>
          <p:nvPr/>
        </p:nvSpPr>
        <p:spPr>
          <a:xfrm>
            <a:off x="9321174" y="4410834"/>
            <a:ext cx="2288315" cy="533795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Clearance</a:t>
            </a:r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43057DE7-3E9C-4B6B-8E48-9CBDCB5DA5B8}"/>
              </a:ext>
            </a:extLst>
          </p:cNvPr>
          <p:cNvSpPr/>
          <p:nvPr/>
        </p:nvSpPr>
        <p:spPr>
          <a:xfrm>
            <a:off x="7035173" y="2708494"/>
            <a:ext cx="2288315" cy="533795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Automate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Control</a:t>
            </a:r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9484FBE1-4635-4D57-81BB-743B3BC80075}"/>
              </a:ext>
            </a:extLst>
          </p:cNvPr>
          <p:cNvSpPr/>
          <p:nvPr/>
        </p:nvSpPr>
        <p:spPr>
          <a:xfrm>
            <a:off x="7035173" y="3384026"/>
            <a:ext cx="2288315" cy="533795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Display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A07357EF-0556-4E1E-9E53-FB43EC4FC027}"/>
              </a:ext>
            </a:extLst>
          </p:cNvPr>
          <p:cNvSpPr/>
          <p:nvPr/>
        </p:nvSpPr>
        <p:spPr>
          <a:xfrm>
            <a:off x="7035175" y="4059559"/>
            <a:ext cx="2288315" cy="533795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Regulate Air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Circulation</a:t>
            </a:r>
            <a:endParaRPr lang="en-US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E44DD6C9-C051-426F-A2DF-378302CFD156}"/>
              </a:ext>
            </a:extLst>
          </p:cNvPr>
          <p:cNvSpPr/>
          <p:nvPr/>
        </p:nvSpPr>
        <p:spPr>
          <a:xfrm>
            <a:off x="7035175" y="4729686"/>
            <a:ext cx="2288315" cy="53379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Visibility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70BC069E-51DC-44BC-8AB4-7AC908156AD9}"/>
              </a:ext>
            </a:extLst>
          </p:cNvPr>
          <p:cNvSpPr/>
          <p:nvPr/>
        </p:nvSpPr>
        <p:spPr>
          <a:xfrm>
            <a:off x="939176" y="3108412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B831D3BC-09EF-4678-8049-9FB284A4DFF0}"/>
              </a:ext>
            </a:extLst>
          </p:cNvPr>
          <p:cNvSpPr/>
          <p:nvPr/>
        </p:nvSpPr>
        <p:spPr>
          <a:xfrm>
            <a:off x="939177" y="3800157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75E1CFAE-1243-4085-BC23-B9CC365E62EC}"/>
              </a:ext>
            </a:extLst>
          </p:cNvPr>
          <p:cNvSpPr/>
          <p:nvPr/>
        </p:nvSpPr>
        <p:spPr>
          <a:xfrm>
            <a:off x="939176" y="4491901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FBFB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3DEAF6F2-0156-4BCF-98AA-2F64BA382938}"/>
              </a:ext>
            </a:extLst>
          </p:cNvPr>
          <p:cNvSpPr/>
          <p:nvPr/>
        </p:nvSpPr>
        <p:spPr>
          <a:xfrm>
            <a:off x="939176" y="5172838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25353972-09DD-40FD-8B74-330AE8EB52FA}"/>
              </a:ext>
            </a:extLst>
          </p:cNvPr>
          <p:cNvSpPr/>
          <p:nvPr/>
        </p:nvSpPr>
        <p:spPr>
          <a:xfrm>
            <a:off x="3219773" y="276794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7B09C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5311DDBF-69F9-4758-9424-EB2FC5F13CC1}"/>
              </a:ext>
            </a:extLst>
          </p:cNvPr>
          <p:cNvSpPr/>
          <p:nvPr/>
        </p:nvSpPr>
        <p:spPr>
          <a:xfrm>
            <a:off x="3219772" y="3443476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CC8172D2-6C21-41E3-BA44-2AF2FE376684}"/>
              </a:ext>
            </a:extLst>
          </p:cNvPr>
          <p:cNvSpPr/>
          <p:nvPr/>
        </p:nvSpPr>
        <p:spPr>
          <a:xfrm>
            <a:off x="3219772" y="4119008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D0AEA100-7B33-4E11-BF8A-388F53CAF388}"/>
              </a:ext>
            </a:extLst>
          </p:cNvPr>
          <p:cNvSpPr/>
          <p:nvPr/>
        </p:nvSpPr>
        <p:spPr>
          <a:xfrm>
            <a:off x="7121644" y="2778753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7B09C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0F7F12A0-FE50-449B-A045-875426B08AF0}"/>
              </a:ext>
            </a:extLst>
          </p:cNvPr>
          <p:cNvSpPr/>
          <p:nvPr/>
        </p:nvSpPr>
        <p:spPr>
          <a:xfrm>
            <a:off x="7121645" y="345428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6C4EC6EE-C739-4D6E-B935-AD51A53B30C9}"/>
              </a:ext>
            </a:extLst>
          </p:cNvPr>
          <p:cNvSpPr/>
          <p:nvPr/>
        </p:nvSpPr>
        <p:spPr>
          <a:xfrm>
            <a:off x="7121645" y="4129817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744FE6BA-0314-4A9E-9657-4698FE0ADB2E}"/>
              </a:ext>
            </a:extLst>
          </p:cNvPr>
          <p:cNvSpPr/>
          <p:nvPr/>
        </p:nvSpPr>
        <p:spPr>
          <a:xfrm>
            <a:off x="7121644" y="4799944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FBFB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9EDA4BD2-C765-4E24-A882-F6E34B02A96C}"/>
              </a:ext>
            </a:extLst>
          </p:cNvPr>
          <p:cNvSpPr/>
          <p:nvPr/>
        </p:nvSpPr>
        <p:spPr>
          <a:xfrm>
            <a:off x="9402240" y="3097603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1F8167D9-890F-45AB-98ED-7E80DD92EE78}"/>
              </a:ext>
            </a:extLst>
          </p:cNvPr>
          <p:cNvSpPr/>
          <p:nvPr/>
        </p:nvSpPr>
        <p:spPr>
          <a:xfrm>
            <a:off x="9402240" y="3789349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96D18D04-6BB2-4262-9853-529727442F6A}"/>
              </a:ext>
            </a:extLst>
          </p:cNvPr>
          <p:cNvSpPr/>
          <p:nvPr/>
        </p:nvSpPr>
        <p:spPr>
          <a:xfrm>
            <a:off x="9402241" y="4481094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99F352B-0DE5-4C3C-9B5F-8161E7E2B865}"/>
              </a:ext>
            </a:extLst>
          </p:cNvPr>
          <p:cNvSpPr/>
          <p:nvPr/>
        </p:nvSpPr>
        <p:spPr>
          <a:xfrm>
            <a:off x="3098268" y="2613216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4CFEDF1-BE41-4A94-8CF8-8107930CA00B}"/>
              </a:ext>
            </a:extLst>
          </p:cNvPr>
          <p:cNvSpPr/>
          <p:nvPr/>
        </p:nvSpPr>
        <p:spPr>
          <a:xfrm>
            <a:off x="839289" y="2980705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84C187D0-EE30-41A6-B9E2-2353578875A2}"/>
              </a:ext>
            </a:extLst>
          </p:cNvPr>
          <p:cNvSpPr/>
          <p:nvPr/>
        </p:nvSpPr>
        <p:spPr>
          <a:xfrm>
            <a:off x="6962310" y="2624024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08FA042B-765E-41AC-B766-854E230672B1}"/>
              </a:ext>
            </a:extLst>
          </p:cNvPr>
          <p:cNvSpPr/>
          <p:nvPr/>
        </p:nvSpPr>
        <p:spPr>
          <a:xfrm>
            <a:off x="9248310" y="2953684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649EF88B-E587-47CD-A4F1-8B2375A56B1A}"/>
              </a:ext>
            </a:extLst>
          </p:cNvPr>
          <p:cNvSpPr/>
          <p:nvPr/>
        </p:nvSpPr>
        <p:spPr>
          <a:xfrm>
            <a:off x="774437" y="3667045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Hexagon 75">
            <a:extLst>
              <a:ext uri="{FF2B5EF4-FFF2-40B4-BE49-F238E27FC236}">
                <a16:creationId xmlns:a16="http://schemas.microsoft.com/office/drawing/2014/main" id="{413B1C3E-002D-428C-B2C7-3E69FEF14C40}"/>
              </a:ext>
            </a:extLst>
          </p:cNvPr>
          <p:cNvSpPr/>
          <p:nvPr/>
        </p:nvSpPr>
        <p:spPr>
          <a:xfrm>
            <a:off x="9248310" y="3634620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F0C0D438-3084-4309-8760-676FFFF7099F}"/>
              </a:ext>
            </a:extLst>
          </p:cNvPr>
          <p:cNvSpPr/>
          <p:nvPr/>
        </p:nvSpPr>
        <p:spPr>
          <a:xfrm>
            <a:off x="3060438" y="3915642"/>
            <a:ext cx="2431914" cy="680937"/>
          </a:xfrm>
          <a:prstGeom prst="hexagon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05FCEA70-A753-41F5-B793-4886A3945010}"/>
              </a:ext>
            </a:extLst>
          </p:cNvPr>
          <p:cNvSpPr/>
          <p:nvPr/>
        </p:nvSpPr>
        <p:spPr>
          <a:xfrm>
            <a:off x="6962310" y="3975089"/>
            <a:ext cx="2431914" cy="680937"/>
          </a:xfrm>
          <a:prstGeom prst="hexagon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5906A7-34D4-4F27-8523-AF19825E3DE9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4C0E2548-360C-4064-A38C-F0E55CAFCB1B}"/>
              </a:ext>
            </a:extLst>
          </p:cNvPr>
          <p:cNvSpPr/>
          <p:nvPr/>
        </p:nvSpPr>
        <p:spPr>
          <a:xfrm>
            <a:off x="3060437" y="4674750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5A6F14C7-E59F-4B12-8A12-18EC2D266772}"/>
              </a:ext>
            </a:extLst>
          </p:cNvPr>
          <p:cNvSpPr/>
          <p:nvPr/>
        </p:nvSpPr>
        <p:spPr>
          <a:xfrm>
            <a:off x="9272292" y="4979753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Hexagon 76">
            <a:extLst>
              <a:ext uri="{FF2B5EF4-FFF2-40B4-BE49-F238E27FC236}">
                <a16:creationId xmlns:a16="http://schemas.microsoft.com/office/drawing/2014/main" id="{A56D292C-B8F8-41C2-AE88-DF699CEA39CC}"/>
              </a:ext>
            </a:extLst>
          </p:cNvPr>
          <p:cNvSpPr/>
          <p:nvPr/>
        </p:nvSpPr>
        <p:spPr>
          <a:xfrm>
            <a:off x="847304" y="2359733"/>
            <a:ext cx="2288315" cy="533795"/>
          </a:xfrm>
          <a:prstGeom prst="hexagon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Change Temp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   &amp; Humidity</a:t>
            </a:r>
            <a:endParaRPr lang="en-US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683E4605-E082-4F40-8BF8-7457145986F3}"/>
              </a:ext>
            </a:extLst>
          </p:cNvPr>
          <p:cNvSpPr/>
          <p:nvPr/>
        </p:nvSpPr>
        <p:spPr>
          <a:xfrm>
            <a:off x="3133304" y="4715987"/>
            <a:ext cx="2288315" cy="533795"/>
          </a:xfrm>
          <a:prstGeom prst="hexagon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Support</a:t>
            </a:r>
            <a:endParaRPr lang="en-US"/>
          </a:p>
        </p:txBody>
      </p:sp>
      <p:sp>
        <p:nvSpPr>
          <p:cNvPr id="79" name="Hexagon 78">
            <a:extLst>
              <a:ext uri="{FF2B5EF4-FFF2-40B4-BE49-F238E27FC236}">
                <a16:creationId xmlns:a16="http://schemas.microsoft.com/office/drawing/2014/main" id="{F392A13D-530F-4B5A-B931-337C7AA1451C}"/>
              </a:ext>
            </a:extLst>
          </p:cNvPr>
          <p:cNvSpPr/>
          <p:nvPr/>
        </p:nvSpPr>
        <p:spPr>
          <a:xfrm>
            <a:off x="9321176" y="2348924"/>
            <a:ext cx="2288315" cy="533795"/>
          </a:xfrm>
          <a:prstGeom prst="hexagon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Change Temp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&amp; Humidity</a:t>
            </a:r>
            <a:endParaRPr lang="en-US"/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E4D6D0B1-36E4-461A-AEC6-90145A9D5EC5}"/>
              </a:ext>
            </a:extLst>
          </p:cNvPr>
          <p:cNvSpPr/>
          <p:nvPr/>
        </p:nvSpPr>
        <p:spPr>
          <a:xfrm>
            <a:off x="9321173" y="5088879"/>
            <a:ext cx="2288315" cy="533795"/>
          </a:xfrm>
          <a:prstGeom prst="hexagon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Support</a:t>
            </a:r>
            <a:endParaRPr lang="en-US"/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333B3D22-79FF-4376-9593-C82FEDF0A336}"/>
              </a:ext>
            </a:extLst>
          </p:cNvPr>
          <p:cNvSpPr/>
          <p:nvPr/>
        </p:nvSpPr>
        <p:spPr>
          <a:xfrm>
            <a:off x="939177" y="2429990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FAADC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82" name="Hexagon 81">
            <a:extLst>
              <a:ext uri="{FF2B5EF4-FFF2-40B4-BE49-F238E27FC236}">
                <a16:creationId xmlns:a16="http://schemas.microsoft.com/office/drawing/2014/main" id="{12867D54-F8BF-4E8E-8907-8D5895268C92}"/>
              </a:ext>
            </a:extLst>
          </p:cNvPr>
          <p:cNvSpPr/>
          <p:nvPr/>
        </p:nvSpPr>
        <p:spPr>
          <a:xfrm>
            <a:off x="3219773" y="478624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CEB888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8931E8C9-F826-47A1-8D85-742B32CA62DD}"/>
              </a:ext>
            </a:extLst>
          </p:cNvPr>
          <p:cNvSpPr/>
          <p:nvPr/>
        </p:nvSpPr>
        <p:spPr>
          <a:xfrm>
            <a:off x="9402241" y="2419181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FAADC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84" name="Hexagon 83">
            <a:extLst>
              <a:ext uri="{FF2B5EF4-FFF2-40B4-BE49-F238E27FC236}">
                <a16:creationId xmlns:a16="http://schemas.microsoft.com/office/drawing/2014/main" id="{B3EF79F0-F16A-4F2A-BDB1-AC7B847893E5}"/>
              </a:ext>
            </a:extLst>
          </p:cNvPr>
          <p:cNvSpPr/>
          <p:nvPr/>
        </p:nvSpPr>
        <p:spPr>
          <a:xfrm>
            <a:off x="9402241" y="5159139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CEB888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BC7A0D1C-167D-411D-BF15-DEB92524F174}"/>
              </a:ext>
            </a:extLst>
          </p:cNvPr>
          <p:cNvSpPr/>
          <p:nvPr/>
        </p:nvSpPr>
        <p:spPr>
          <a:xfrm>
            <a:off x="752822" y="2321570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C551FBF-0247-4380-A833-B9FFC3930DBD}"/>
              </a:ext>
            </a:extLst>
          </p:cNvPr>
          <p:cNvSpPr/>
          <p:nvPr/>
        </p:nvSpPr>
        <p:spPr>
          <a:xfrm>
            <a:off x="9272292" y="2297589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44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46E46DE-26D6-4F98-A751-8194FA7FF760}"/>
              </a:ext>
            </a:extLst>
          </p:cNvPr>
          <p:cNvCxnSpPr>
            <a:cxnSpLocks/>
          </p:cNvCxnSpPr>
          <p:nvPr/>
        </p:nvCxnSpPr>
        <p:spPr>
          <a:xfrm flipV="1">
            <a:off x="2639436" y="5128095"/>
            <a:ext cx="459361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1" name="Graphic 11" descr="Trophy with solid fill">
            <a:extLst>
              <a:ext uri="{FF2B5EF4-FFF2-40B4-BE49-F238E27FC236}">
                <a16:creationId xmlns:a16="http://schemas.microsoft.com/office/drawing/2014/main" id="{86DB1718-B792-4279-A408-8F85F977D89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659" y="4067943"/>
            <a:ext cx="914400" cy="9144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CEFAD8-775F-4BC6-A446-59DD638551F7}"/>
              </a:ext>
            </a:extLst>
          </p:cNvPr>
          <p:cNvSpPr txBox="1"/>
          <p:nvPr/>
        </p:nvSpPr>
        <p:spPr>
          <a:xfrm>
            <a:off x="1335931" y="1308909"/>
            <a:ext cx="2602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8059196-5CDB-47AF-BCD7-2CAC1A3C1E91}"/>
              </a:ext>
            </a:extLst>
          </p:cNvPr>
          <p:cNvSpPr/>
          <p:nvPr/>
        </p:nvSpPr>
        <p:spPr>
          <a:xfrm>
            <a:off x="7424281" y="1177955"/>
            <a:ext cx="3077337" cy="458137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6702B1-4E87-4451-AE57-ED6C99BDA7A5}"/>
              </a:ext>
            </a:extLst>
          </p:cNvPr>
          <p:cNvSpPr txBox="1"/>
          <p:nvPr/>
        </p:nvSpPr>
        <p:spPr>
          <a:xfrm>
            <a:off x="7588655" y="122244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Pugh Chart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64607CF-6494-4A88-AFE5-0C929FC3987F}"/>
              </a:ext>
            </a:extLst>
          </p:cNvPr>
          <p:cNvSpPr/>
          <p:nvPr/>
        </p:nvSpPr>
        <p:spPr>
          <a:xfrm>
            <a:off x="1922752" y="1610296"/>
            <a:ext cx="429252" cy="387881"/>
          </a:xfrm>
          <a:prstGeom prst="hexagon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4FAAC9B1-06A1-44DA-BFC2-7B8F4BB7A011}"/>
              </a:ext>
            </a:extLst>
          </p:cNvPr>
          <p:cNvSpPr/>
          <p:nvPr/>
        </p:nvSpPr>
        <p:spPr>
          <a:xfrm>
            <a:off x="2349688" y="1361699"/>
            <a:ext cx="429252" cy="387881"/>
          </a:xfrm>
          <a:prstGeom prst="hexagon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B8E0AFF2-661C-47D9-8FA7-F4C74D74C10E}"/>
              </a:ext>
            </a:extLst>
          </p:cNvPr>
          <p:cNvSpPr/>
          <p:nvPr/>
        </p:nvSpPr>
        <p:spPr>
          <a:xfrm>
            <a:off x="2349687" y="1858890"/>
            <a:ext cx="429252" cy="387881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D658D1B8-0EE3-4ED3-B151-A3E824670FEC}"/>
              </a:ext>
            </a:extLst>
          </p:cNvPr>
          <p:cNvSpPr/>
          <p:nvPr/>
        </p:nvSpPr>
        <p:spPr>
          <a:xfrm>
            <a:off x="2776623" y="1610294"/>
            <a:ext cx="429252" cy="38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EC3FC1F1-E871-4361-A056-951EACE75584}"/>
              </a:ext>
            </a:extLst>
          </p:cNvPr>
          <p:cNvSpPr/>
          <p:nvPr/>
        </p:nvSpPr>
        <p:spPr>
          <a:xfrm>
            <a:off x="1922751" y="2107485"/>
            <a:ext cx="429252" cy="387881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DA17A072-8DAB-4C82-8CD8-822C6B79BB38}"/>
              </a:ext>
            </a:extLst>
          </p:cNvPr>
          <p:cNvSpPr/>
          <p:nvPr/>
        </p:nvSpPr>
        <p:spPr>
          <a:xfrm>
            <a:off x="2349686" y="2361485"/>
            <a:ext cx="429252" cy="387881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0DE9DC4C-E31F-44BD-B5D4-A6E71F29A5F0}"/>
              </a:ext>
            </a:extLst>
          </p:cNvPr>
          <p:cNvSpPr/>
          <p:nvPr/>
        </p:nvSpPr>
        <p:spPr>
          <a:xfrm>
            <a:off x="2776623" y="2107485"/>
            <a:ext cx="429252" cy="387881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02634C14-8E20-4C60-9B07-4F08FE82424E}"/>
              </a:ext>
            </a:extLst>
          </p:cNvPr>
          <p:cNvSpPr/>
          <p:nvPr/>
        </p:nvSpPr>
        <p:spPr>
          <a:xfrm>
            <a:off x="3203559" y="1858890"/>
            <a:ext cx="429252" cy="387881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DB97E-D606-4DA3-B602-CF6109981231}"/>
              </a:ext>
            </a:extLst>
          </p:cNvPr>
          <p:cNvSpPr txBox="1"/>
          <p:nvPr/>
        </p:nvSpPr>
        <p:spPr>
          <a:xfrm>
            <a:off x="3778655" y="1698017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VS</a:t>
            </a:r>
          </a:p>
        </p:txBody>
      </p:sp>
      <p:pic>
        <p:nvPicPr>
          <p:cNvPr id="6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406FCCE7-4AE1-440D-ABB4-755524215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3" t="-492" r="249" b="-457"/>
          <a:stretch/>
        </p:blipFill>
        <p:spPr>
          <a:xfrm>
            <a:off x="4701254" y="1509291"/>
            <a:ext cx="1872793" cy="1196102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1B585D74-739E-49DB-9E06-2A515869635C}"/>
              </a:ext>
            </a:extLst>
          </p:cNvPr>
          <p:cNvSpPr/>
          <p:nvPr/>
        </p:nvSpPr>
        <p:spPr>
          <a:xfrm>
            <a:off x="252836" y="1810251"/>
            <a:ext cx="1672231" cy="48515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8 Concepts</a:t>
            </a:r>
            <a:endParaRPr lang="en-US">
              <a:solidFill>
                <a:srgbClr val="FFFF00"/>
              </a:solidFill>
              <a:cs typeface="Calibri" panose="020F0502020204030204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98C6EAB-B739-41A6-B8D6-ED5BBAC413FE}"/>
              </a:ext>
            </a:extLst>
          </p:cNvPr>
          <p:cNvSpPr/>
          <p:nvPr/>
        </p:nvSpPr>
        <p:spPr>
          <a:xfrm>
            <a:off x="6662282" y="1810250"/>
            <a:ext cx="2245082" cy="490561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Existing Design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4308D5-598A-4648-B4A0-9E02616B0BA4}"/>
              </a:ext>
            </a:extLst>
          </p:cNvPr>
          <p:cNvCxnSpPr/>
          <p:nvPr/>
        </p:nvCxnSpPr>
        <p:spPr>
          <a:xfrm>
            <a:off x="1088416" y="2247629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EFCEDC-5718-496C-991B-6E609776762A}"/>
              </a:ext>
            </a:extLst>
          </p:cNvPr>
          <p:cNvCxnSpPr>
            <a:cxnSpLocks/>
          </p:cNvCxnSpPr>
          <p:nvPr/>
        </p:nvCxnSpPr>
        <p:spPr>
          <a:xfrm>
            <a:off x="7784288" y="2247628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B24C0C-3108-47BB-9517-B5A268809D70}"/>
              </a:ext>
            </a:extLst>
          </p:cNvPr>
          <p:cNvCxnSpPr>
            <a:cxnSpLocks/>
          </p:cNvCxnSpPr>
          <p:nvPr/>
        </p:nvCxnSpPr>
        <p:spPr>
          <a:xfrm flipV="1">
            <a:off x="1088416" y="2977202"/>
            <a:ext cx="6706679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Hexagon 25">
            <a:extLst>
              <a:ext uri="{FF2B5EF4-FFF2-40B4-BE49-F238E27FC236}">
                <a16:creationId xmlns:a16="http://schemas.microsoft.com/office/drawing/2014/main" id="{2453621A-1824-4B86-A679-0DB704C5E81A}"/>
              </a:ext>
            </a:extLst>
          </p:cNvPr>
          <p:cNvSpPr/>
          <p:nvPr/>
        </p:nvSpPr>
        <p:spPr>
          <a:xfrm>
            <a:off x="1733601" y="3463953"/>
            <a:ext cx="1099381" cy="48515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Top 3</a:t>
            </a:r>
            <a:endParaRPr lang="en-US">
              <a:cs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028B00-DF05-492B-B71D-F7F5CAE0C767}"/>
              </a:ext>
            </a:extLst>
          </p:cNvPr>
          <p:cNvSpPr txBox="1"/>
          <p:nvPr/>
        </p:nvSpPr>
        <p:spPr>
          <a:xfrm>
            <a:off x="3778654" y="3340909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Tahoma"/>
                <a:ea typeface="Tahoma"/>
                <a:cs typeface="Tahoma"/>
              </a:rPr>
              <a:t>VS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44292FF4-4E1D-4C8B-94B6-CF8CD62B0453}"/>
              </a:ext>
            </a:extLst>
          </p:cNvPr>
          <p:cNvSpPr/>
          <p:nvPr/>
        </p:nvSpPr>
        <p:spPr>
          <a:xfrm>
            <a:off x="2836071" y="3253187"/>
            <a:ext cx="429252" cy="387881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CE05FBDE-82BA-419B-9E61-C4D7834FD29F}"/>
              </a:ext>
            </a:extLst>
          </p:cNvPr>
          <p:cNvSpPr/>
          <p:nvPr/>
        </p:nvSpPr>
        <p:spPr>
          <a:xfrm>
            <a:off x="2836070" y="3750378"/>
            <a:ext cx="429252" cy="387881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EC4B530-E772-473E-9D25-12A5160B6B67}"/>
              </a:ext>
            </a:extLst>
          </p:cNvPr>
          <p:cNvSpPr/>
          <p:nvPr/>
        </p:nvSpPr>
        <p:spPr>
          <a:xfrm>
            <a:off x="3263006" y="3501782"/>
            <a:ext cx="429252" cy="387881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244AD08D-08BB-4F25-AC0A-96BC30402A04}"/>
              </a:ext>
            </a:extLst>
          </p:cNvPr>
          <p:cNvSpPr/>
          <p:nvPr/>
        </p:nvSpPr>
        <p:spPr>
          <a:xfrm>
            <a:off x="4765388" y="3512590"/>
            <a:ext cx="429252" cy="38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EDB9B90-F7DD-4463-8C12-3A04A4FDDEDE}"/>
              </a:ext>
            </a:extLst>
          </p:cNvPr>
          <p:cNvSpPr/>
          <p:nvPr/>
        </p:nvSpPr>
        <p:spPr>
          <a:xfrm>
            <a:off x="5327430" y="3453143"/>
            <a:ext cx="2277507" cy="495965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Least Polarizing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C6DBDDF-83F7-4F09-B0B1-767B6DCD429B}"/>
              </a:ext>
            </a:extLst>
          </p:cNvPr>
          <p:cNvCxnSpPr>
            <a:cxnSpLocks/>
          </p:cNvCxnSpPr>
          <p:nvPr/>
        </p:nvCxnSpPr>
        <p:spPr>
          <a:xfrm>
            <a:off x="2282756" y="3890522"/>
            <a:ext cx="0" cy="5512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508FF3-8AAC-4FC8-88E6-1AF4BEB66705}"/>
              </a:ext>
            </a:extLst>
          </p:cNvPr>
          <p:cNvCxnSpPr>
            <a:cxnSpLocks/>
          </p:cNvCxnSpPr>
          <p:nvPr/>
        </p:nvCxnSpPr>
        <p:spPr>
          <a:xfrm>
            <a:off x="6573734" y="3890521"/>
            <a:ext cx="0" cy="5512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C2829A-CE47-427D-98B7-779688CE114F}"/>
              </a:ext>
            </a:extLst>
          </p:cNvPr>
          <p:cNvCxnSpPr>
            <a:cxnSpLocks/>
          </p:cNvCxnSpPr>
          <p:nvPr/>
        </p:nvCxnSpPr>
        <p:spPr>
          <a:xfrm flipV="1">
            <a:off x="2282756" y="4441755"/>
            <a:ext cx="4296382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1CEE9A8-CE61-4187-A931-A187E1D4158D}"/>
              </a:ext>
            </a:extLst>
          </p:cNvPr>
          <p:cNvCxnSpPr>
            <a:cxnSpLocks/>
          </p:cNvCxnSpPr>
          <p:nvPr/>
        </p:nvCxnSpPr>
        <p:spPr>
          <a:xfrm flipH="1">
            <a:off x="2628628" y="4441755"/>
            <a:ext cx="5404" cy="70255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Hexagon 40">
            <a:extLst>
              <a:ext uri="{FF2B5EF4-FFF2-40B4-BE49-F238E27FC236}">
                <a16:creationId xmlns:a16="http://schemas.microsoft.com/office/drawing/2014/main" id="{047B4CCB-FC48-4E90-8071-FE62DC3BC069}"/>
              </a:ext>
            </a:extLst>
          </p:cNvPr>
          <p:cNvSpPr/>
          <p:nvPr/>
        </p:nvSpPr>
        <p:spPr>
          <a:xfrm>
            <a:off x="2981984" y="4674505"/>
            <a:ext cx="4660784" cy="912094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F3D3D-E7FD-47A2-A16A-92A667DF834A}"/>
              </a:ext>
            </a:extLst>
          </p:cNvPr>
          <p:cNvSpPr txBox="1"/>
          <p:nvPr/>
        </p:nvSpPr>
        <p:spPr>
          <a:xfrm>
            <a:off x="2984230" y="4708188"/>
            <a:ext cx="46238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7: Floor-Mounted AHU with</a:t>
            </a:r>
            <a:endParaRPr lang="en-US" sz="1600">
              <a:solidFill>
                <a:schemeClr val="bg1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Detachable Overhead Ducts, Rubber</a:t>
            </a:r>
            <a:endParaRPr lang="en-US" sz="1600">
              <a:solidFill>
                <a:schemeClr val="bg1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Inserts, and a Close-Off Inside Ductwork</a:t>
            </a:r>
            <a:endParaRPr lang="en-US" sz="1600">
              <a:solidFill>
                <a:schemeClr val="bg1"/>
              </a:solidFill>
              <a:cs typeface="Calibri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E752560B-EFAB-48D5-8E4C-797F0F65A5E9}"/>
              </a:ext>
            </a:extLst>
          </p:cNvPr>
          <p:cNvSpPr/>
          <p:nvPr/>
        </p:nvSpPr>
        <p:spPr>
          <a:xfrm>
            <a:off x="7775557" y="4885270"/>
            <a:ext cx="2277507" cy="495965"/>
          </a:xfrm>
          <a:prstGeom prst="hexagon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Winning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D527B8-4165-489B-B9B7-D68CA2EFA983}"/>
              </a:ext>
            </a:extLst>
          </p:cNvPr>
          <p:cNvSpPr/>
          <p:nvPr/>
        </p:nvSpPr>
        <p:spPr>
          <a:xfrm>
            <a:off x="1731522" y="3144736"/>
            <a:ext cx="8690043" cy="2491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6BFB97-C198-4B56-B0A2-0F32519B0A7F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4654116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1" name="Graphic 11" descr="Trophy with solid fill">
            <a:extLst>
              <a:ext uri="{FF2B5EF4-FFF2-40B4-BE49-F238E27FC236}">
                <a16:creationId xmlns:a16="http://schemas.microsoft.com/office/drawing/2014/main" id="{86DB1718-B792-4279-A408-8F85F977D89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659" y="4067943"/>
            <a:ext cx="914400" cy="9144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CEFAD8-775F-4BC6-A446-59DD638551F7}"/>
              </a:ext>
            </a:extLst>
          </p:cNvPr>
          <p:cNvSpPr txBox="1"/>
          <p:nvPr/>
        </p:nvSpPr>
        <p:spPr>
          <a:xfrm>
            <a:off x="1335931" y="1308909"/>
            <a:ext cx="2602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8059196-5CDB-47AF-BCD7-2CAC1A3C1E91}"/>
              </a:ext>
            </a:extLst>
          </p:cNvPr>
          <p:cNvSpPr/>
          <p:nvPr/>
        </p:nvSpPr>
        <p:spPr>
          <a:xfrm>
            <a:off x="7424281" y="1177955"/>
            <a:ext cx="3077337" cy="458137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6702B1-4E87-4451-AE57-ED6C99BDA7A5}"/>
              </a:ext>
            </a:extLst>
          </p:cNvPr>
          <p:cNvSpPr txBox="1"/>
          <p:nvPr/>
        </p:nvSpPr>
        <p:spPr>
          <a:xfrm>
            <a:off x="7588655" y="122244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Pugh Chart</a:t>
            </a:r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B8E0AFF2-661C-47D9-8FA7-F4C74D74C10E}"/>
              </a:ext>
            </a:extLst>
          </p:cNvPr>
          <p:cNvSpPr/>
          <p:nvPr/>
        </p:nvSpPr>
        <p:spPr>
          <a:xfrm>
            <a:off x="2349687" y="1858890"/>
            <a:ext cx="429252" cy="387881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D658D1B8-0EE3-4ED3-B151-A3E824670FEC}"/>
              </a:ext>
            </a:extLst>
          </p:cNvPr>
          <p:cNvSpPr/>
          <p:nvPr/>
        </p:nvSpPr>
        <p:spPr>
          <a:xfrm>
            <a:off x="2776623" y="1610294"/>
            <a:ext cx="429252" cy="38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EC3FC1F1-E871-4361-A056-951EACE75584}"/>
              </a:ext>
            </a:extLst>
          </p:cNvPr>
          <p:cNvSpPr/>
          <p:nvPr/>
        </p:nvSpPr>
        <p:spPr>
          <a:xfrm>
            <a:off x="1922751" y="2107485"/>
            <a:ext cx="429252" cy="387881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DA17A072-8DAB-4C82-8CD8-822C6B79BB38}"/>
              </a:ext>
            </a:extLst>
          </p:cNvPr>
          <p:cNvSpPr/>
          <p:nvPr/>
        </p:nvSpPr>
        <p:spPr>
          <a:xfrm>
            <a:off x="2349686" y="2361485"/>
            <a:ext cx="429252" cy="387881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0DE9DC4C-E31F-44BD-B5D4-A6E71F29A5F0}"/>
              </a:ext>
            </a:extLst>
          </p:cNvPr>
          <p:cNvSpPr/>
          <p:nvPr/>
        </p:nvSpPr>
        <p:spPr>
          <a:xfrm>
            <a:off x="2776623" y="2107485"/>
            <a:ext cx="429252" cy="387881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02634C14-8E20-4C60-9B07-4F08FE82424E}"/>
              </a:ext>
            </a:extLst>
          </p:cNvPr>
          <p:cNvSpPr/>
          <p:nvPr/>
        </p:nvSpPr>
        <p:spPr>
          <a:xfrm>
            <a:off x="3203559" y="1858890"/>
            <a:ext cx="429252" cy="387881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DB97E-D606-4DA3-B602-CF6109981231}"/>
              </a:ext>
            </a:extLst>
          </p:cNvPr>
          <p:cNvSpPr txBox="1"/>
          <p:nvPr/>
        </p:nvSpPr>
        <p:spPr>
          <a:xfrm>
            <a:off x="3778655" y="1698017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Tahoma"/>
                <a:ea typeface="Tahoma"/>
                <a:cs typeface="Tahoma"/>
              </a:rPr>
              <a:t>VS</a:t>
            </a:r>
          </a:p>
        </p:txBody>
      </p:sp>
      <p:pic>
        <p:nvPicPr>
          <p:cNvPr id="6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406FCCE7-4AE1-440D-ABB4-755524215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3" t="-492" r="249" b="-457"/>
          <a:stretch/>
        </p:blipFill>
        <p:spPr>
          <a:xfrm>
            <a:off x="4701254" y="1509291"/>
            <a:ext cx="1872793" cy="1196102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1B585D74-739E-49DB-9E06-2A515869635C}"/>
              </a:ext>
            </a:extLst>
          </p:cNvPr>
          <p:cNvSpPr/>
          <p:nvPr/>
        </p:nvSpPr>
        <p:spPr>
          <a:xfrm>
            <a:off x="252836" y="1810251"/>
            <a:ext cx="1672231" cy="48515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8 Concepts</a:t>
            </a:r>
            <a:endParaRPr lang="en-US">
              <a:cs typeface="Calibri" panose="020F0502020204030204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98C6EAB-B739-41A6-B8D6-ED5BBAC413FE}"/>
              </a:ext>
            </a:extLst>
          </p:cNvPr>
          <p:cNvSpPr/>
          <p:nvPr/>
        </p:nvSpPr>
        <p:spPr>
          <a:xfrm>
            <a:off x="6662282" y="1810250"/>
            <a:ext cx="2245082" cy="490561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Existing Design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4308D5-598A-4648-B4A0-9E02616B0BA4}"/>
              </a:ext>
            </a:extLst>
          </p:cNvPr>
          <p:cNvCxnSpPr/>
          <p:nvPr/>
        </p:nvCxnSpPr>
        <p:spPr>
          <a:xfrm>
            <a:off x="1088416" y="2247629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EFCEDC-5718-496C-991B-6E609776762A}"/>
              </a:ext>
            </a:extLst>
          </p:cNvPr>
          <p:cNvCxnSpPr>
            <a:cxnSpLocks/>
          </p:cNvCxnSpPr>
          <p:nvPr/>
        </p:nvCxnSpPr>
        <p:spPr>
          <a:xfrm>
            <a:off x="7784288" y="2247628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B24C0C-3108-47BB-9517-B5A268809D70}"/>
              </a:ext>
            </a:extLst>
          </p:cNvPr>
          <p:cNvCxnSpPr>
            <a:cxnSpLocks/>
          </p:cNvCxnSpPr>
          <p:nvPr/>
        </p:nvCxnSpPr>
        <p:spPr>
          <a:xfrm flipV="1">
            <a:off x="1088416" y="2977202"/>
            <a:ext cx="6706679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Hexagon 25">
            <a:extLst>
              <a:ext uri="{FF2B5EF4-FFF2-40B4-BE49-F238E27FC236}">
                <a16:creationId xmlns:a16="http://schemas.microsoft.com/office/drawing/2014/main" id="{2453621A-1824-4B86-A679-0DB704C5E81A}"/>
              </a:ext>
            </a:extLst>
          </p:cNvPr>
          <p:cNvSpPr/>
          <p:nvPr/>
        </p:nvSpPr>
        <p:spPr>
          <a:xfrm>
            <a:off x="1733601" y="3463953"/>
            <a:ext cx="1099381" cy="48515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 Top 3</a:t>
            </a:r>
            <a:endParaRPr lang="en-US">
              <a:solidFill>
                <a:srgbClr val="FFFF00"/>
              </a:solidFill>
              <a:cs typeface="Calibri" panose="020F050202020403020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932E9F-0D8B-481F-80AB-E3AB975FFF0A}"/>
              </a:ext>
            </a:extLst>
          </p:cNvPr>
          <p:cNvCxnSpPr>
            <a:cxnSpLocks/>
          </p:cNvCxnSpPr>
          <p:nvPr/>
        </p:nvCxnSpPr>
        <p:spPr>
          <a:xfrm>
            <a:off x="1423479" y="2977203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0D1030-2627-4AEC-AF95-E388835E602D}"/>
              </a:ext>
            </a:extLst>
          </p:cNvPr>
          <p:cNvCxnSpPr>
            <a:cxnSpLocks/>
          </p:cNvCxnSpPr>
          <p:nvPr/>
        </p:nvCxnSpPr>
        <p:spPr>
          <a:xfrm flipV="1">
            <a:off x="1423479" y="3706776"/>
            <a:ext cx="459361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D028B00-DF05-492B-B71D-F7F5CAE0C767}"/>
              </a:ext>
            </a:extLst>
          </p:cNvPr>
          <p:cNvSpPr txBox="1"/>
          <p:nvPr/>
        </p:nvSpPr>
        <p:spPr>
          <a:xfrm>
            <a:off x="3778654" y="3340909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VS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44292FF4-4E1D-4C8B-94B6-CF8CD62B0453}"/>
              </a:ext>
            </a:extLst>
          </p:cNvPr>
          <p:cNvSpPr/>
          <p:nvPr/>
        </p:nvSpPr>
        <p:spPr>
          <a:xfrm>
            <a:off x="2836071" y="3253187"/>
            <a:ext cx="429252" cy="387881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CE05FBDE-82BA-419B-9E61-C4D7834FD29F}"/>
              </a:ext>
            </a:extLst>
          </p:cNvPr>
          <p:cNvSpPr/>
          <p:nvPr/>
        </p:nvSpPr>
        <p:spPr>
          <a:xfrm>
            <a:off x="2836070" y="3750378"/>
            <a:ext cx="429252" cy="387881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EC4B530-E772-473E-9D25-12A5160B6B67}"/>
              </a:ext>
            </a:extLst>
          </p:cNvPr>
          <p:cNvSpPr/>
          <p:nvPr/>
        </p:nvSpPr>
        <p:spPr>
          <a:xfrm>
            <a:off x="3263006" y="3501782"/>
            <a:ext cx="429252" cy="387881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244AD08D-08BB-4F25-AC0A-96BC30402A04}"/>
              </a:ext>
            </a:extLst>
          </p:cNvPr>
          <p:cNvSpPr/>
          <p:nvPr/>
        </p:nvSpPr>
        <p:spPr>
          <a:xfrm>
            <a:off x="4765388" y="3512590"/>
            <a:ext cx="429252" cy="38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EDB9B90-F7DD-4463-8C12-3A04A4FDDEDE}"/>
              </a:ext>
            </a:extLst>
          </p:cNvPr>
          <p:cNvSpPr/>
          <p:nvPr/>
        </p:nvSpPr>
        <p:spPr>
          <a:xfrm>
            <a:off x="5327430" y="3453143"/>
            <a:ext cx="2277507" cy="495965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Least Polarizing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C6DBDDF-83F7-4F09-B0B1-767B6DCD429B}"/>
              </a:ext>
            </a:extLst>
          </p:cNvPr>
          <p:cNvCxnSpPr>
            <a:cxnSpLocks/>
          </p:cNvCxnSpPr>
          <p:nvPr/>
        </p:nvCxnSpPr>
        <p:spPr>
          <a:xfrm>
            <a:off x="2282756" y="3890522"/>
            <a:ext cx="0" cy="5512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508FF3-8AAC-4FC8-88E6-1AF4BEB66705}"/>
              </a:ext>
            </a:extLst>
          </p:cNvPr>
          <p:cNvCxnSpPr>
            <a:cxnSpLocks/>
          </p:cNvCxnSpPr>
          <p:nvPr/>
        </p:nvCxnSpPr>
        <p:spPr>
          <a:xfrm>
            <a:off x="6573734" y="3890521"/>
            <a:ext cx="0" cy="5512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C2829A-CE47-427D-98B7-779688CE114F}"/>
              </a:ext>
            </a:extLst>
          </p:cNvPr>
          <p:cNvCxnSpPr>
            <a:cxnSpLocks/>
          </p:cNvCxnSpPr>
          <p:nvPr/>
        </p:nvCxnSpPr>
        <p:spPr>
          <a:xfrm flipV="1">
            <a:off x="2282756" y="4441755"/>
            <a:ext cx="4296382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Hexagon 40">
            <a:extLst>
              <a:ext uri="{FF2B5EF4-FFF2-40B4-BE49-F238E27FC236}">
                <a16:creationId xmlns:a16="http://schemas.microsoft.com/office/drawing/2014/main" id="{047B4CCB-FC48-4E90-8071-FE62DC3BC069}"/>
              </a:ext>
            </a:extLst>
          </p:cNvPr>
          <p:cNvSpPr/>
          <p:nvPr/>
        </p:nvSpPr>
        <p:spPr>
          <a:xfrm>
            <a:off x="2981984" y="4674505"/>
            <a:ext cx="4660784" cy="912094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F3D3D-E7FD-47A2-A16A-92A667DF834A}"/>
              </a:ext>
            </a:extLst>
          </p:cNvPr>
          <p:cNvSpPr txBox="1"/>
          <p:nvPr/>
        </p:nvSpPr>
        <p:spPr>
          <a:xfrm>
            <a:off x="2984230" y="4708188"/>
            <a:ext cx="46238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7: Floor-Mounted AHU with</a:t>
            </a:r>
            <a:endParaRPr lang="en-US" sz="1600">
              <a:solidFill>
                <a:schemeClr val="bg1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Detachable Overhead Ducts, Rubber</a:t>
            </a:r>
            <a:endParaRPr lang="en-US" sz="1600">
              <a:solidFill>
                <a:schemeClr val="bg1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Inserts, and a Close-Off Inside Ductwork</a:t>
            </a:r>
            <a:endParaRPr lang="en-US" sz="1600">
              <a:solidFill>
                <a:schemeClr val="bg1"/>
              </a:solidFill>
              <a:cs typeface="Calibri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E752560B-EFAB-48D5-8E4C-797F0F65A5E9}"/>
              </a:ext>
            </a:extLst>
          </p:cNvPr>
          <p:cNvSpPr/>
          <p:nvPr/>
        </p:nvSpPr>
        <p:spPr>
          <a:xfrm>
            <a:off x="7775557" y="4885270"/>
            <a:ext cx="2277507" cy="495965"/>
          </a:xfrm>
          <a:prstGeom prst="hexagon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Winning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D6013-A64B-4690-9082-EF36F5F7D621}"/>
              </a:ext>
            </a:extLst>
          </p:cNvPr>
          <p:cNvSpPr/>
          <p:nvPr/>
        </p:nvSpPr>
        <p:spPr>
          <a:xfrm>
            <a:off x="2979904" y="4571459"/>
            <a:ext cx="7441661" cy="1064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E372E1-1604-4CB6-B1B8-CB194B0C44BF}"/>
              </a:ext>
            </a:extLst>
          </p:cNvPr>
          <p:cNvSpPr/>
          <p:nvPr/>
        </p:nvSpPr>
        <p:spPr>
          <a:xfrm>
            <a:off x="8178796" y="4009416"/>
            <a:ext cx="2156300" cy="1064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CA3B2E-1D4F-448A-9073-16DD975EC0E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DEF0EC37-6141-4889-9A69-C0321261F911}"/>
              </a:ext>
            </a:extLst>
          </p:cNvPr>
          <p:cNvSpPr/>
          <p:nvPr/>
        </p:nvSpPr>
        <p:spPr>
          <a:xfrm>
            <a:off x="1922752" y="1610296"/>
            <a:ext cx="429252" cy="387881"/>
          </a:xfrm>
          <a:prstGeom prst="hexagon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074223D9-52AA-4FAF-8C42-B83614A406D7}"/>
              </a:ext>
            </a:extLst>
          </p:cNvPr>
          <p:cNvSpPr/>
          <p:nvPr/>
        </p:nvSpPr>
        <p:spPr>
          <a:xfrm>
            <a:off x="2349688" y="1361699"/>
            <a:ext cx="429252" cy="387881"/>
          </a:xfrm>
          <a:prstGeom prst="hexagon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03598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46E46DE-26D6-4F98-A751-8194FA7FF760}"/>
              </a:ext>
            </a:extLst>
          </p:cNvPr>
          <p:cNvCxnSpPr>
            <a:cxnSpLocks/>
          </p:cNvCxnSpPr>
          <p:nvPr/>
        </p:nvCxnSpPr>
        <p:spPr>
          <a:xfrm flipV="1">
            <a:off x="2639436" y="5128095"/>
            <a:ext cx="459361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1" name="Graphic 11" descr="Trophy with solid fill">
            <a:extLst>
              <a:ext uri="{FF2B5EF4-FFF2-40B4-BE49-F238E27FC236}">
                <a16:creationId xmlns:a16="http://schemas.microsoft.com/office/drawing/2014/main" id="{86DB1718-B792-4279-A408-8F85F977D89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446" y="4067943"/>
            <a:ext cx="914400" cy="9144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CEFAD8-775F-4BC6-A446-59DD638551F7}"/>
              </a:ext>
            </a:extLst>
          </p:cNvPr>
          <p:cNvSpPr txBox="1"/>
          <p:nvPr/>
        </p:nvSpPr>
        <p:spPr>
          <a:xfrm>
            <a:off x="1335931" y="1308909"/>
            <a:ext cx="2602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8059196-5CDB-47AF-BCD7-2CAC1A3C1E91}"/>
              </a:ext>
            </a:extLst>
          </p:cNvPr>
          <p:cNvSpPr/>
          <p:nvPr/>
        </p:nvSpPr>
        <p:spPr>
          <a:xfrm>
            <a:off x="7424281" y="1177955"/>
            <a:ext cx="3077337" cy="458137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6702B1-4E87-4451-AE57-ED6C99BDA7A5}"/>
              </a:ext>
            </a:extLst>
          </p:cNvPr>
          <p:cNvSpPr txBox="1"/>
          <p:nvPr/>
        </p:nvSpPr>
        <p:spPr>
          <a:xfrm>
            <a:off x="7588655" y="122244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Pugh Chart</a:t>
            </a:r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B8E0AFF2-661C-47D9-8FA7-F4C74D74C10E}"/>
              </a:ext>
            </a:extLst>
          </p:cNvPr>
          <p:cNvSpPr/>
          <p:nvPr/>
        </p:nvSpPr>
        <p:spPr>
          <a:xfrm>
            <a:off x="2349687" y="1858890"/>
            <a:ext cx="429252" cy="387881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D658D1B8-0EE3-4ED3-B151-A3E824670FEC}"/>
              </a:ext>
            </a:extLst>
          </p:cNvPr>
          <p:cNvSpPr/>
          <p:nvPr/>
        </p:nvSpPr>
        <p:spPr>
          <a:xfrm>
            <a:off x="2776623" y="1610294"/>
            <a:ext cx="429252" cy="38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EC3FC1F1-E871-4361-A056-951EACE75584}"/>
              </a:ext>
            </a:extLst>
          </p:cNvPr>
          <p:cNvSpPr/>
          <p:nvPr/>
        </p:nvSpPr>
        <p:spPr>
          <a:xfrm>
            <a:off x="1922751" y="2107485"/>
            <a:ext cx="429252" cy="387881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DA17A072-8DAB-4C82-8CD8-822C6B79BB38}"/>
              </a:ext>
            </a:extLst>
          </p:cNvPr>
          <p:cNvSpPr/>
          <p:nvPr/>
        </p:nvSpPr>
        <p:spPr>
          <a:xfrm>
            <a:off x="2349686" y="2361485"/>
            <a:ext cx="429252" cy="387881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0DE9DC4C-E31F-44BD-B5D4-A6E71F29A5F0}"/>
              </a:ext>
            </a:extLst>
          </p:cNvPr>
          <p:cNvSpPr/>
          <p:nvPr/>
        </p:nvSpPr>
        <p:spPr>
          <a:xfrm>
            <a:off x="2776623" y="2107485"/>
            <a:ext cx="429252" cy="387881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02634C14-8E20-4C60-9B07-4F08FE82424E}"/>
              </a:ext>
            </a:extLst>
          </p:cNvPr>
          <p:cNvSpPr/>
          <p:nvPr/>
        </p:nvSpPr>
        <p:spPr>
          <a:xfrm>
            <a:off x="3203559" y="1858890"/>
            <a:ext cx="429252" cy="387881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DB97E-D606-4DA3-B602-CF6109981231}"/>
              </a:ext>
            </a:extLst>
          </p:cNvPr>
          <p:cNvSpPr txBox="1"/>
          <p:nvPr/>
        </p:nvSpPr>
        <p:spPr>
          <a:xfrm>
            <a:off x="3778655" y="1698017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Tahoma"/>
                <a:ea typeface="Tahoma"/>
                <a:cs typeface="Tahoma"/>
              </a:rPr>
              <a:t>VS</a:t>
            </a:r>
          </a:p>
        </p:txBody>
      </p:sp>
      <p:pic>
        <p:nvPicPr>
          <p:cNvPr id="6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406FCCE7-4AE1-440D-ABB4-755524215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3" t="-492" r="249" b="-457"/>
          <a:stretch/>
        </p:blipFill>
        <p:spPr>
          <a:xfrm>
            <a:off x="4701254" y="1509291"/>
            <a:ext cx="1872793" cy="1196102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1B585D74-739E-49DB-9E06-2A515869635C}"/>
              </a:ext>
            </a:extLst>
          </p:cNvPr>
          <p:cNvSpPr/>
          <p:nvPr/>
        </p:nvSpPr>
        <p:spPr>
          <a:xfrm>
            <a:off x="252836" y="1810251"/>
            <a:ext cx="1672231" cy="48515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8 Concepts</a:t>
            </a:r>
            <a:endParaRPr lang="en-US">
              <a:cs typeface="Calibri" panose="020F0502020204030204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98C6EAB-B739-41A6-B8D6-ED5BBAC413FE}"/>
              </a:ext>
            </a:extLst>
          </p:cNvPr>
          <p:cNvSpPr/>
          <p:nvPr/>
        </p:nvSpPr>
        <p:spPr>
          <a:xfrm>
            <a:off x="6662282" y="1810250"/>
            <a:ext cx="2245082" cy="490561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Existing Design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4308D5-598A-4648-B4A0-9E02616B0BA4}"/>
              </a:ext>
            </a:extLst>
          </p:cNvPr>
          <p:cNvCxnSpPr/>
          <p:nvPr/>
        </p:nvCxnSpPr>
        <p:spPr>
          <a:xfrm>
            <a:off x="1088416" y="2247629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EFCEDC-5718-496C-991B-6E609776762A}"/>
              </a:ext>
            </a:extLst>
          </p:cNvPr>
          <p:cNvCxnSpPr>
            <a:cxnSpLocks/>
          </p:cNvCxnSpPr>
          <p:nvPr/>
        </p:nvCxnSpPr>
        <p:spPr>
          <a:xfrm>
            <a:off x="7784288" y="2247628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B24C0C-3108-47BB-9517-B5A268809D70}"/>
              </a:ext>
            </a:extLst>
          </p:cNvPr>
          <p:cNvCxnSpPr>
            <a:cxnSpLocks/>
          </p:cNvCxnSpPr>
          <p:nvPr/>
        </p:nvCxnSpPr>
        <p:spPr>
          <a:xfrm flipV="1">
            <a:off x="1088416" y="2977202"/>
            <a:ext cx="6706679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Hexagon 25">
            <a:extLst>
              <a:ext uri="{FF2B5EF4-FFF2-40B4-BE49-F238E27FC236}">
                <a16:creationId xmlns:a16="http://schemas.microsoft.com/office/drawing/2014/main" id="{2453621A-1824-4B86-A679-0DB704C5E81A}"/>
              </a:ext>
            </a:extLst>
          </p:cNvPr>
          <p:cNvSpPr/>
          <p:nvPr/>
        </p:nvSpPr>
        <p:spPr>
          <a:xfrm>
            <a:off x="1733601" y="3463953"/>
            <a:ext cx="1099381" cy="48515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Top 3</a:t>
            </a:r>
            <a:endParaRPr lang="en-US">
              <a:cs typeface="Calibri" panose="020F050202020403020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932E9F-0D8B-481F-80AB-E3AB975FFF0A}"/>
              </a:ext>
            </a:extLst>
          </p:cNvPr>
          <p:cNvCxnSpPr>
            <a:cxnSpLocks/>
          </p:cNvCxnSpPr>
          <p:nvPr/>
        </p:nvCxnSpPr>
        <p:spPr>
          <a:xfrm>
            <a:off x="1423479" y="2977203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0D1030-2627-4AEC-AF95-E388835E602D}"/>
              </a:ext>
            </a:extLst>
          </p:cNvPr>
          <p:cNvCxnSpPr>
            <a:cxnSpLocks/>
          </p:cNvCxnSpPr>
          <p:nvPr/>
        </p:nvCxnSpPr>
        <p:spPr>
          <a:xfrm flipV="1">
            <a:off x="1423479" y="3706776"/>
            <a:ext cx="459361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D028B00-DF05-492B-B71D-F7F5CAE0C767}"/>
              </a:ext>
            </a:extLst>
          </p:cNvPr>
          <p:cNvSpPr txBox="1"/>
          <p:nvPr/>
        </p:nvSpPr>
        <p:spPr>
          <a:xfrm>
            <a:off x="3778654" y="3340909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Tahoma"/>
                <a:ea typeface="Tahoma"/>
                <a:cs typeface="Tahoma"/>
              </a:rPr>
              <a:t>VS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44292FF4-4E1D-4C8B-94B6-CF8CD62B0453}"/>
              </a:ext>
            </a:extLst>
          </p:cNvPr>
          <p:cNvSpPr/>
          <p:nvPr/>
        </p:nvSpPr>
        <p:spPr>
          <a:xfrm>
            <a:off x="2836071" y="3253187"/>
            <a:ext cx="429252" cy="387881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CE05FBDE-82BA-419B-9E61-C4D7834FD29F}"/>
              </a:ext>
            </a:extLst>
          </p:cNvPr>
          <p:cNvSpPr/>
          <p:nvPr/>
        </p:nvSpPr>
        <p:spPr>
          <a:xfrm>
            <a:off x="2836070" y="3750378"/>
            <a:ext cx="429252" cy="387881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EC4B530-E772-473E-9D25-12A5160B6B67}"/>
              </a:ext>
            </a:extLst>
          </p:cNvPr>
          <p:cNvSpPr/>
          <p:nvPr/>
        </p:nvSpPr>
        <p:spPr>
          <a:xfrm>
            <a:off x="3263006" y="3501782"/>
            <a:ext cx="429252" cy="387881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244AD08D-08BB-4F25-AC0A-96BC30402A04}"/>
              </a:ext>
            </a:extLst>
          </p:cNvPr>
          <p:cNvSpPr/>
          <p:nvPr/>
        </p:nvSpPr>
        <p:spPr>
          <a:xfrm>
            <a:off x="4765388" y="3512590"/>
            <a:ext cx="429252" cy="38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EDB9B90-F7DD-4463-8C12-3A04A4FDDEDE}"/>
              </a:ext>
            </a:extLst>
          </p:cNvPr>
          <p:cNvSpPr/>
          <p:nvPr/>
        </p:nvSpPr>
        <p:spPr>
          <a:xfrm>
            <a:off x="5327430" y="3453143"/>
            <a:ext cx="2277507" cy="495965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Least Polarizing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C6DBDDF-83F7-4F09-B0B1-767B6DCD429B}"/>
              </a:ext>
            </a:extLst>
          </p:cNvPr>
          <p:cNvCxnSpPr>
            <a:cxnSpLocks/>
          </p:cNvCxnSpPr>
          <p:nvPr/>
        </p:nvCxnSpPr>
        <p:spPr>
          <a:xfrm>
            <a:off x="2282756" y="3890522"/>
            <a:ext cx="0" cy="5512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508FF3-8AAC-4FC8-88E6-1AF4BEB66705}"/>
              </a:ext>
            </a:extLst>
          </p:cNvPr>
          <p:cNvCxnSpPr>
            <a:cxnSpLocks/>
          </p:cNvCxnSpPr>
          <p:nvPr/>
        </p:nvCxnSpPr>
        <p:spPr>
          <a:xfrm>
            <a:off x="6573734" y="3890521"/>
            <a:ext cx="0" cy="5512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C2829A-CE47-427D-98B7-779688CE114F}"/>
              </a:ext>
            </a:extLst>
          </p:cNvPr>
          <p:cNvCxnSpPr>
            <a:cxnSpLocks/>
          </p:cNvCxnSpPr>
          <p:nvPr/>
        </p:nvCxnSpPr>
        <p:spPr>
          <a:xfrm flipV="1">
            <a:off x="2282756" y="4441755"/>
            <a:ext cx="4296382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1CEE9A8-CE61-4187-A931-A187E1D4158D}"/>
              </a:ext>
            </a:extLst>
          </p:cNvPr>
          <p:cNvCxnSpPr>
            <a:cxnSpLocks/>
          </p:cNvCxnSpPr>
          <p:nvPr/>
        </p:nvCxnSpPr>
        <p:spPr>
          <a:xfrm flipH="1">
            <a:off x="2628628" y="4441755"/>
            <a:ext cx="5404" cy="70255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Hexagon 40">
            <a:extLst>
              <a:ext uri="{FF2B5EF4-FFF2-40B4-BE49-F238E27FC236}">
                <a16:creationId xmlns:a16="http://schemas.microsoft.com/office/drawing/2014/main" id="{047B4CCB-FC48-4E90-8071-FE62DC3BC069}"/>
              </a:ext>
            </a:extLst>
          </p:cNvPr>
          <p:cNvSpPr/>
          <p:nvPr/>
        </p:nvSpPr>
        <p:spPr>
          <a:xfrm>
            <a:off x="2987388" y="4674505"/>
            <a:ext cx="4363551" cy="912094"/>
          </a:xfrm>
          <a:prstGeom prst="hexagon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F3D3D-E7FD-47A2-A16A-92A667DF834A}"/>
              </a:ext>
            </a:extLst>
          </p:cNvPr>
          <p:cNvSpPr txBox="1"/>
          <p:nvPr/>
        </p:nvSpPr>
        <p:spPr>
          <a:xfrm>
            <a:off x="2962612" y="4718997"/>
            <a:ext cx="43698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782F40"/>
                </a:solidFill>
                <a:latin typeface="Tahoma"/>
                <a:ea typeface="Tahoma"/>
                <a:cs typeface="Tahoma"/>
              </a:rPr>
              <a:t>Floor-Mounted AHU with Fixed Side Ducts, Rubber Inserts, and Dips Inside Ductwork</a:t>
            </a:r>
            <a:endParaRPr lang="en-US">
              <a:solidFill>
                <a:srgbClr val="782F40"/>
              </a:solidFill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E752560B-EFAB-48D5-8E4C-797F0F65A5E9}"/>
              </a:ext>
            </a:extLst>
          </p:cNvPr>
          <p:cNvSpPr/>
          <p:nvPr/>
        </p:nvSpPr>
        <p:spPr>
          <a:xfrm>
            <a:off x="7505344" y="4885270"/>
            <a:ext cx="2277507" cy="495965"/>
          </a:xfrm>
          <a:prstGeom prst="hexagon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Winning Design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9BD321-98E9-4288-B156-2A75BDC63A33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5F8BFA99-6C45-4E97-9B2C-707337750E25}"/>
              </a:ext>
            </a:extLst>
          </p:cNvPr>
          <p:cNvSpPr/>
          <p:nvPr/>
        </p:nvSpPr>
        <p:spPr>
          <a:xfrm>
            <a:off x="1922752" y="1610296"/>
            <a:ext cx="429252" cy="387881"/>
          </a:xfrm>
          <a:prstGeom prst="hexagon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3D5DDC7C-2366-4FE1-A0B0-8E8BE4125B51}"/>
              </a:ext>
            </a:extLst>
          </p:cNvPr>
          <p:cNvSpPr/>
          <p:nvPr/>
        </p:nvSpPr>
        <p:spPr>
          <a:xfrm>
            <a:off x="2349688" y="1361699"/>
            <a:ext cx="429252" cy="387881"/>
          </a:xfrm>
          <a:prstGeom prst="hexagon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65675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858698-A81F-4D29-8AD3-3D74382919A5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Risk Analysis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54C0BCD-106B-44FF-94FD-FF8ED462535B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65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00678E6-EFAE-497A-AC8F-BF6B51F33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69500"/>
              </p:ext>
            </p:extLst>
          </p:nvPr>
        </p:nvGraphicFramePr>
        <p:xfrm>
          <a:off x="970316" y="1414360"/>
          <a:ext cx="1027350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063">
                  <a:extLst>
                    <a:ext uri="{9D8B030D-6E8A-4147-A177-3AD203B41FA5}">
                      <a16:colId xmlns:a16="http://schemas.microsoft.com/office/drawing/2014/main" val="3918768269"/>
                    </a:ext>
                  </a:extLst>
                </a:gridCol>
                <a:gridCol w="1710463">
                  <a:extLst>
                    <a:ext uri="{9D8B030D-6E8A-4147-A177-3AD203B41FA5}">
                      <a16:colId xmlns:a16="http://schemas.microsoft.com/office/drawing/2014/main" val="4066589778"/>
                    </a:ext>
                  </a:extLst>
                </a:gridCol>
                <a:gridCol w="1918704">
                  <a:extLst>
                    <a:ext uri="{9D8B030D-6E8A-4147-A177-3AD203B41FA5}">
                      <a16:colId xmlns:a16="http://schemas.microsoft.com/office/drawing/2014/main" val="706660020"/>
                    </a:ext>
                  </a:extLst>
                </a:gridCol>
                <a:gridCol w="1600747">
                  <a:extLst>
                    <a:ext uri="{9D8B030D-6E8A-4147-A177-3AD203B41FA5}">
                      <a16:colId xmlns:a16="http://schemas.microsoft.com/office/drawing/2014/main" val="509701484"/>
                    </a:ext>
                  </a:extLst>
                </a:gridCol>
                <a:gridCol w="1556892">
                  <a:extLst>
                    <a:ext uri="{9D8B030D-6E8A-4147-A177-3AD203B41FA5}">
                      <a16:colId xmlns:a16="http://schemas.microsoft.com/office/drawing/2014/main" val="3836708253"/>
                    </a:ext>
                  </a:extLst>
                </a:gridCol>
                <a:gridCol w="1677636">
                  <a:extLst>
                    <a:ext uri="{9D8B030D-6E8A-4147-A177-3AD203B41FA5}">
                      <a16:colId xmlns:a16="http://schemas.microsoft.com/office/drawing/2014/main" val="3537513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Step/Feature Investigated</a:t>
                      </a:r>
                    </a:p>
                  </a:txBody>
                  <a:tcPr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Potential Failure Mode</a:t>
                      </a:r>
                    </a:p>
                  </a:txBody>
                  <a:tcPr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Potential Failure Effects</a:t>
                      </a:r>
                    </a:p>
                  </a:txBody>
                  <a:tcPr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Potential Causes</a:t>
                      </a:r>
                    </a:p>
                  </a:txBody>
                  <a:tcPr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Current Controls</a:t>
                      </a:r>
                    </a:p>
                  </a:txBody>
                  <a:tcPr>
                    <a:solidFill>
                      <a:srgbClr val="EE2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Action(s) Taken</a:t>
                      </a:r>
                    </a:p>
                  </a:txBody>
                  <a:tcPr>
                    <a:solidFill>
                      <a:srgbClr val="EE2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08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Electric Heating Strips</a:t>
                      </a:r>
                      <a:endParaRPr lang="en-US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Accidental Contact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Burns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User Error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Warning Label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Added Caging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8324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Getting Wet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Electric Shock, Equipment Failure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Condensation Buildup, Lack of Collection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Elevated Stands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PPE, Added Collection System</a:t>
                      </a:r>
                    </a:p>
                  </a:txBody>
                  <a:tcPr anchor="ctr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916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Fire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Burns, Equipment &amp; Property Damage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Short Circuit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Insulated Wiring, Temperature Sensors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/>
                        </a:rPr>
                        <a:t>Added Electrical Tape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404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3674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858698-A81F-4D29-8AD3-3D74382919A5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Risk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F96F0D-AC85-4DF1-B7FE-60B0C70AB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620" y="1301455"/>
            <a:ext cx="10515600" cy="40865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A5C7EB-F161-4CB7-8CF6-C8120B1168AB}"/>
              </a:ext>
            </a:extLst>
          </p:cNvPr>
          <p:cNvSpPr/>
          <p:nvPr/>
        </p:nvSpPr>
        <p:spPr>
          <a:xfrm>
            <a:off x="995620" y="3187406"/>
            <a:ext cx="10486104" cy="22005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54C0BCD-106B-44FF-94FD-FF8ED462535B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11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F96F0D-AC85-4DF1-B7FE-60B0C70AB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49"/>
          <a:stretch/>
        </p:blipFill>
        <p:spPr>
          <a:xfrm>
            <a:off x="995620" y="1301455"/>
            <a:ext cx="10515600" cy="1885951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54C0BCD-106B-44FF-94FD-FF8ED462535B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67</a:t>
            </a:fld>
            <a:endParaRPr lang="en-US"/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1B5B4239-B85A-491D-B60A-131CD716A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0" y="3187406"/>
            <a:ext cx="10515600" cy="20440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A5C7EB-F161-4CB7-8CF6-C8120B1168AB}"/>
              </a:ext>
            </a:extLst>
          </p:cNvPr>
          <p:cNvSpPr/>
          <p:nvPr/>
        </p:nvSpPr>
        <p:spPr>
          <a:xfrm flipV="1">
            <a:off x="995620" y="4381500"/>
            <a:ext cx="10515600" cy="510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B3755-BA06-4CB4-AE35-E5D001AFC2D0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Risk Analysis</a:t>
            </a:r>
          </a:p>
        </p:txBody>
      </p:sp>
    </p:spTree>
    <p:extLst>
      <p:ext uri="{BB962C8B-B14F-4D97-AF65-F5344CB8AC3E}">
        <p14:creationId xmlns:p14="http://schemas.microsoft.com/office/powerpoint/2010/main" val="22189261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F96F0D-AC85-4DF1-B7FE-60B0C70AB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49"/>
          <a:stretch/>
        </p:blipFill>
        <p:spPr>
          <a:xfrm>
            <a:off x="995620" y="1301455"/>
            <a:ext cx="10515600" cy="1885951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54C0BCD-106B-44FF-94FD-FF8ED462535B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68</a:t>
            </a:fld>
            <a:endParaRPr lang="en-US"/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1B5B4239-B85A-491D-B60A-131CD716A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0" y="3187406"/>
            <a:ext cx="10515600" cy="20440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A5C7EB-F161-4CB7-8CF6-C8120B1168AB}"/>
              </a:ext>
            </a:extLst>
          </p:cNvPr>
          <p:cNvSpPr/>
          <p:nvPr/>
        </p:nvSpPr>
        <p:spPr>
          <a:xfrm>
            <a:off x="995620" y="3187406"/>
            <a:ext cx="10515600" cy="11940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4980E-AE5C-4113-9E85-4A46B17030B7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Risk Analysis</a:t>
            </a:r>
          </a:p>
        </p:txBody>
      </p:sp>
    </p:spTree>
    <p:extLst>
      <p:ext uri="{BB962C8B-B14F-4D97-AF65-F5344CB8AC3E}">
        <p14:creationId xmlns:p14="http://schemas.microsoft.com/office/powerpoint/2010/main" val="28760169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F96F0D-AC85-4DF1-B7FE-60B0C70AB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49"/>
          <a:stretch/>
        </p:blipFill>
        <p:spPr>
          <a:xfrm>
            <a:off x="995620" y="1301455"/>
            <a:ext cx="10515600" cy="1885951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54C0BCD-106B-44FF-94FD-FF8ED462535B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69</a:t>
            </a:fld>
            <a:endParaRPr lang="en-US"/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1B5B4239-B85A-491D-B60A-131CD716A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0" y="3187406"/>
            <a:ext cx="10515600" cy="20440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A5C7EB-F161-4CB7-8CF6-C8120B1168AB}"/>
              </a:ext>
            </a:extLst>
          </p:cNvPr>
          <p:cNvSpPr/>
          <p:nvPr/>
        </p:nvSpPr>
        <p:spPr>
          <a:xfrm>
            <a:off x="1026160" y="4892039"/>
            <a:ext cx="10485060" cy="3394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35FC9-A236-4ABD-B6C4-E806CF19ADE3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Risk Analysis</a:t>
            </a:r>
          </a:p>
        </p:txBody>
      </p:sp>
    </p:spTree>
    <p:extLst>
      <p:ext uri="{BB962C8B-B14F-4D97-AF65-F5344CB8AC3E}">
        <p14:creationId xmlns:p14="http://schemas.microsoft.com/office/powerpoint/2010/main" val="283269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07A54FD4-75DE-4324-93FE-3B2B7CC28D7E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EF1B2FA8-066D-4244-91A2-BCC1E60B2FDA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ysClr val="windowText" lastClr="000000"/>
                </a:solidFill>
                <a:latin typeface="Tahoma"/>
                <a:ea typeface="Tahoma"/>
                <a:cs typeface="Tahoma"/>
              </a:rPr>
              <a:t>Motivation</a:t>
            </a:r>
          </a:p>
        </p:txBody>
      </p:sp>
      <p:pic>
        <p:nvPicPr>
          <p:cNvPr id="2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247F29D0-8D31-4CBE-A896-A38681AC7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33" y="1145939"/>
            <a:ext cx="8548086" cy="4654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63C8F1-C325-425F-90DD-E0ED9133B526}"/>
              </a:ext>
            </a:extLst>
          </p:cNvPr>
          <p:cNvSpPr txBox="1"/>
          <p:nvPr/>
        </p:nvSpPr>
        <p:spPr>
          <a:xfrm>
            <a:off x="1365727" y="198444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94D66"/>
                </a:solidFill>
                <a:latin typeface="Tahoma"/>
                <a:ea typeface="Tahoma"/>
                <a:cs typeface="Tahoma"/>
              </a:rPr>
              <a:t>DUCTWORK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7C3BF-CFFE-4773-827E-90AC8CBF26FF}"/>
              </a:ext>
            </a:extLst>
          </p:cNvPr>
          <p:cNvSpPr txBox="1"/>
          <p:nvPr/>
        </p:nvSpPr>
        <p:spPr>
          <a:xfrm>
            <a:off x="1365727" y="3589506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D1C24"/>
                </a:solidFill>
                <a:latin typeface="Tahoma"/>
                <a:ea typeface="Tahoma"/>
                <a:cs typeface="Tahoma"/>
              </a:rPr>
              <a:t>CONTROL</a:t>
            </a:r>
          </a:p>
          <a:p>
            <a:r>
              <a:rPr lang="en-US" b="1">
                <a:solidFill>
                  <a:srgbClr val="ED1C24"/>
                </a:solidFill>
                <a:latin typeface="Tahoma"/>
                <a:ea typeface="Tahoma"/>
                <a:cs typeface="Tahoma"/>
              </a:rPr>
              <a:t>VOLUME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8B1E2-0055-4D83-AD36-D8D7EED68D04}"/>
              </a:ext>
            </a:extLst>
          </p:cNvPr>
          <p:cNvSpPr txBox="1"/>
          <p:nvPr/>
        </p:nvSpPr>
        <p:spPr>
          <a:xfrm>
            <a:off x="8226357" y="2697803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AIR HANDLING</a:t>
            </a:r>
            <a:endParaRPr lang="en-US">
              <a:solidFill>
                <a:srgbClr val="555963"/>
              </a:solidFill>
              <a:cs typeface="Calibri"/>
            </a:endParaRPr>
          </a:p>
          <a:p>
            <a:pPr algn="r"/>
            <a:r>
              <a:rPr lang="en-US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UNIT</a:t>
            </a:r>
            <a:endParaRPr lang="en-US">
              <a:solidFill>
                <a:srgbClr val="555963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37E9E-B977-4A98-9F02-1C5CA8D103C7}"/>
              </a:ext>
            </a:extLst>
          </p:cNvPr>
          <p:cNvSpPr txBox="1"/>
          <p:nvPr/>
        </p:nvSpPr>
        <p:spPr>
          <a:xfrm>
            <a:off x="8226356" y="398401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CHAMBER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A7A97F-7209-45C6-899E-D785E92A7D2E}"/>
              </a:ext>
            </a:extLst>
          </p:cNvPr>
          <p:cNvSpPr txBox="1"/>
          <p:nvPr/>
        </p:nvSpPr>
        <p:spPr>
          <a:xfrm>
            <a:off x="1365726" y="435691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ahoma"/>
                <a:ea typeface="Tahoma"/>
                <a:cs typeface="Tahoma"/>
              </a:rPr>
              <a:t>COMPRESSOR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5298D5-4A4F-4A0D-8E87-1AD9450A9215}"/>
              </a:ext>
            </a:extLst>
          </p:cNvPr>
          <p:cNvCxnSpPr/>
          <p:nvPr/>
        </p:nvCxnSpPr>
        <p:spPr>
          <a:xfrm>
            <a:off x="3222422" y="4543761"/>
            <a:ext cx="1183532" cy="540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C3AC85-71F3-49CB-857F-2615E2A4EFEB}"/>
              </a:ext>
            </a:extLst>
          </p:cNvPr>
          <p:cNvCxnSpPr>
            <a:cxnSpLocks/>
          </p:cNvCxnSpPr>
          <p:nvPr/>
        </p:nvCxnSpPr>
        <p:spPr>
          <a:xfrm>
            <a:off x="3011656" y="2165888"/>
            <a:ext cx="1405106" cy="5404"/>
          </a:xfrm>
          <a:prstGeom prst="straightConnector1">
            <a:avLst/>
          </a:prstGeom>
          <a:ln w="28575">
            <a:solidFill>
              <a:srgbClr val="394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8657C2-721D-4CF8-97A2-35CCBA9A9F9A}"/>
              </a:ext>
            </a:extLst>
          </p:cNvPr>
          <p:cNvCxnSpPr>
            <a:cxnSpLocks/>
          </p:cNvCxnSpPr>
          <p:nvPr/>
        </p:nvCxnSpPr>
        <p:spPr>
          <a:xfrm>
            <a:off x="3249442" y="2160484"/>
            <a:ext cx="594468" cy="329659"/>
          </a:xfrm>
          <a:prstGeom prst="straightConnector1">
            <a:avLst/>
          </a:prstGeom>
          <a:ln w="28575">
            <a:solidFill>
              <a:srgbClr val="394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1A8DA4-88C0-4B05-AEEA-172585848BA3}"/>
              </a:ext>
            </a:extLst>
          </p:cNvPr>
          <p:cNvCxnSpPr>
            <a:cxnSpLocks/>
          </p:cNvCxnSpPr>
          <p:nvPr/>
        </p:nvCxnSpPr>
        <p:spPr>
          <a:xfrm>
            <a:off x="7707953" y="4165463"/>
            <a:ext cx="1832043" cy="1080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1057AC-B248-4A86-9A3E-1ECA63398B5A}"/>
              </a:ext>
            </a:extLst>
          </p:cNvPr>
          <p:cNvCxnSpPr>
            <a:cxnSpLocks/>
          </p:cNvCxnSpPr>
          <p:nvPr/>
        </p:nvCxnSpPr>
        <p:spPr>
          <a:xfrm>
            <a:off x="8972548" y="3127845"/>
            <a:ext cx="1118681" cy="5404"/>
          </a:xfrm>
          <a:prstGeom prst="straightConnector1">
            <a:avLst/>
          </a:prstGeom>
          <a:ln w="28575">
            <a:solidFill>
              <a:srgbClr val="5559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49F1FA-9538-40E5-8083-569A12319FCC}"/>
              </a:ext>
            </a:extLst>
          </p:cNvPr>
          <p:cNvCxnSpPr>
            <a:cxnSpLocks/>
          </p:cNvCxnSpPr>
          <p:nvPr/>
        </p:nvCxnSpPr>
        <p:spPr>
          <a:xfrm flipH="1" flipV="1">
            <a:off x="8480761" y="2511759"/>
            <a:ext cx="497191" cy="610682"/>
          </a:xfrm>
          <a:prstGeom prst="straightConnector1">
            <a:avLst/>
          </a:prstGeom>
          <a:ln w="28575">
            <a:solidFill>
              <a:srgbClr val="5559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5DAD8F-33C4-41FF-9B69-57944BBC605B}"/>
              </a:ext>
            </a:extLst>
          </p:cNvPr>
          <p:cNvCxnSpPr>
            <a:cxnSpLocks/>
          </p:cNvCxnSpPr>
          <p:nvPr/>
        </p:nvCxnSpPr>
        <p:spPr>
          <a:xfrm>
            <a:off x="2644165" y="3933079"/>
            <a:ext cx="1053830" cy="5404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1CB828-6711-445D-8AB3-6727FF47AE83}"/>
              </a:ext>
            </a:extLst>
          </p:cNvPr>
          <p:cNvCxnSpPr>
            <a:cxnSpLocks/>
          </p:cNvCxnSpPr>
          <p:nvPr/>
        </p:nvCxnSpPr>
        <p:spPr>
          <a:xfrm flipH="1">
            <a:off x="3714208" y="3441293"/>
            <a:ext cx="799828" cy="389106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33C713-DE6D-4FA7-ACE9-957B62774569}"/>
              </a:ext>
            </a:extLst>
          </p:cNvPr>
          <p:cNvCxnSpPr>
            <a:cxnSpLocks/>
          </p:cNvCxnSpPr>
          <p:nvPr/>
        </p:nvCxnSpPr>
        <p:spPr>
          <a:xfrm>
            <a:off x="3708802" y="3819591"/>
            <a:ext cx="5404" cy="907912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08B4D5-B0BF-4F17-89A8-961FFBC119BE}"/>
              </a:ext>
            </a:extLst>
          </p:cNvPr>
          <p:cNvCxnSpPr>
            <a:cxnSpLocks/>
          </p:cNvCxnSpPr>
          <p:nvPr/>
        </p:nvCxnSpPr>
        <p:spPr>
          <a:xfrm>
            <a:off x="3708803" y="4705888"/>
            <a:ext cx="567445" cy="270211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930797-307B-46AD-8D7A-123BF70C7FC5}"/>
              </a:ext>
            </a:extLst>
          </p:cNvPr>
          <p:cNvCxnSpPr>
            <a:cxnSpLocks/>
          </p:cNvCxnSpPr>
          <p:nvPr/>
        </p:nvCxnSpPr>
        <p:spPr>
          <a:xfrm flipH="1">
            <a:off x="4281652" y="4597803"/>
            <a:ext cx="810640" cy="378296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869B6C-8FEC-4A25-990A-4DDD0961E29B}"/>
              </a:ext>
            </a:extLst>
          </p:cNvPr>
          <p:cNvCxnSpPr>
            <a:cxnSpLocks/>
          </p:cNvCxnSpPr>
          <p:nvPr/>
        </p:nvCxnSpPr>
        <p:spPr>
          <a:xfrm flipV="1">
            <a:off x="5081483" y="3706099"/>
            <a:ext cx="16210" cy="875491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989732-E9E7-4249-82E3-9F3DC2F64460}"/>
              </a:ext>
            </a:extLst>
          </p:cNvPr>
          <p:cNvCxnSpPr>
            <a:cxnSpLocks/>
          </p:cNvCxnSpPr>
          <p:nvPr/>
        </p:nvCxnSpPr>
        <p:spPr>
          <a:xfrm>
            <a:off x="4530249" y="3446696"/>
            <a:ext cx="562039" cy="259403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Left 5">
            <a:extLst>
              <a:ext uri="{FF2B5EF4-FFF2-40B4-BE49-F238E27FC236}">
                <a16:creationId xmlns:a16="http://schemas.microsoft.com/office/drawing/2014/main" id="{6E138899-6DEC-42DA-9FFC-0597FA14547F}"/>
              </a:ext>
            </a:extLst>
          </p:cNvPr>
          <p:cNvSpPr/>
          <p:nvPr/>
        </p:nvSpPr>
        <p:spPr>
          <a:xfrm rot="4740000">
            <a:off x="3686938" y="3153813"/>
            <a:ext cx="599872" cy="216169"/>
          </a:xfrm>
          <a:prstGeom prst="leftArrow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7F99D3F-196A-4C74-89D1-2679335F7868}"/>
              </a:ext>
            </a:extLst>
          </p:cNvPr>
          <p:cNvSpPr/>
          <p:nvPr/>
        </p:nvSpPr>
        <p:spPr>
          <a:xfrm rot="15600000">
            <a:off x="4191631" y="2730719"/>
            <a:ext cx="616085" cy="210765"/>
          </a:xfrm>
          <a:prstGeom prst="leftArrow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2DC67-2BC7-4A74-B50F-A299B2F5F920}"/>
              </a:ext>
            </a:extLst>
          </p:cNvPr>
          <p:cNvSpPr txBox="1"/>
          <p:nvPr/>
        </p:nvSpPr>
        <p:spPr>
          <a:xfrm>
            <a:off x="1365726" y="254916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TREATED AIR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D234F5-E0EC-420C-AE49-CE559DF8796A}"/>
              </a:ext>
            </a:extLst>
          </p:cNvPr>
          <p:cNvSpPr txBox="1"/>
          <p:nvPr/>
        </p:nvSpPr>
        <p:spPr>
          <a:xfrm>
            <a:off x="1368356" y="302205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RETURN AIR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3E1CA7-B570-4A56-8E47-4022344EBDAD}"/>
              </a:ext>
            </a:extLst>
          </p:cNvPr>
          <p:cNvCxnSpPr>
            <a:cxnSpLocks/>
          </p:cNvCxnSpPr>
          <p:nvPr/>
        </p:nvCxnSpPr>
        <p:spPr>
          <a:xfrm>
            <a:off x="3011654" y="3187291"/>
            <a:ext cx="967362" cy="10808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246093-5AB1-444D-B250-407DDEAC9561}"/>
              </a:ext>
            </a:extLst>
          </p:cNvPr>
          <p:cNvCxnSpPr>
            <a:cxnSpLocks/>
          </p:cNvCxnSpPr>
          <p:nvPr/>
        </p:nvCxnSpPr>
        <p:spPr>
          <a:xfrm>
            <a:off x="3168377" y="2717121"/>
            <a:ext cx="1334851" cy="5404"/>
          </a:xfrm>
          <a:prstGeom prst="straightConnector1">
            <a:avLst/>
          </a:prstGeom>
          <a:ln w="28575">
            <a:solidFill>
              <a:srgbClr val="A4D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2023B5-16F1-4FEC-B419-27DD772A4FF4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9225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BB2FA5C7-F33D-4BDE-8D81-6EB2CD4B609B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4" action="ppaction://hlinksldjump"/>
            <a:extLst>
              <a:ext uri="{FF2B5EF4-FFF2-40B4-BE49-F238E27FC236}">
                <a16:creationId xmlns:a16="http://schemas.microsoft.com/office/drawing/2014/main" id="{446256E1-1CF1-4E48-B542-277AA0315569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E9DE4F5A-7B3F-4CA4-8199-C2F4A46E4A97}"/>
              </a:ext>
            </a:extLst>
          </p:cNvPr>
          <p:cNvSpPr/>
          <p:nvPr/>
        </p:nvSpPr>
        <p:spPr>
          <a:xfrm rot="10800000">
            <a:off x="7141630" y="2928935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C549BFAB-71D0-4CD6-AA9E-6A665D6F9FE8}"/>
              </a:ext>
            </a:extLst>
          </p:cNvPr>
          <p:cNvSpPr/>
          <p:nvPr/>
        </p:nvSpPr>
        <p:spPr>
          <a:xfrm rot="10800000">
            <a:off x="2441561" y="2928934"/>
            <a:ext cx="2612570" cy="238205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AAE02E16-AA3E-4806-AF9E-8B234B1B9E0D}"/>
              </a:ext>
            </a:extLst>
          </p:cNvPr>
          <p:cNvSpPr/>
          <p:nvPr/>
        </p:nvSpPr>
        <p:spPr>
          <a:xfrm rot="10800000">
            <a:off x="4791596" y="1571422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24" descr="Full Brick Wall with solid fill">
            <a:extLst>
              <a:ext uri="{FF2B5EF4-FFF2-40B4-BE49-F238E27FC236}">
                <a16:creationId xmlns:a16="http://schemas.microsoft.com/office/drawing/2014/main" id="{D777D6BC-EFFF-4346-BB8A-E5AD77DD9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6228" y="3388019"/>
            <a:ext cx="1452282" cy="1458685"/>
          </a:xfrm>
          <a:prstGeom prst="rect">
            <a:avLst/>
          </a:prstGeom>
        </p:spPr>
      </p:pic>
      <p:pic>
        <p:nvPicPr>
          <p:cNvPr id="16" name="Graphic 36" descr="Speedometer Low with solid fill">
            <a:extLst>
              <a:ext uri="{FF2B5EF4-FFF2-40B4-BE49-F238E27FC236}">
                <a16:creationId xmlns:a16="http://schemas.microsoft.com/office/drawing/2014/main" id="{260191C9-7174-4FED-9D8F-094CB8432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6262" y="2030506"/>
            <a:ext cx="1452282" cy="1458685"/>
          </a:xfrm>
          <a:prstGeom prst="rect">
            <a:avLst/>
          </a:prstGeom>
        </p:spPr>
      </p:pic>
      <p:pic>
        <p:nvPicPr>
          <p:cNvPr id="17" name="Graphic 26" descr="Door Open with solid fill">
            <a:extLst>
              <a:ext uri="{FF2B5EF4-FFF2-40B4-BE49-F238E27FC236}">
                <a16:creationId xmlns:a16="http://schemas.microsoft.com/office/drawing/2014/main" id="{9570EE04-D798-442E-962F-D314199CC3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26297" y="3388018"/>
            <a:ext cx="1452282" cy="14586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BFA69A-BC2B-4211-B60F-A209D5B986CE}"/>
              </a:ext>
            </a:extLst>
          </p:cNvPr>
          <p:cNvSpPr txBox="1"/>
          <p:nvPr/>
        </p:nvSpPr>
        <p:spPr>
          <a:xfrm rot="17820000">
            <a:off x="1337022" y="271374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Support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02D6E0-32BE-4B92-A2E4-949421738E58}"/>
              </a:ext>
            </a:extLst>
          </p:cNvPr>
          <p:cNvSpPr txBox="1"/>
          <p:nvPr/>
        </p:nvSpPr>
        <p:spPr>
          <a:xfrm>
            <a:off x="4724399" y="399441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B9DE5B-F1C3-4F3E-B70F-160B41FC3424}"/>
              </a:ext>
            </a:extLst>
          </p:cNvPr>
          <p:cNvSpPr txBox="1"/>
          <p:nvPr/>
        </p:nvSpPr>
        <p:spPr>
          <a:xfrm>
            <a:off x="7180622" y="240638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F9067C-F7FC-4F06-8026-C0EB519A8F16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0529132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518D4C4-23D4-43C4-ACE2-BE37432BB1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7600" y="1431248"/>
          <a:ext cx="10444480" cy="447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9D17D-FF91-46BE-9521-8C843AE7A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E82A92-28BC-4B66-85C0-A20634BCFF4A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77FB5-14AB-486D-B91F-1190A3D494D0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5220238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6D255-CF5E-4C3A-ADB0-BEF491EA1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72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0AB62-18CC-4845-BEFB-397A0F78B98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FFFE8E8B-CD97-4ED1-8AC3-ABF1C358C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4" t="5055" r="4550" b="5294"/>
          <a:stretch/>
        </p:blipFill>
        <p:spPr>
          <a:xfrm>
            <a:off x="1017923" y="1331743"/>
            <a:ext cx="10446985" cy="4505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1B9E5-1497-4753-B774-50A8BA9D2A9D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0167974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AD3B3F7-9549-47EA-906C-08720AD3FB3E}"/>
              </a:ext>
            </a:extLst>
          </p:cNvPr>
          <p:cNvSpPr/>
          <p:nvPr/>
        </p:nvSpPr>
        <p:spPr>
          <a:xfrm>
            <a:off x="3591082" y="3722370"/>
            <a:ext cx="1526016" cy="83632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9317EC-2AC2-47D4-BD54-5E3421AABEE9}"/>
              </a:ext>
            </a:extLst>
          </p:cNvPr>
          <p:cNvGrpSpPr/>
          <p:nvPr/>
        </p:nvGrpSpPr>
        <p:grpSpPr>
          <a:xfrm>
            <a:off x="4354090" y="2750521"/>
            <a:ext cx="1510347" cy="794742"/>
            <a:chOff x="3940949" y="2031421"/>
            <a:chExt cx="2289165" cy="152864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C5A3D76-A152-4A8D-91EB-467A023753EF}"/>
                </a:ext>
              </a:extLst>
            </p:cNvPr>
            <p:cNvSpPr/>
            <p:nvPr/>
          </p:nvSpPr>
          <p:spPr>
            <a:xfrm>
              <a:off x="4612640" y="2031421"/>
              <a:ext cx="889579" cy="1250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E8E1954-CCBF-49FF-8C33-B295E9E9BA23}"/>
                </a:ext>
              </a:extLst>
            </p:cNvPr>
            <p:cNvSpPr/>
            <p:nvPr/>
          </p:nvSpPr>
          <p:spPr>
            <a:xfrm rot="16200000">
              <a:off x="4573911" y="1903860"/>
              <a:ext cx="1023241" cy="22891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5D45F9-3A74-4DD1-B524-2EE8034A8046}"/>
              </a:ext>
            </a:extLst>
          </p:cNvPr>
          <p:cNvSpPr txBox="1">
            <a:spLocks/>
          </p:cNvSpPr>
          <p:nvPr/>
        </p:nvSpPr>
        <p:spPr>
          <a:xfrm>
            <a:off x="1400181" y="200139"/>
            <a:ext cx="9741951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Goals – SAE Standards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0EAD2C-FA86-41E0-8F2D-C892CB550743}"/>
              </a:ext>
            </a:extLst>
          </p:cNvPr>
          <p:cNvSpPr/>
          <p:nvPr/>
        </p:nvSpPr>
        <p:spPr>
          <a:xfrm>
            <a:off x="4246964" y="3722370"/>
            <a:ext cx="889579" cy="186167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4C1B8E-7C31-4DDF-AEB2-B42C403F8504}"/>
              </a:ext>
            </a:extLst>
          </p:cNvPr>
          <p:cNvGrpSpPr/>
          <p:nvPr/>
        </p:nvGrpSpPr>
        <p:grpSpPr>
          <a:xfrm>
            <a:off x="3598256" y="2135709"/>
            <a:ext cx="2266183" cy="884358"/>
            <a:chOff x="3940949" y="1495444"/>
            <a:chExt cx="2289165" cy="20646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55F1B1-2353-4140-858D-1CB77D850C6E}"/>
                </a:ext>
              </a:extLst>
            </p:cNvPr>
            <p:cNvSpPr/>
            <p:nvPr/>
          </p:nvSpPr>
          <p:spPr>
            <a:xfrm>
              <a:off x="4684038" y="1495444"/>
              <a:ext cx="807202" cy="17860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62722C-BF62-4D6D-A8C4-AB034717B246}"/>
                </a:ext>
              </a:extLst>
            </p:cNvPr>
            <p:cNvSpPr/>
            <p:nvPr/>
          </p:nvSpPr>
          <p:spPr>
            <a:xfrm rot="16200000">
              <a:off x="4573911" y="1903860"/>
              <a:ext cx="1023241" cy="22891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Graphic 21" descr="Arrow: Counter-clockwise curve">
            <a:extLst>
              <a:ext uri="{FF2B5EF4-FFF2-40B4-BE49-F238E27FC236}">
                <a16:creationId xmlns:a16="http://schemas.microsoft.com/office/drawing/2014/main" id="{C5A269AD-4344-415E-AB8C-4503A8BF4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783915">
            <a:off x="5954095" y="3359448"/>
            <a:ext cx="1267381" cy="126738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2EAF22D-DF9D-4BAC-996A-7D7AC7365A3C}"/>
              </a:ext>
            </a:extLst>
          </p:cNvPr>
          <p:cNvGrpSpPr/>
          <p:nvPr/>
        </p:nvGrpSpPr>
        <p:grpSpPr>
          <a:xfrm>
            <a:off x="7405085" y="1135269"/>
            <a:ext cx="3135914" cy="4743695"/>
            <a:chOff x="7598125" y="1121091"/>
            <a:chExt cx="3135914" cy="4743695"/>
          </a:xfrm>
        </p:grpSpPr>
        <p:pic>
          <p:nvPicPr>
            <p:cNvPr id="24" name="Picture 23" descr="A close up of a green screen&#10;&#10;Description automatically generated">
              <a:extLst>
                <a:ext uri="{FF2B5EF4-FFF2-40B4-BE49-F238E27FC236}">
                  <a16:creationId xmlns:a16="http://schemas.microsoft.com/office/drawing/2014/main" id="{D5D7618C-A5A2-4BA7-8864-D0A13DE28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68" t="12309"/>
            <a:stretch/>
          </p:blipFill>
          <p:spPr>
            <a:xfrm>
              <a:off x="7598125" y="1121091"/>
              <a:ext cx="3081164" cy="474369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8A390F-F298-46B3-8960-2C8726C0F35A}"/>
                </a:ext>
              </a:extLst>
            </p:cNvPr>
            <p:cNvSpPr/>
            <p:nvPr/>
          </p:nvSpPr>
          <p:spPr>
            <a:xfrm>
              <a:off x="7604256" y="1180645"/>
              <a:ext cx="976306" cy="704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F80DB4-77C7-4D9D-8418-D43A97E9A338}"/>
                </a:ext>
              </a:extLst>
            </p:cNvPr>
            <p:cNvSpPr/>
            <p:nvPr/>
          </p:nvSpPr>
          <p:spPr>
            <a:xfrm>
              <a:off x="9660604" y="1180646"/>
              <a:ext cx="1073435" cy="704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BA068D7-1095-48DB-A18B-7B8C2E4B5DCA}"/>
              </a:ext>
            </a:extLst>
          </p:cNvPr>
          <p:cNvSpPr/>
          <p:nvPr/>
        </p:nvSpPr>
        <p:spPr>
          <a:xfrm>
            <a:off x="7401279" y="2481969"/>
            <a:ext cx="976306" cy="704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9C0504-D3C6-4DB9-B6A5-C4E2C618E700}"/>
              </a:ext>
            </a:extLst>
          </p:cNvPr>
          <p:cNvSpPr/>
          <p:nvPr/>
        </p:nvSpPr>
        <p:spPr>
          <a:xfrm>
            <a:off x="9467563" y="3429000"/>
            <a:ext cx="1073435" cy="244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CD7079-E290-44EF-9F93-A1DF22BD1AFE}"/>
              </a:ext>
            </a:extLst>
          </p:cNvPr>
          <p:cNvSpPr/>
          <p:nvPr/>
        </p:nvSpPr>
        <p:spPr>
          <a:xfrm>
            <a:off x="7370245" y="4635149"/>
            <a:ext cx="1073435" cy="1224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green screen&#10;&#10;Description automatically generated">
            <a:extLst>
              <a:ext uri="{FF2B5EF4-FFF2-40B4-BE49-F238E27FC236}">
                <a16:creationId xmlns:a16="http://schemas.microsoft.com/office/drawing/2014/main" id="{5D483187-EA06-4DDC-90EC-DE8D6B2A6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8" y="1609504"/>
            <a:ext cx="5202643" cy="3866729"/>
          </a:xfrm>
          <a:prstGeom prst="rect">
            <a:avLst/>
          </a:prstGeom>
        </p:spPr>
      </p:pic>
      <p:sp>
        <p:nvSpPr>
          <p:cNvPr id="42" name="Rectangle 41">
            <a:hlinkClick r:id="" action="ppaction://noaction"/>
            <a:extLst>
              <a:ext uri="{FF2B5EF4-FFF2-40B4-BE49-F238E27FC236}">
                <a16:creationId xmlns:a16="http://schemas.microsoft.com/office/drawing/2014/main" id="{81115817-7B29-4AA9-A72A-11A68EEDEE06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F23A92-65DE-47B0-9DD9-9F9042B6996E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35987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773DE-B5A9-4E3A-9605-4C8977872E2D}"/>
              </a:ext>
            </a:extLst>
          </p:cNvPr>
          <p:cNvSpPr txBox="1"/>
          <p:nvPr/>
        </p:nvSpPr>
        <p:spPr>
          <a:xfrm>
            <a:off x="2194791" y="1753346"/>
            <a:ext cx="224676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Cross Reference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74AFB-32D9-4238-A2F3-97E198CDB4EC}"/>
              </a:ext>
            </a:extLst>
          </p:cNvPr>
          <p:cNvSpPr txBox="1"/>
          <p:nvPr/>
        </p:nvSpPr>
        <p:spPr>
          <a:xfrm>
            <a:off x="7647729" y="1759798"/>
            <a:ext cx="214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Hierarchy Flow Chart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" action="ppaction://noaction"/>
            <a:extLst>
              <a:ext uri="{FF2B5EF4-FFF2-40B4-BE49-F238E27FC236}">
                <a16:creationId xmlns:a16="http://schemas.microsoft.com/office/drawing/2014/main" id="{B6EC8EBF-3F85-4795-81FA-E1D77A22B6AF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F5AB35-AD38-47A1-B028-7200C6F00012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Functional Decomposition</a:t>
            </a:r>
          </a:p>
        </p:txBody>
      </p:sp>
      <p:pic>
        <p:nvPicPr>
          <p:cNvPr id="8" name="Picture 10" descr="Table&#10;&#10;Description automatically generated">
            <a:extLst>
              <a:ext uri="{FF2B5EF4-FFF2-40B4-BE49-F238E27FC236}">
                <a16:creationId xmlns:a16="http://schemas.microsoft.com/office/drawing/2014/main" id="{0AFE0394-A96E-4693-8D27-D4C5C972C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0" y="2205132"/>
            <a:ext cx="5450395" cy="2649237"/>
          </a:xfrm>
          <a:prstGeom prst="rect">
            <a:avLst/>
          </a:prstGeom>
        </p:spPr>
      </p:pic>
      <p:pic>
        <p:nvPicPr>
          <p:cNvPr id="11" name="Picture 4" descr="Diagram&#10;&#10;Description automatically generated">
            <a:extLst>
              <a:ext uri="{FF2B5EF4-FFF2-40B4-BE49-F238E27FC236}">
                <a16:creationId xmlns:a16="http://schemas.microsoft.com/office/drawing/2014/main" id="{3D487226-275D-49E4-9DBA-84966EC40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493" y="2203457"/>
            <a:ext cx="6453521" cy="2799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C321D3-CCE0-4D7B-8930-5A2729049734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1102845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CA55F065-A0EC-41C5-B5AA-C0C09691CA29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hlinkClick r:id="rId3" action="ppaction://hlinksldjump"/>
            <a:extLst>
              <a:ext uri="{FF2B5EF4-FFF2-40B4-BE49-F238E27FC236}">
                <a16:creationId xmlns:a16="http://schemas.microsoft.com/office/drawing/2014/main" id="{213C38D2-C642-44DA-872E-7D296A644F51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286939F-1E19-42AB-85B1-84D60AB606DD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4" descr="Full Brick Wall with solid fill">
            <a:extLst>
              <a:ext uri="{FF2B5EF4-FFF2-40B4-BE49-F238E27FC236}">
                <a16:creationId xmlns:a16="http://schemas.microsoft.com/office/drawing/2014/main" id="{01C2BC31-C521-447A-A05A-3E7FB9778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803" y="1321777"/>
            <a:ext cx="1095602" cy="10966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90EC03-9508-42FE-8870-5C4D92CBCCEE}"/>
              </a:ext>
            </a:extLst>
          </p:cNvPr>
          <p:cNvSpPr txBox="1"/>
          <p:nvPr/>
        </p:nvSpPr>
        <p:spPr>
          <a:xfrm>
            <a:off x="36720" y="54739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Support</a:t>
            </a:r>
            <a:endParaRPr lang="en-US" sz="2400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01E9FCF2-20D6-4621-95B0-18C230160971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raphic 24" descr="Full Brick Wall with solid fill">
            <a:extLst>
              <a:ext uri="{FF2B5EF4-FFF2-40B4-BE49-F238E27FC236}">
                <a16:creationId xmlns:a16="http://schemas.microsoft.com/office/drawing/2014/main" id="{AEDB4718-C54B-4EEF-8E2A-82BCB542D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58" name="Hexagon 57">
            <a:extLst>
              <a:ext uri="{FF2B5EF4-FFF2-40B4-BE49-F238E27FC236}">
                <a16:creationId xmlns:a16="http://schemas.microsoft.com/office/drawing/2014/main" id="{1D7E984D-71FA-4475-BF7D-00DE7F80AB19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747C744F-AD49-439A-889A-90D46CFD096F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6" descr="Speedometer Low with solid fill">
            <a:extLst>
              <a:ext uri="{FF2B5EF4-FFF2-40B4-BE49-F238E27FC236}">
                <a16:creationId xmlns:a16="http://schemas.microsoft.com/office/drawing/2014/main" id="{F715AB57-2A34-4134-B0E7-B40A553F42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35" name="Graphic 26" descr="Door Open with solid fill">
            <a:extLst>
              <a:ext uri="{FF2B5EF4-FFF2-40B4-BE49-F238E27FC236}">
                <a16:creationId xmlns:a16="http://schemas.microsoft.com/office/drawing/2014/main" id="{783B3369-95C6-40F1-9575-B9353EE152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53" name="Graphic 53" descr="Arrow: Counter-clockwise curve with solid fill">
            <a:extLst>
              <a:ext uri="{FF2B5EF4-FFF2-40B4-BE49-F238E27FC236}">
                <a16:creationId xmlns:a16="http://schemas.microsoft.com/office/drawing/2014/main" id="{71830785-43B7-4B4C-8A0D-CD49935261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83" name="Graphic 53" descr="Arrow: Counter-clockwise curve with solid fill">
            <a:extLst>
              <a:ext uri="{FF2B5EF4-FFF2-40B4-BE49-F238E27FC236}">
                <a16:creationId xmlns:a16="http://schemas.microsoft.com/office/drawing/2014/main" id="{92A54206-09D4-428F-BF2A-F0B0DE19AF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EC447BE3-964E-4329-A836-11DA7C112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32085"/>
              </p:ext>
            </p:extLst>
          </p:nvPr>
        </p:nvGraphicFramePr>
        <p:xfrm>
          <a:off x="3654591" y="2732171"/>
          <a:ext cx="6063049" cy="14071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21844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19736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A4D233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A4D233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A4D233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Maintain Structural Stability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A4D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0%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A4D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Deformation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A4D2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Support Airducts and Equipment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5 </a:t>
                      </a:r>
                      <a:r>
                        <a:rPr lang="en-US" sz="1800" err="1">
                          <a:latin typeface="Tahoma"/>
                        </a:rPr>
                        <a:t>lbs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Weight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</a:tbl>
          </a:graphicData>
        </a:graphic>
      </p:graphicFrame>
      <p:pic>
        <p:nvPicPr>
          <p:cNvPr id="2" name="Graphic 3" descr="Cube outline">
            <a:extLst>
              <a:ext uri="{FF2B5EF4-FFF2-40B4-BE49-F238E27FC236}">
                <a16:creationId xmlns:a16="http://schemas.microsoft.com/office/drawing/2014/main" id="{C420CEDA-215F-48B6-A5E5-42D2D0618D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3907" y="2869120"/>
            <a:ext cx="2351931" cy="2330315"/>
          </a:xfrm>
          <a:prstGeom prst="rect">
            <a:avLst/>
          </a:prstGeom>
        </p:spPr>
      </p:pic>
      <p:pic>
        <p:nvPicPr>
          <p:cNvPr id="4" name="Graphic 5" descr="Dumbbell with solid fill">
            <a:extLst>
              <a:ext uri="{FF2B5EF4-FFF2-40B4-BE49-F238E27FC236}">
                <a16:creationId xmlns:a16="http://schemas.microsoft.com/office/drawing/2014/main" id="{CF2A01E5-1ABC-4109-9AE4-03FA550E35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9833" y="3474396"/>
            <a:ext cx="1303506" cy="128729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D6B626-FFBB-4472-A809-0DE6E5EED1BB}"/>
              </a:ext>
            </a:extLst>
          </p:cNvPr>
          <p:cNvCxnSpPr/>
          <p:nvPr/>
        </p:nvCxnSpPr>
        <p:spPr>
          <a:xfrm>
            <a:off x="1689201" y="3777110"/>
            <a:ext cx="10732" cy="1094704"/>
          </a:xfrm>
          <a:prstGeom prst="straightConnector1">
            <a:avLst/>
          </a:prstGeom>
          <a:ln w="57150">
            <a:solidFill>
              <a:srgbClr val="A4D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9502C1-DEFF-4791-A542-858491300D4C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4016417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F35698B0-1A7B-4F5E-ABC8-7B2B967D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6" y="3155546"/>
            <a:ext cx="1114357" cy="1114357"/>
          </a:xfrm>
          <a:prstGeom prst="rect">
            <a:avLst/>
          </a:prstGeom>
        </p:spPr>
      </p:pic>
      <p:pic>
        <p:nvPicPr>
          <p:cNvPr id="6" name="Graphic 7" descr="Gauge with solid fill">
            <a:extLst>
              <a:ext uri="{FF2B5EF4-FFF2-40B4-BE49-F238E27FC236}">
                <a16:creationId xmlns:a16="http://schemas.microsoft.com/office/drawing/2014/main" id="{88DC7F45-0992-4EFE-8D4B-A5AB23FFC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439" y="2793460"/>
            <a:ext cx="1368357" cy="13575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76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21A8B5EE-91E0-4E79-9D4F-A5456AC1CBCC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A9B0594-132F-4F17-AD67-34B0FEF47BA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24" descr="Full Brick Wall with solid fill">
            <a:extLst>
              <a:ext uri="{FF2B5EF4-FFF2-40B4-BE49-F238E27FC236}">
                <a16:creationId xmlns:a16="http://schemas.microsoft.com/office/drawing/2014/main" id="{7945B21A-D73B-4A78-B191-74B3177C3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8" name="Hexagon 37">
            <a:extLst>
              <a:ext uri="{FF2B5EF4-FFF2-40B4-BE49-F238E27FC236}">
                <a16:creationId xmlns:a16="http://schemas.microsoft.com/office/drawing/2014/main" id="{7873808B-CD8D-4DA5-995E-C181DA8A3333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D73ED64B-5F57-47D2-AC92-5CAE0313676E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6" descr="Speedometer Low with solid fill">
            <a:extLst>
              <a:ext uri="{FF2B5EF4-FFF2-40B4-BE49-F238E27FC236}">
                <a16:creationId xmlns:a16="http://schemas.microsoft.com/office/drawing/2014/main" id="{08BCF282-347E-4140-BF9D-BC6C98A278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1" name="Graphic 26" descr="Door Open with solid fill">
            <a:extLst>
              <a:ext uri="{FF2B5EF4-FFF2-40B4-BE49-F238E27FC236}">
                <a16:creationId xmlns:a16="http://schemas.microsoft.com/office/drawing/2014/main" id="{0000BB6B-15AD-444A-BACF-FC653F350C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43" name="Graphic 53" descr="Arrow: Counter-clockwise curve with solid fill">
            <a:extLst>
              <a:ext uri="{FF2B5EF4-FFF2-40B4-BE49-F238E27FC236}">
                <a16:creationId xmlns:a16="http://schemas.microsoft.com/office/drawing/2014/main" id="{5807323C-8DE4-4631-895D-FF6E48B2BB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44" name="Graphic 53" descr="Arrow: Counter-clockwise curve with solid fill">
            <a:extLst>
              <a:ext uri="{FF2B5EF4-FFF2-40B4-BE49-F238E27FC236}">
                <a16:creationId xmlns:a16="http://schemas.microsoft.com/office/drawing/2014/main" id="{4DFE7A85-3FF8-4CC8-AC95-C4622E4233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65" name="Table 26">
            <a:extLst>
              <a:ext uri="{FF2B5EF4-FFF2-40B4-BE49-F238E27FC236}">
                <a16:creationId xmlns:a16="http://schemas.microsoft.com/office/drawing/2014/main" id="{0271E131-504F-455E-855B-82383D5DD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10368"/>
              </p:ext>
            </p:extLst>
          </p:nvPr>
        </p:nvGraphicFramePr>
        <p:xfrm>
          <a:off x="3676208" y="1738641"/>
          <a:ext cx="6063049" cy="363219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1844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19736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Monitor 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1°C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Monitor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Add Heat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10°C ≤ T ≤ 50°C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571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Remove Heat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00490042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Increase Humidity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0-95% RH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Relative </a:t>
                      </a:r>
                      <a:endParaRPr lang="en-US">
                        <a:latin typeface="Tahom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Humidity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86069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Decrease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69630791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Monitor Hot &amp; Cold Spots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 sensors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Sensors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0593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Regulate Air Circulation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1m</a:t>
                      </a:r>
                      <a:r>
                        <a:rPr lang="en-US" sz="1800" baseline="30000">
                          <a:latin typeface="Tahoma"/>
                        </a:rPr>
                        <a:t>3</a:t>
                      </a:r>
                      <a:r>
                        <a:rPr lang="en-US" sz="1800">
                          <a:latin typeface="Tahoma"/>
                        </a:rPr>
                        <a:t>/min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Volumetric Flow Rate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66760"/>
                  </a:ext>
                </a:extLst>
              </a:tr>
            </a:tbl>
          </a:graphicData>
        </a:graphic>
      </p:graphicFrame>
      <p:sp>
        <p:nvSpPr>
          <p:cNvPr id="2" name="Hexagon 1">
            <a:extLst>
              <a:ext uri="{FF2B5EF4-FFF2-40B4-BE49-F238E27FC236}">
                <a16:creationId xmlns:a16="http://schemas.microsoft.com/office/drawing/2014/main" id="{9256F04C-628A-448F-ACDD-7F82362F7420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E9C0C-D49C-4923-8F84-D3221606004D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 sz="2400">
              <a:solidFill>
                <a:srgbClr val="00CFB4"/>
              </a:solidFill>
              <a:cs typeface="Calibri"/>
            </a:endParaRPr>
          </a:p>
        </p:txBody>
      </p:sp>
      <p:pic>
        <p:nvPicPr>
          <p:cNvPr id="34" name="Graphic 36" descr="Speedometer Low with solid fill">
            <a:extLst>
              <a:ext uri="{FF2B5EF4-FFF2-40B4-BE49-F238E27FC236}">
                <a16:creationId xmlns:a16="http://schemas.microsoft.com/office/drawing/2014/main" id="{44CF31B6-BCC7-4C55-827A-7AD986225C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5571" y="1257925"/>
            <a:ext cx="1182070" cy="11830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82EA96-15A1-4E6B-BB65-71B4DBD5B9C8}"/>
              </a:ext>
            </a:extLst>
          </p:cNvPr>
          <p:cNvSpPr/>
          <p:nvPr/>
        </p:nvSpPr>
        <p:spPr>
          <a:xfrm>
            <a:off x="355802" y="3817227"/>
            <a:ext cx="1410510" cy="91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28A66106-AFE0-4520-B5C1-FE63F40974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90928" y="3960779"/>
            <a:ext cx="1335931" cy="124405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186E6EE-5273-49CE-9388-7D40606FD842}"/>
              </a:ext>
            </a:extLst>
          </p:cNvPr>
          <p:cNvSpPr/>
          <p:nvPr/>
        </p:nvSpPr>
        <p:spPr>
          <a:xfrm>
            <a:off x="1955460" y="4617056"/>
            <a:ext cx="1410510" cy="91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10" descr="Speedometer Low with solid fill">
            <a:extLst>
              <a:ext uri="{FF2B5EF4-FFF2-40B4-BE49-F238E27FC236}">
                <a16:creationId xmlns:a16="http://schemas.microsoft.com/office/drawing/2014/main" id="{A43FF505-C7FA-4A08-940A-5EC5138E9E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90928" y="3582481"/>
            <a:ext cx="1406187" cy="13683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7C388B-0119-4C26-BD57-F4C7E67403FF}"/>
              </a:ext>
            </a:extLst>
          </p:cNvPr>
          <p:cNvSpPr txBox="1"/>
          <p:nvPr/>
        </p:nvSpPr>
        <p:spPr>
          <a:xfrm>
            <a:off x="141592" y="3854314"/>
            <a:ext cx="6679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10°C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58A7D7-C763-4566-A044-54A105405AF8}"/>
              </a:ext>
            </a:extLst>
          </p:cNvPr>
          <p:cNvSpPr txBox="1"/>
          <p:nvPr/>
        </p:nvSpPr>
        <p:spPr>
          <a:xfrm>
            <a:off x="1319719" y="3843505"/>
            <a:ext cx="6679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50°C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9EDE95-F64D-47BD-91E8-4D53781568B9}"/>
              </a:ext>
            </a:extLst>
          </p:cNvPr>
          <p:cNvSpPr txBox="1"/>
          <p:nvPr/>
        </p:nvSpPr>
        <p:spPr>
          <a:xfrm>
            <a:off x="1854741" y="4686570"/>
            <a:ext cx="6679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BAF5FF"/>
                </a:solidFill>
                <a:latin typeface="Tahoma"/>
                <a:ea typeface="Tahoma"/>
                <a:cs typeface="Tahoma"/>
              </a:rPr>
              <a:t>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39DD4D-95CF-41F4-91F1-55C0D13E5C6A}"/>
              </a:ext>
            </a:extLst>
          </p:cNvPr>
          <p:cNvSpPr txBox="1"/>
          <p:nvPr/>
        </p:nvSpPr>
        <p:spPr>
          <a:xfrm>
            <a:off x="2995038" y="4686568"/>
            <a:ext cx="6679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95%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E366D-9207-43DC-9BB9-93F4408BD70F}"/>
              </a:ext>
            </a:extLst>
          </p:cNvPr>
          <p:cNvSpPr/>
          <p:nvPr/>
        </p:nvSpPr>
        <p:spPr>
          <a:xfrm>
            <a:off x="3675476" y="2131100"/>
            <a:ext cx="6052764" cy="745787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7D0F18-76BB-453F-A714-5A84B64D57E0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9735507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21A8B5EE-91E0-4E79-9D4F-A5456AC1CBCC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A9B0594-132F-4F17-AD67-34B0FEF47BA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24" descr="Full Brick Wall with solid fill">
            <a:extLst>
              <a:ext uri="{FF2B5EF4-FFF2-40B4-BE49-F238E27FC236}">
                <a16:creationId xmlns:a16="http://schemas.microsoft.com/office/drawing/2014/main" id="{7945B21A-D73B-4A78-B191-74B3177C3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8" name="Hexagon 37">
            <a:extLst>
              <a:ext uri="{FF2B5EF4-FFF2-40B4-BE49-F238E27FC236}">
                <a16:creationId xmlns:a16="http://schemas.microsoft.com/office/drawing/2014/main" id="{7873808B-CD8D-4DA5-995E-C181DA8A3333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D73ED64B-5F57-47D2-AC92-5CAE0313676E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6" descr="Speedometer Low with solid fill">
            <a:extLst>
              <a:ext uri="{FF2B5EF4-FFF2-40B4-BE49-F238E27FC236}">
                <a16:creationId xmlns:a16="http://schemas.microsoft.com/office/drawing/2014/main" id="{08BCF282-347E-4140-BF9D-BC6C98A27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1" name="Graphic 26" descr="Door Open with solid fill">
            <a:extLst>
              <a:ext uri="{FF2B5EF4-FFF2-40B4-BE49-F238E27FC236}">
                <a16:creationId xmlns:a16="http://schemas.microsoft.com/office/drawing/2014/main" id="{0000BB6B-15AD-444A-BACF-FC653F350C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43" name="Graphic 53" descr="Arrow: Counter-clockwise curve with solid fill">
            <a:extLst>
              <a:ext uri="{FF2B5EF4-FFF2-40B4-BE49-F238E27FC236}">
                <a16:creationId xmlns:a16="http://schemas.microsoft.com/office/drawing/2014/main" id="{5807323C-8DE4-4631-895D-FF6E48B2BB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44" name="Graphic 53" descr="Arrow: Counter-clockwise curve with solid fill">
            <a:extLst>
              <a:ext uri="{FF2B5EF4-FFF2-40B4-BE49-F238E27FC236}">
                <a16:creationId xmlns:a16="http://schemas.microsoft.com/office/drawing/2014/main" id="{4DFE7A85-3FF8-4CC8-AC95-C4622E4233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65" name="Table 26">
            <a:extLst>
              <a:ext uri="{FF2B5EF4-FFF2-40B4-BE49-F238E27FC236}">
                <a16:creationId xmlns:a16="http://schemas.microsoft.com/office/drawing/2014/main" id="{0271E131-504F-455E-855B-82383D5DD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84152"/>
              </p:ext>
            </p:extLst>
          </p:nvPr>
        </p:nvGraphicFramePr>
        <p:xfrm>
          <a:off x="3676208" y="1738641"/>
          <a:ext cx="6063049" cy="363219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1844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19736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Monitor 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1°C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Monitor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Add Heat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10°C ≤ T ≤ 50°C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571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Remove Heat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00490042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Increase Humidity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0-95% RH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Relative </a:t>
                      </a:r>
                      <a:endParaRPr lang="en-US">
                        <a:latin typeface="Tahom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Humidity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86069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Decrease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69630791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Monitor Hot &amp; Cold Spots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 sensors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Sensors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0593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Regulate Air Circulation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1m</a:t>
                      </a:r>
                      <a:r>
                        <a:rPr lang="en-US" sz="1800" baseline="30000">
                          <a:latin typeface="Tahoma"/>
                        </a:rPr>
                        <a:t>3</a:t>
                      </a:r>
                      <a:r>
                        <a:rPr lang="en-US" sz="1800">
                          <a:latin typeface="Tahoma"/>
                        </a:rPr>
                        <a:t>/min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Volumetric Flow Rate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66760"/>
                  </a:ext>
                </a:extLst>
              </a:tr>
            </a:tbl>
          </a:graphicData>
        </a:graphic>
      </p:graphicFrame>
      <p:sp>
        <p:nvSpPr>
          <p:cNvPr id="7" name="Hexagon 6">
            <a:extLst>
              <a:ext uri="{FF2B5EF4-FFF2-40B4-BE49-F238E27FC236}">
                <a16:creationId xmlns:a16="http://schemas.microsoft.com/office/drawing/2014/main" id="{A4698296-60BE-4132-B078-C53117A89A8A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D06AA-0E63-427A-AC7D-FFAD31A2441C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 sz="2400">
              <a:solidFill>
                <a:srgbClr val="00CFB4"/>
              </a:solidFill>
              <a:cs typeface="Calibri"/>
            </a:endParaRPr>
          </a:p>
        </p:txBody>
      </p:sp>
      <p:pic>
        <p:nvPicPr>
          <p:cNvPr id="9" name="Graphic 36" descr="Speedometer Low with solid fill">
            <a:extLst>
              <a:ext uri="{FF2B5EF4-FFF2-40B4-BE49-F238E27FC236}">
                <a16:creationId xmlns:a16="http://schemas.microsoft.com/office/drawing/2014/main" id="{45A27117-6ADF-4134-943A-2D07A87378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71" y="1257925"/>
            <a:ext cx="1182070" cy="1183068"/>
          </a:xfrm>
          <a:prstGeom prst="rect">
            <a:avLst/>
          </a:prstGeom>
        </p:spPr>
      </p:pic>
      <p:pic>
        <p:nvPicPr>
          <p:cNvPr id="10" name="Graphic 12" descr="Cube with solid fill">
            <a:extLst>
              <a:ext uri="{FF2B5EF4-FFF2-40B4-BE49-F238E27FC236}">
                <a16:creationId xmlns:a16="http://schemas.microsoft.com/office/drawing/2014/main" id="{DA8A6871-D7AD-4CDB-BDA0-AA71273FE7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9138" y="3079884"/>
            <a:ext cx="1541292" cy="1562909"/>
          </a:xfrm>
          <a:prstGeom prst="rect">
            <a:avLst/>
          </a:prstGeom>
        </p:spPr>
      </p:pic>
      <p:pic>
        <p:nvPicPr>
          <p:cNvPr id="11" name="Graphic 12" descr="Cube with solid fill">
            <a:extLst>
              <a:ext uri="{FF2B5EF4-FFF2-40B4-BE49-F238E27FC236}">
                <a16:creationId xmlns:a16="http://schemas.microsoft.com/office/drawing/2014/main" id="{31F33E08-7037-47D8-B41B-E35C988669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4798" y="3150140"/>
            <a:ext cx="1389973" cy="141699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09E611E-B378-417A-9A25-E4F94447E12B}"/>
              </a:ext>
            </a:extLst>
          </p:cNvPr>
          <p:cNvSpPr/>
          <p:nvPr/>
        </p:nvSpPr>
        <p:spPr>
          <a:xfrm>
            <a:off x="409844" y="3314631"/>
            <a:ext cx="1172722" cy="1097063"/>
          </a:xfrm>
          <a:prstGeom prst="ellipse">
            <a:avLst/>
          </a:prstGeom>
          <a:solidFill>
            <a:srgbClr val="BA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ube with solid fill">
            <a:extLst>
              <a:ext uri="{FF2B5EF4-FFF2-40B4-BE49-F238E27FC236}">
                <a16:creationId xmlns:a16="http://schemas.microsoft.com/office/drawing/2014/main" id="{1169BC13-4A3A-4895-AA55-844E1699E6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437" y="2950182"/>
            <a:ext cx="1800696" cy="1811505"/>
          </a:xfrm>
          <a:prstGeom prst="rect">
            <a:avLst/>
          </a:prstGeom>
        </p:spPr>
      </p:pic>
      <p:pic>
        <p:nvPicPr>
          <p:cNvPr id="23" name="Graphic 10" descr="Water with solid fill">
            <a:extLst>
              <a:ext uri="{FF2B5EF4-FFF2-40B4-BE49-F238E27FC236}">
                <a16:creationId xmlns:a16="http://schemas.microsoft.com/office/drawing/2014/main" id="{72180872-7309-4136-882A-0C4C944111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8842" y="3539247"/>
            <a:ext cx="514486" cy="525294"/>
          </a:xfrm>
          <a:prstGeom prst="rect">
            <a:avLst/>
          </a:prstGeom>
        </p:spPr>
      </p:pic>
      <p:pic>
        <p:nvPicPr>
          <p:cNvPr id="25" name="Graphic 10" descr="Water with solid fill">
            <a:extLst>
              <a:ext uri="{FF2B5EF4-FFF2-40B4-BE49-F238E27FC236}">
                <a16:creationId xmlns:a16="http://schemas.microsoft.com/office/drawing/2014/main" id="{23809E9A-C339-4864-88CE-B5F4E0CA45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6544" y="3431161"/>
            <a:ext cx="514486" cy="525294"/>
          </a:xfrm>
          <a:prstGeom prst="rect">
            <a:avLst/>
          </a:prstGeom>
        </p:spPr>
      </p:pic>
      <p:pic>
        <p:nvPicPr>
          <p:cNvPr id="27" name="Graphic 3" descr="Cube outline">
            <a:extLst>
              <a:ext uri="{FF2B5EF4-FFF2-40B4-BE49-F238E27FC236}">
                <a16:creationId xmlns:a16="http://schemas.microsoft.com/office/drawing/2014/main" id="{8B56A4F2-B742-4BE0-957D-7AF90C1214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65" y="2869118"/>
            <a:ext cx="1989846" cy="1995252"/>
          </a:xfrm>
          <a:prstGeom prst="rect">
            <a:avLst/>
          </a:prstGeom>
        </p:spPr>
      </p:pic>
      <p:pic>
        <p:nvPicPr>
          <p:cNvPr id="29" name="Graphic 10" descr="Water with solid fill">
            <a:extLst>
              <a:ext uri="{FF2B5EF4-FFF2-40B4-BE49-F238E27FC236}">
                <a16:creationId xmlns:a16="http://schemas.microsoft.com/office/drawing/2014/main" id="{ACCF2B74-30EB-4779-A6F7-368C46F894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7140" y="3890523"/>
            <a:ext cx="514486" cy="525294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79FD7E-804D-4756-9A0C-93B1C9C45CCF}"/>
              </a:ext>
            </a:extLst>
          </p:cNvPr>
          <p:cNvCxnSpPr/>
          <p:nvPr/>
        </p:nvCxnSpPr>
        <p:spPr>
          <a:xfrm flipH="1">
            <a:off x="862807" y="3616124"/>
            <a:ext cx="10732" cy="955184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58C463D-E387-4D38-9F7E-A9E15917522B}"/>
              </a:ext>
            </a:extLst>
          </p:cNvPr>
          <p:cNvGrpSpPr/>
          <p:nvPr/>
        </p:nvGrpSpPr>
        <p:grpSpPr>
          <a:xfrm>
            <a:off x="1817991" y="2960991"/>
            <a:ext cx="1800696" cy="1811505"/>
            <a:chOff x="1817991" y="2960991"/>
            <a:chExt cx="1800696" cy="181150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6501CA-CD79-4D33-A55F-6CE9B49D0735}"/>
                </a:ext>
              </a:extLst>
            </p:cNvPr>
            <p:cNvSpPr/>
            <p:nvPr/>
          </p:nvSpPr>
          <p:spPr>
            <a:xfrm>
              <a:off x="2128398" y="3325440"/>
              <a:ext cx="1172722" cy="1097063"/>
            </a:xfrm>
            <a:prstGeom prst="ellipse">
              <a:avLst/>
            </a:prstGeom>
            <a:solidFill>
              <a:srgbClr val="FF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2" descr="Cube with solid fill">
              <a:extLst>
                <a:ext uri="{FF2B5EF4-FFF2-40B4-BE49-F238E27FC236}">
                  <a16:creationId xmlns:a16="http://schemas.microsoft.com/office/drawing/2014/main" id="{13649E86-D86E-425F-8F12-7DE88EFE7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817991" y="2960991"/>
              <a:ext cx="1800696" cy="1811505"/>
            </a:xfrm>
            <a:prstGeom prst="rect">
              <a:avLst/>
            </a:prstGeom>
          </p:spPr>
        </p:pic>
        <p:pic>
          <p:nvPicPr>
            <p:cNvPr id="16" name="Graphic 12" descr="Cube with solid fill">
              <a:extLst>
                <a:ext uri="{FF2B5EF4-FFF2-40B4-BE49-F238E27FC236}">
                  <a16:creationId xmlns:a16="http://schemas.microsoft.com/office/drawing/2014/main" id="{49CD8AC2-6717-4B44-B544-C85E3CB6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947692" y="3090693"/>
              <a:ext cx="1541292" cy="1562909"/>
            </a:xfrm>
            <a:prstGeom prst="rect">
              <a:avLst/>
            </a:prstGeom>
          </p:spPr>
        </p:pic>
        <p:pic>
          <p:nvPicPr>
            <p:cNvPr id="17" name="Graphic 12" descr="Cube with solid fill">
              <a:extLst>
                <a:ext uri="{FF2B5EF4-FFF2-40B4-BE49-F238E27FC236}">
                  <a16:creationId xmlns:a16="http://schemas.microsoft.com/office/drawing/2014/main" id="{A5CE8F6E-107B-4B66-ACA2-A12B7DB05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23352" y="3160949"/>
              <a:ext cx="1389973" cy="1416994"/>
            </a:xfrm>
            <a:prstGeom prst="rect">
              <a:avLst/>
            </a:prstGeom>
          </p:spPr>
        </p:pic>
        <p:pic>
          <p:nvPicPr>
            <p:cNvPr id="19" name="Graphic 9" descr="Fire with solid fill">
              <a:extLst>
                <a:ext uri="{FF2B5EF4-FFF2-40B4-BE49-F238E27FC236}">
                  <a16:creationId xmlns:a16="http://schemas.microsoft.com/office/drawing/2014/main" id="{A01FADFF-DA99-4B1C-A4DE-D01A40C7C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55737" y="3431162"/>
              <a:ext cx="914400" cy="914400"/>
            </a:xfrm>
            <a:prstGeom prst="rect">
              <a:avLst/>
            </a:prstGeom>
          </p:spPr>
        </p:pic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6466DB9-86C5-4164-BEBA-D47925D80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8525" y="3594659"/>
              <a:ext cx="10732" cy="955184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8F61699-D485-43E7-8068-C4D3DC4FE3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3650" y="3487335"/>
              <a:ext cx="525889" cy="107325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aphic 3" descr="Cube outline">
            <a:extLst>
              <a:ext uri="{FF2B5EF4-FFF2-40B4-BE49-F238E27FC236}">
                <a16:creationId xmlns:a16="http://schemas.microsoft.com/office/drawing/2014/main" id="{B63162F4-C4A4-4984-82E6-BA652B9A14DA}"/>
              </a:ext>
            </a:extLst>
          </p:cNvPr>
          <p:cNvGrpSpPr/>
          <p:nvPr/>
        </p:nvGrpSpPr>
        <p:grpSpPr>
          <a:xfrm>
            <a:off x="1972140" y="3098260"/>
            <a:ext cx="1492384" cy="1498762"/>
            <a:chOff x="1972140" y="3098260"/>
            <a:chExt cx="1492384" cy="1498762"/>
          </a:xfrm>
          <a:solidFill>
            <a:srgbClr val="00CFB4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F4D8FA-DB8B-4977-A138-7E91A8614D73}"/>
                </a:ext>
              </a:extLst>
            </p:cNvPr>
            <p:cNvSpPr/>
            <p:nvPr/>
          </p:nvSpPr>
          <p:spPr>
            <a:xfrm>
              <a:off x="1972140" y="3098260"/>
              <a:ext cx="1492384" cy="1498762"/>
            </a:xfrm>
            <a:custGeom>
              <a:avLst/>
              <a:gdLst>
                <a:gd name="connsiteX0" fmla="*/ 1492385 w 1492384"/>
                <a:gd name="connsiteY0" fmla="*/ 308674 h 1498762"/>
                <a:gd name="connsiteX1" fmla="*/ 1474107 w 1492384"/>
                <a:gd name="connsiteY1" fmla="*/ 299945 h 1498762"/>
                <a:gd name="connsiteX2" fmla="*/ 845923 w 1492384"/>
                <a:gd name="connsiteY2" fmla="*/ 0 h 1498762"/>
                <a:gd name="connsiteX3" fmla="*/ 23808 w 1492384"/>
                <a:gd name="connsiteY3" fmla="*/ 179860 h 1498762"/>
                <a:gd name="connsiteX4" fmla="*/ 0 w 1492384"/>
                <a:gd name="connsiteY4" fmla="*/ 185068 h 1498762"/>
                <a:gd name="connsiteX5" fmla="*/ 0 w 1492384"/>
                <a:gd name="connsiteY5" fmla="*/ 1174131 h 1498762"/>
                <a:gd name="connsiteX6" fmla="*/ 583367 w 1492384"/>
                <a:gd name="connsiteY6" fmla="*/ 1489111 h 1498762"/>
                <a:gd name="connsiteX7" fmla="*/ 601246 w 1492384"/>
                <a:gd name="connsiteY7" fmla="*/ 1498763 h 1498762"/>
                <a:gd name="connsiteX8" fmla="*/ 624822 w 1492384"/>
                <a:gd name="connsiteY8" fmla="*/ 1493055 h 1498762"/>
                <a:gd name="connsiteX9" fmla="*/ 1492385 w 1492384"/>
                <a:gd name="connsiteY9" fmla="*/ 1283074 h 1498762"/>
                <a:gd name="connsiteX10" fmla="*/ 1492385 w 1492384"/>
                <a:gd name="connsiteY10" fmla="*/ 308674 h 1498762"/>
                <a:gd name="connsiteX11" fmla="*/ 840903 w 1492384"/>
                <a:gd name="connsiteY11" fmla="*/ 43646 h 1498762"/>
                <a:gd name="connsiteX12" fmla="*/ 1407997 w 1492384"/>
                <a:gd name="connsiteY12" fmla="*/ 314427 h 1498762"/>
                <a:gd name="connsiteX13" fmla="*/ 1407953 w 1492384"/>
                <a:gd name="connsiteY13" fmla="*/ 314818 h 1498762"/>
                <a:gd name="connsiteX14" fmla="*/ 864132 w 1492384"/>
                <a:gd name="connsiteY14" fmla="*/ 437033 h 1498762"/>
                <a:gd name="connsiteX15" fmla="*/ 864132 w 1492384"/>
                <a:gd name="connsiteY15" fmla="*/ 420572 h 1498762"/>
                <a:gd name="connsiteX16" fmla="*/ 822677 w 1492384"/>
                <a:gd name="connsiteY16" fmla="*/ 420572 h 1498762"/>
                <a:gd name="connsiteX17" fmla="*/ 822677 w 1492384"/>
                <a:gd name="connsiteY17" fmla="*/ 446344 h 1498762"/>
                <a:gd name="connsiteX18" fmla="*/ 607110 w 1492384"/>
                <a:gd name="connsiteY18" fmla="*/ 494791 h 1498762"/>
                <a:gd name="connsiteX19" fmla="*/ 80373 w 1492384"/>
                <a:gd name="connsiteY19" fmla="*/ 210404 h 1498762"/>
                <a:gd name="connsiteX20" fmla="*/ 80427 w 1492384"/>
                <a:gd name="connsiteY20" fmla="*/ 210017 h 1498762"/>
                <a:gd name="connsiteX21" fmla="*/ 41455 w 1492384"/>
                <a:gd name="connsiteY21" fmla="*/ 1149307 h 1498762"/>
                <a:gd name="connsiteX22" fmla="*/ 41455 w 1492384"/>
                <a:gd name="connsiteY22" fmla="*/ 236951 h 1498762"/>
                <a:gd name="connsiteX23" fmla="*/ 41662 w 1492384"/>
                <a:gd name="connsiteY23" fmla="*/ 236743 h 1498762"/>
                <a:gd name="connsiteX24" fmla="*/ 41760 w 1492384"/>
                <a:gd name="connsiteY24" fmla="*/ 236768 h 1498762"/>
                <a:gd name="connsiteX25" fmla="*/ 583371 w 1492384"/>
                <a:gd name="connsiteY25" fmla="*/ 529197 h 1498762"/>
                <a:gd name="connsiteX26" fmla="*/ 583371 w 1492384"/>
                <a:gd name="connsiteY26" fmla="*/ 1441547 h 1498762"/>
                <a:gd name="connsiteX27" fmla="*/ 583164 w 1492384"/>
                <a:gd name="connsiteY27" fmla="*/ 1441755 h 1498762"/>
                <a:gd name="connsiteX28" fmla="*/ 583066 w 1492384"/>
                <a:gd name="connsiteY28" fmla="*/ 1441730 h 1498762"/>
                <a:gd name="connsiteX29" fmla="*/ 1450929 w 1492384"/>
                <a:gd name="connsiteY29" fmla="*/ 1250358 h 1498762"/>
                <a:gd name="connsiteX30" fmla="*/ 624822 w 1492384"/>
                <a:gd name="connsiteY30" fmla="*/ 1450299 h 1498762"/>
                <a:gd name="connsiteX31" fmla="*/ 624822 w 1492384"/>
                <a:gd name="connsiteY31" fmla="*/ 1050833 h 1498762"/>
                <a:gd name="connsiteX32" fmla="*/ 673080 w 1492384"/>
                <a:gd name="connsiteY32" fmla="*/ 1040272 h 1498762"/>
                <a:gd name="connsiteX33" fmla="*/ 664254 w 1492384"/>
                <a:gd name="connsiteY33" fmla="*/ 999659 h 1498762"/>
                <a:gd name="connsiteX34" fmla="*/ 624822 w 1492384"/>
                <a:gd name="connsiteY34" fmla="*/ 1008288 h 1498762"/>
                <a:gd name="connsiteX35" fmla="*/ 624822 w 1492384"/>
                <a:gd name="connsiteY35" fmla="*/ 533422 h 1498762"/>
                <a:gd name="connsiteX36" fmla="*/ 822685 w 1492384"/>
                <a:gd name="connsiteY36" fmla="*/ 488945 h 1498762"/>
                <a:gd name="connsiteX37" fmla="*/ 822685 w 1492384"/>
                <a:gd name="connsiteY37" fmla="*/ 503701 h 1498762"/>
                <a:gd name="connsiteX38" fmla="*/ 864140 w 1492384"/>
                <a:gd name="connsiteY38" fmla="*/ 503701 h 1498762"/>
                <a:gd name="connsiteX39" fmla="*/ 864140 w 1492384"/>
                <a:gd name="connsiteY39" fmla="*/ 479636 h 1498762"/>
                <a:gd name="connsiteX40" fmla="*/ 1450929 w 1492384"/>
                <a:gd name="connsiteY40" fmla="*/ 347758 h 149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92384" h="1498762">
                  <a:moveTo>
                    <a:pt x="1492385" y="308674"/>
                  </a:moveTo>
                  <a:lnTo>
                    <a:pt x="1474107" y="299945"/>
                  </a:lnTo>
                  <a:lnTo>
                    <a:pt x="845923" y="0"/>
                  </a:lnTo>
                  <a:lnTo>
                    <a:pt x="23808" y="179860"/>
                  </a:lnTo>
                  <a:lnTo>
                    <a:pt x="0" y="185068"/>
                  </a:lnTo>
                  <a:lnTo>
                    <a:pt x="0" y="1174131"/>
                  </a:lnTo>
                  <a:lnTo>
                    <a:pt x="583367" y="1489111"/>
                  </a:lnTo>
                  <a:lnTo>
                    <a:pt x="601246" y="1498763"/>
                  </a:lnTo>
                  <a:lnTo>
                    <a:pt x="624822" y="1493055"/>
                  </a:lnTo>
                  <a:lnTo>
                    <a:pt x="1492385" y="1283074"/>
                  </a:lnTo>
                  <a:lnTo>
                    <a:pt x="1492385" y="308674"/>
                  </a:lnTo>
                  <a:close/>
                  <a:moveTo>
                    <a:pt x="840903" y="43646"/>
                  </a:moveTo>
                  <a:lnTo>
                    <a:pt x="1407997" y="314427"/>
                  </a:lnTo>
                  <a:cubicBezTo>
                    <a:pt x="1408295" y="314568"/>
                    <a:pt x="1408274" y="314745"/>
                    <a:pt x="1407953" y="314818"/>
                  </a:cubicBezTo>
                  <a:lnTo>
                    <a:pt x="864132" y="437033"/>
                  </a:lnTo>
                  <a:lnTo>
                    <a:pt x="864132" y="420572"/>
                  </a:lnTo>
                  <a:lnTo>
                    <a:pt x="822677" y="420572"/>
                  </a:lnTo>
                  <a:lnTo>
                    <a:pt x="822677" y="446344"/>
                  </a:lnTo>
                  <a:lnTo>
                    <a:pt x="607110" y="494791"/>
                  </a:lnTo>
                  <a:lnTo>
                    <a:pt x="80373" y="210404"/>
                  </a:lnTo>
                  <a:cubicBezTo>
                    <a:pt x="80102" y="210256"/>
                    <a:pt x="80124" y="210083"/>
                    <a:pt x="80427" y="210017"/>
                  </a:cubicBezTo>
                  <a:close/>
                  <a:moveTo>
                    <a:pt x="41455" y="1149307"/>
                  </a:moveTo>
                  <a:lnTo>
                    <a:pt x="41455" y="236951"/>
                  </a:lnTo>
                  <a:cubicBezTo>
                    <a:pt x="41455" y="236836"/>
                    <a:pt x="41548" y="236743"/>
                    <a:pt x="41662" y="236743"/>
                  </a:cubicBezTo>
                  <a:cubicBezTo>
                    <a:pt x="41698" y="236743"/>
                    <a:pt x="41731" y="236751"/>
                    <a:pt x="41760" y="236768"/>
                  </a:cubicBezTo>
                  <a:lnTo>
                    <a:pt x="583371" y="529197"/>
                  </a:lnTo>
                  <a:lnTo>
                    <a:pt x="583371" y="1441547"/>
                  </a:lnTo>
                  <a:cubicBezTo>
                    <a:pt x="583371" y="1441661"/>
                    <a:pt x="583278" y="1441755"/>
                    <a:pt x="583164" y="1441755"/>
                  </a:cubicBezTo>
                  <a:cubicBezTo>
                    <a:pt x="583129" y="1441755"/>
                    <a:pt x="583095" y="1441746"/>
                    <a:pt x="583066" y="1441730"/>
                  </a:cubicBezTo>
                  <a:close/>
                  <a:moveTo>
                    <a:pt x="1450929" y="1250358"/>
                  </a:moveTo>
                  <a:lnTo>
                    <a:pt x="624822" y="1450299"/>
                  </a:lnTo>
                  <a:lnTo>
                    <a:pt x="624822" y="1050833"/>
                  </a:lnTo>
                  <a:lnTo>
                    <a:pt x="673080" y="1040272"/>
                  </a:lnTo>
                  <a:lnTo>
                    <a:pt x="664254" y="999659"/>
                  </a:lnTo>
                  <a:lnTo>
                    <a:pt x="624822" y="1008288"/>
                  </a:lnTo>
                  <a:lnTo>
                    <a:pt x="624822" y="533422"/>
                  </a:lnTo>
                  <a:lnTo>
                    <a:pt x="822685" y="488945"/>
                  </a:lnTo>
                  <a:lnTo>
                    <a:pt x="822685" y="503701"/>
                  </a:lnTo>
                  <a:lnTo>
                    <a:pt x="864140" y="503701"/>
                  </a:lnTo>
                  <a:lnTo>
                    <a:pt x="864140" y="479636"/>
                  </a:lnTo>
                  <a:lnTo>
                    <a:pt x="1450929" y="34775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F020A9-1766-4006-BEC0-87F739B5B7EA}"/>
                </a:ext>
              </a:extLst>
            </p:cNvPr>
            <p:cNvSpPr/>
            <p:nvPr/>
          </p:nvSpPr>
          <p:spPr>
            <a:xfrm>
              <a:off x="2794825" y="3809806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0A61525-B06A-4D62-9746-22398AD14873}"/>
                </a:ext>
              </a:extLst>
            </p:cNvPr>
            <p:cNvSpPr/>
            <p:nvPr/>
          </p:nvSpPr>
          <p:spPr>
            <a:xfrm>
              <a:off x="2794825" y="3373345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CE4EAB-353B-4091-ADAA-3E149B2B5575}"/>
                </a:ext>
              </a:extLst>
            </p:cNvPr>
            <p:cNvSpPr/>
            <p:nvPr/>
          </p:nvSpPr>
          <p:spPr>
            <a:xfrm>
              <a:off x="2794825" y="3664319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2CA7E45-B682-44EA-9522-FEE94887398F}"/>
                </a:ext>
              </a:extLst>
            </p:cNvPr>
            <p:cNvSpPr/>
            <p:nvPr/>
          </p:nvSpPr>
          <p:spPr>
            <a:xfrm>
              <a:off x="2794825" y="3227858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541A55C-58D7-496A-BFB8-3B0C5BA7A795}"/>
                </a:ext>
              </a:extLst>
            </p:cNvPr>
            <p:cNvSpPr/>
            <p:nvPr/>
          </p:nvSpPr>
          <p:spPr>
            <a:xfrm>
              <a:off x="2794825" y="3955293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6 h 83135"/>
                <a:gd name="connsiteX3" fmla="*/ 0 w 41455"/>
                <a:gd name="connsiteY3" fmla="*/ 83136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6"/>
                  </a:lnTo>
                  <a:lnTo>
                    <a:pt x="0" y="83136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EFD419-5E56-4D5C-98F1-0E75084A7FC2}"/>
                </a:ext>
              </a:extLst>
            </p:cNvPr>
            <p:cNvSpPr/>
            <p:nvPr/>
          </p:nvSpPr>
          <p:spPr>
            <a:xfrm rot="-3939756">
              <a:off x="2858485" y="4067302"/>
              <a:ext cx="41455" cy="83135"/>
            </a:xfrm>
            <a:custGeom>
              <a:avLst/>
              <a:gdLst>
                <a:gd name="connsiteX0" fmla="*/ 0 w 41455"/>
                <a:gd name="connsiteY0" fmla="*/ 0 h 83135"/>
                <a:gd name="connsiteX1" fmla="*/ 41455 w 41455"/>
                <a:gd name="connsiteY1" fmla="*/ 0 h 83135"/>
                <a:gd name="connsiteX2" fmla="*/ 41455 w 41455"/>
                <a:gd name="connsiteY2" fmla="*/ 83135 h 83135"/>
                <a:gd name="connsiteX3" fmla="*/ 0 w 41455"/>
                <a:gd name="connsiteY3" fmla="*/ 83135 h 8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5">
                  <a:moveTo>
                    <a:pt x="0" y="0"/>
                  </a:moveTo>
                  <a:lnTo>
                    <a:pt x="41455" y="0"/>
                  </a:lnTo>
                  <a:lnTo>
                    <a:pt x="41455" y="83135"/>
                  </a:lnTo>
                  <a:lnTo>
                    <a:pt x="0" y="83135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7954EE-BAE1-4218-A5AB-FC35BD8A189F}"/>
                </a:ext>
              </a:extLst>
            </p:cNvPr>
            <p:cNvSpPr/>
            <p:nvPr/>
          </p:nvSpPr>
          <p:spPr>
            <a:xfrm rot="-3939371">
              <a:off x="3255061" y="4247190"/>
              <a:ext cx="41455" cy="83139"/>
            </a:xfrm>
            <a:custGeom>
              <a:avLst/>
              <a:gdLst>
                <a:gd name="connsiteX0" fmla="*/ 0 w 41455"/>
                <a:gd name="connsiteY0" fmla="*/ 0 h 83139"/>
                <a:gd name="connsiteX1" fmla="*/ 41455 w 41455"/>
                <a:gd name="connsiteY1" fmla="*/ 0 h 83139"/>
                <a:gd name="connsiteX2" fmla="*/ 41455 w 41455"/>
                <a:gd name="connsiteY2" fmla="*/ 83140 h 83139"/>
                <a:gd name="connsiteX3" fmla="*/ 0 w 41455"/>
                <a:gd name="connsiteY3" fmla="*/ 83140 h 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9">
                  <a:moveTo>
                    <a:pt x="0" y="0"/>
                  </a:moveTo>
                  <a:lnTo>
                    <a:pt x="41455" y="0"/>
                  </a:lnTo>
                  <a:lnTo>
                    <a:pt x="41455" y="83140"/>
                  </a:lnTo>
                  <a:lnTo>
                    <a:pt x="0" y="83140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826997B-240B-41E2-BC7D-52CC0AA056FF}"/>
                </a:ext>
              </a:extLst>
            </p:cNvPr>
            <p:cNvSpPr/>
            <p:nvPr/>
          </p:nvSpPr>
          <p:spPr>
            <a:xfrm rot="-737527">
              <a:off x="2133566" y="4199352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AF20ED2-7BC4-4F40-978D-92C073CEBAED}"/>
                </a:ext>
              </a:extLst>
            </p:cNvPr>
            <p:cNvSpPr/>
            <p:nvPr/>
          </p:nvSpPr>
          <p:spPr>
            <a:xfrm rot="-737527">
              <a:off x="2700599" y="4075295"/>
              <a:ext cx="82914" cy="41567"/>
            </a:xfrm>
            <a:custGeom>
              <a:avLst/>
              <a:gdLst>
                <a:gd name="connsiteX0" fmla="*/ 0 w 82914"/>
                <a:gd name="connsiteY0" fmla="*/ 0 h 41567"/>
                <a:gd name="connsiteX1" fmla="*/ 82914 w 82914"/>
                <a:gd name="connsiteY1" fmla="*/ 0 h 41567"/>
                <a:gd name="connsiteX2" fmla="*/ 82914 w 82914"/>
                <a:gd name="connsiteY2" fmla="*/ 41568 h 41567"/>
                <a:gd name="connsiteX3" fmla="*/ 0 w 82914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4" h="41567">
                  <a:moveTo>
                    <a:pt x="0" y="0"/>
                  </a:moveTo>
                  <a:lnTo>
                    <a:pt x="82914" y="0"/>
                  </a:lnTo>
                  <a:lnTo>
                    <a:pt x="82914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73494C-F07E-4649-9DA6-8EB35E4EBCEA}"/>
                </a:ext>
              </a:extLst>
            </p:cNvPr>
            <p:cNvSpPr/>
            <p:nvPr/>
          </p:nvSpPr>
          <p:spPr>
            <a:xfrm rot="-3939371">
              <a:off x="3122865" y="4187218"/>
              <a:ext cx="41455" cy="83139"/>
            </a:xfrm>
            <a:custGeom>
              <a:avLst/>
              <a:gdLst>
                <a:gd name="connsiteX0" fmla="*/ 0 w 41455"/>
                <a:gd name="connsiteY0" fmla="*/ 0 h 83139"/>
                <a:gd name="connsiteX1" fmla="*/ 41455 w 41455"/>
                <a:gd name="connsiteY1" fmla="*/ 0 h 83139"/>
                <a:gd name="connsiteX2" fmla="*/ 41455 w 41455"/>
                <a:gd name="connsiteY2" fmla="*/ 83140 h 83139"/>
                <a:gd name="connsiteX3" fmla="*/ 0 w 41455"/>
                <a:gd name="connsiteY3" fmla="*/ 83140 h 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39">
                  <a:moveTo>
                    <a:pt x="0" y="0"/>
                  </a:moveTo>
                  <a:lnTo>
                    <a:pt x="41455" y="0"/>
                  </a:lnTo>
                  <a:lnTo>
                    <a:pt x="41455" y="83140"/>
                  </a:lnTo>
                  <a:lnTo>
                    <a:pt x="0" y="83140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304D5A-AEB8-45F4-9A20-9948C7606F37}"/>
                </a:ext>
              </a:extLst>
            </p:cNvPr>
            <p:cNvSpPr/>
            <p:nvPr/>
          </p:nvSpPr>
          <p:spPr>
            <a:xfrm rot="-3939756">
              <a:off x="2990675" y="4127276"/>
              <a:ext cx="41455" cy="83116"/>
            </a:xfrm>
            <a:custGeom>
              <a:avLst/>
              <a:gdLst>
                <a:gd name="connsiteX0" fmla="*/ 0 w 41455"/>
                <a:gd name="connsiteY0" fmla="*/ 0 h 83116"/>
                <a:gd name="connsiteX1" fmla="*/ 41455 w 41455"/>
                <a:gd name="connsiteY1" fmla="*/ 0 h 83116"/>
                <a:gd name="connsiteX2" fmla="*/ 41455 w 41455"/>
                <a:gd name="connsiteY2" fmla="*/ 83117 h 83116"/>
                <a:gd name="connsiteX3" fmla="*/ 0 w 41455"/>
                <a:gd name="connsiteY3" fmla="*/ 83117 h 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5" h="83116">
                  <a:moveTo>
                    <a:pt x="0" y="0"/>
                  </a:moveTo>
                  <a:lnTo>
                    <a:pt x="41455" y="0"/>
                  </a:lnTo>
                  <a:lnTo>
                    <a:pt x="41455" y="83117"/>
                  </a:lnTo>
                  <a:lnTo>
                    <a:pt x="0" y="83117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3E836A0-3663-4023-8A76-70A82DFFEA3D}"/>
                </a:ext>
              </a:extLst>
            </p:cNvPr>
            <p:cNvSpPr/>
            <p:nvPr/>
          </p:nvSpPr>
          <p:spPr>
            <a:xfrm rot="-737527">
              <a:off x="2275321" y="4168341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C24FD7-6DD7-4DBD-B620-C7291FD74E9A}"/>
                </a:ext>
              </a:extLst>
            </p:cNvPr>
            <p:cNvSpPr/>
            <p:nvPr/>
          </p:nvSpPr>
          <p:spPr>
            <a:xfrm rot="-737527">
              <a:off x="2417075" y="4137326"/>
              <a:ext cx="82912" cy="41567"/>
            </a:xfrm>
            <a:custGeom>
              <a:avLst/>
              <a:gdLst>
                <a:gd name="connsiteX0" fmla="*/ 0 w 82912"/>
                <a:gd name="connsiteY0" fmla="*/ 0 h 41567"/>
                <a:gd name="connsiteX1" fmla="*/ 82912 w 82912"/>
                <a:gd name="connsiteY1" fmla="*/ 0 h 41567"/>
                <a:gd name="connsiteX2" fmla="*/ 82912 w 82912"/>
                <a:gd name="connsiteY2" fmla="*/ 41568 h 41567"/>
                <a:gd name="connsiteX3" fmla="*/ 0 w 82912"/>
                <a:gd name="connsiteY3" fmla="*/ 41568 h 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12" h="41567">
                  <a:moveTo>
                    <a:pt x="0" y="0"/>
                  </a:moveTo>
                  <a:lnTo>
                    <a:pt x="82912" y="0"/>
                  </a:lnTo>
                  <a:lnTo>
                    <a:pt x="82912" y="41568"/>
                  </a:lnTo>
                  <a:lnTo>
                    <a:pt x="0" y="41568"/>
                  </a:lnTo>
                  <a:close/>
                </a:path>
              </a:pathLst>
            </a:custGeom>
            <a:solidFill>
              <a:srgbClr val="00CFB4"/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44A95FA-C18E-41EB-AE76-16AE7F693703}"/>
              </a:ext>
            </a:extLst>
          </p:cNvPr>
          <p:cNvSpPr/>
          <p:nvPr/>
        </p:nvSpPr>
        <p:spPr>
          <a:xfrm>
            <a:off x="3679420" y="2871559"/>
            <a:ext cx="6052764" cy="1504280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AC7041-6319-4D2F-8F06-12B8E99D64D2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8153614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Shape&#10;&#10;Description automatically generated">
            <a:extLst>
              <a:ext uri="{FF2B5EF4-FFF2-40B4-BE49-F238E27FC236}">
                <a16:creationId xmlns:a16="http://schemas.microsoft.com/office/drawing/2014/main" id="{92D90939-C4A7-4EB0-8244-8E683082F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67" y="3109271"/>
            <a:ext cx="1506977" cy="1493331"/>
          </a:xfrm>
          <a:prstGeom prst="rect">
            <a:avLst/>
          </a:prstGeom>
        </p:spPr>
      </p:pic>
      <p:pic>
        <p:nvPicPr>
          <p:cNvPr id="11" name="Graphic 3" descr="Cube outline">
            <a:extLst>
              <a:ext uri="{FF2B5EF4-FFF2-40B4-BE49-F238E27FC236}">
                <a16:creationId xmlns:a16="http://schemas.microsoft.com/office/drawing/2014/main" id="{D89F9060-4000-4259-8EA4-2F0C622B1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8903" y="2815076"/>
            <a:ext cx="2076314" cy="20817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21A8B5EE-91E0-4E79-9D4F-A5456AC1CBCC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A9B0594-132F-4F17-AD67-34B0FEF47BA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24" descr="Full Brick Wall with solid fill">
            <a:extLst>
              <a:ext uri="{FF2B5EF4-FFF2-40B4-BE49-F238E27FC236}">
                <a16:creationId xmlns:a16="http://schemas.microsoft.com/office/drawing/2014/main" id="{7945B21A-D73B-4A78-B191-74B3177C3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8" name="Hexagon 37">
            <a:extLst>
              <a:ext uri="{FF2B5EF4-FFF2-40B4-BE49-F238E27FC236}">
                <a16:creationId xmlns:a16="http://schemas.microsoft.com/office/drawing/2014/main" id="{7873808B-CD8D-4DA5-995E-C181DA8A3333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D73ED64B-5F57-47D2-AC92-5CAE0313676E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6" descr="Speedometer Low with solid fill">
            <a:extLst>
              <a:ext uri="{FF2B5EF4-FFF2-40B4-BE49-F238E27FC236}">
                <a16:creationId xmlns:a16="http://schemas.microsoft.com/office/drawing/2014/main" id="{08BCF282-347E-4140-BF9D-BC6C98A278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1" name="Graphic 26" descr="Door Open with solid fill">
            <a:extLst>
              <a:ext uri="{FF2B5EF4-FFF2-40B4-BE49-F238E27FC236}">
                <a16:creationId xmlns:a16="http://schemas.microsoft.com/office/drawing/2014/main" id="{0000BB6B-15AD-444A-BACF-FC653F350C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43" name="Graphic 53" descr="Arrow: Counter-clockwise curve with solid fill">
            <a:extLst>
              <a:ext uri="{FF2B5EF4-FFF2-40B4-BE49-F238E27FC236}">
                <a16:creationId xmlns:a16="http://schemas.microsoft.com/office/drawing/2014/main" id="{5807323C-8DE4-4631-895D-FF6E48B2BB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44" name="Graphic 53" descr="Arrow: Counter-clockwise curve with solid fill">
            <a:extLst>
              <a:ext uri="{FF2B5EF4-FFF2-40B4-BE49-F238E27FC236}">
                <a16:creationId xmlns:a16="http://schemas.microsoft.com/office/drawing/2014/main" id="{4DFE7A85-3FF8-4CC8-AC95-C4622E4233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65" name="Table 26">
            <a:extLst>
              <a:ext uri="{FF2B5EF4-FFF2-40B4-BE49-F238E27FC236}">
                <a16:creationId xmlns:a16="http://schemas.microsoft.com/office/drawing/2014/main" id="{0271E131-504F-455E-855B-82383D5DD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58124"/>
              </p:ext>
            </p:extLst>
          </p:nvPr>
        </p:nvGraphicFramePr>
        <p:xfrm>
          <a:off x="3676208" y="1738641"/>
          <a:ext cx="6063049" cy="363219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1844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19736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Monitor 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1°C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Monitor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Add Heat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10°C ≤ T ≤ 50°C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571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Remove Heat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00490042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Increase Humidity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0-95% RH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Relative </a:t>
                      </a:r>
                      <a:endParaRPr lang="en-US">
                        <a:latin typeface="Tahom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Humidity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86069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Decrease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69630791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Monitor Hot &amp; Cold Spots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 sensors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Sensors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0593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Regulate Air Circulation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1m</a:t>
                      </a:r>
                      <a:r>
                        <a:rPr lang="en-US" sz="1800" baseline="30000">
                          <a:latin typeface="Tahoma"/>
                        </a:rPr>
                        <a:t>3</a:t>
                      </a:r>
                      <a:r>
                        <a:rPr lang="en-US" sz="1800">
                          <a:latin typeface="Tahoma"/>
                        </a:rPr>
                        <a:t>/min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Volumetric Flow Rate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66760"/>
                  </a:ext>
                </a:extLst>
              </a:tr>
            </a:tbl>
          </a:graphicData>
        </a:graphic>
      </p:graphicFrame>
      <p:sp>
        <p:nvSpPr>
          <p:cNvPr id="8" name="Hexagon 7">
            <a:extLst>
              <a:ext uri="{FF2B5EF4-FFF2-40B4-BE49-F238E27FC236}">
                <a16:creationId xmlns:a16="http://schemas.microsoft.com/office/drawing/2014/main" id="{50A4DFF0-8755-4A0B-BAC7-1882C8E6F9BE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74655-C39A-4B71-BD8C-2900818A9B3E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 sz="2400">
              <a:solidFill>
                <a:srgbClr val="00CFB4"/>
              </a:solidFill>
              <a:cs typeface="Calibri"/>
            </a:endParaRPr>
          </a:p>
        </p:txBody>
      </p:sp>
      <p:pic>
        <p:nvPicPr>
          <p:cNvPr id="10" name="Graphic 36" descr="Speedometer Low with solid fill">
            <a:extLst>
              <a:ext uri="{FF2B5EF4-FFF2-40B4-BE49-F238E27FC236}">
                <a16:creationId xmlns:a16="http://schemas.microsoft.com/office/drawing/2014/main" id="{B80D3C83-5776-45FF-ABAE-B12BF2E1CA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5571" y="1257925"/>
            <a:ext cx="1182070" cy="1183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C4608E-5E6A-4C21-8475-B8050E86341A}"/>
              </a:ext>
            </a:extLst>
          </p:cNvPr>
          <p:cNvSpPr/>
          <p:nvPr/>
        </p:nvSpPr>
        <p:spPr>
          <a:xfrm>
            <a:off x="3679420" y="4348381"/>
            <a:ext cx="6052764" cy="1037616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3" descr="Cube outline">
            <a:extLst>
              <a:ext uri="{FF2B5EF4-FFF2-40B4-BE49-F238E27FC236}">
                <a16:creationId xmlns:a16="http://schemas.microsoft.com/office/drawing/2014/main" id="{972790DE-C32F-4AF8-BCA0-E65369FE9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0715" y="2858310"/>
            <a:ext cx="1989846" cy="1995252"/>
          </a:xfrm>
          <a:prstGeom prst="rect">
            <a:avLst/>
          </a:prstGeom>
        </p:spPr>
      </p:pic>
      <p:pic>
        <p:nvPicPr>
          <p:cNvPr id="19" name="Graphic 22" descr="Windy with solid fill">
            <a:extLst>
              <a:ext uri="{FF2B5EF4-FFF2-40B4-BE49-F238E27FC236}">
                <a16:creationId xmlns:a16="http://schemas.microsoft.com/office/drawing/2014/main" id="{3BEF9D5C-6F26-470F-89FF-5CBF568191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180000">
            <a:off x="2626423" y="3652034"/>
            <a:ext cx="682018" cy="692826"/>
          </a:xfrm>
          <a:prstGeom prst="rect">
            <a:avLst/>
          </a:prstGeom>
        </p:spPr>
      </p:pic>
      <p:pic>
        <p:nvPicPr>
          <p:cNvPr id="51" name="Graphic 22" descr="Windy with solid fill">
            <a:extLst>
              <a:ext uri="{FF2B5EF4-FFF2-40B4-BE49-F238E27FC236}">
                <a16:creationId xmlns:a16="http://schemas.microsoft.com/office/drawing/2014/main" id="{77956808-FD10-4B01-8E11-AAC0A803EB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8100000">
            <a:off x="1950890" y="3587182"/>
            <a:ext cx="682018" cy="6928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17B41C-D165-442A-8F1A-84F1ADA497F8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26" name="Rectangle 25">
            <a:hlinkClick r:id="" action="ppaction://noaction"/>
            <a:extLst>
              <a:ext uri="{FF2B5EF4-FFF2-40B4-BE49-F238E27FC236}">
                <a16:creationId xmlns:a16="http://schemas.microsoft.com/office/drawing/2014/main" id="{820D10D8-B849-4E2F-8F79-57167598291C}"/>
              </a:ext>
            </a:extLst>
          </p:cNvPr>
          <p:cNvSpPr/>
          <p:nvPr/>
        </p:nvSpPr>
        <p:spPr>
          <a:xfrm>
            <a:off x="520097" y="5224614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812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9" descr="Protecting hand with solid fill">
            <a:extLst>
              <a:ext uri="{FF2B5EF4-FFF2-40B4-BE49-F238E27FC236}">
                <a16:creationId xmlns:a16="http://schemas.microsoft.com/office/drawing/2014/main" id="{1DA1C331-67E9-4664-ACC1-08054CD31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40000">
            <a:off x="46002" y="3347970"/>
            <a:ext cx="671209" cy="6820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9F67743-0CCF-4BC3-9B58-2B26BD5BD76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24" descr="Full Brick Wall with solid fill">
            <a:extLst>
              <a:ext uri="{FF2B5EF4-FFF2-40B4-BE49-F238E27FC236}">
                <a16:creationId xmlns:a16="http://schemas.microsoft.com/office/drawing/2014/main" id="{DA106BD7-F6CF-46DC-ADD7-E230E6AC8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4A88CDFB-0024-4305-8F18-7E6724EE741B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E10E90D4-91B0-4E6A-88C9-996F79EEFD2B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36" descr="Speedometer Low with solid fill">
            <a:extLst>
              <a:ext uri="{FF2B5EF4-FFF2-40B4-BE49-F238E27FC236}">
                <a16:creationId xmlns:a16="http://schemas.microsoft.com/office/drawing/2014/main" id="{B9C88317-57C3-4F7C-80AD-88D2F5DF5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3" name="Graphic 26" descr="Door Open with solid fill">
            <a:extLst>
              <a:ext uri="{FF2B5EF4-FFF2-40B4-BE49-F238E27FC236}">
                <a16:creationId xmlns:a16="http://schemas.microsoft.com/office/drawing/2014/main" id="{D27BC65C-1869-4649-BD99-80FBB3E58B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61" name="Graphic 53" descr="Arrow: Counter-clockwise curve with solid fill">
            <a:extLst>
              <a:ext uri="{FF2B5EF4-FFF2-40B4-BE49-F238E27FC236}">
                <a16:creationId xmlns:a16="http://schemas.microsoft.com/office/drawing/2014/main" id="{67396FEE-A50A-49CA-A916-9B7ADD811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63" name="Graphic 53" descr="Arrow: Counter-clockwise curve with solid fill">
            <a:extLst>
              <a:ext uri="{FF2B5EF4-FFF2-40B4-BE49-F238E27FC236}">
                <a16:creationId xmlns:a16="http://schemas.microsoft.com/office/drawing/2014/main" id="{D21BCB8E-C8BF-42AF-B13E-656CA41E49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542749"/>
              </p:ext>
            </p:extLst>
          </p:nvPr>
        </p:nvGraphicFramePr>
        <p:xfrm>
          <a:off x="3687018" y="1510808"/>
          <a:ext cx="6063048" cy="406907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23659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292155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Allow access from all 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3 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Accessible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Enable efficient exchange of compressor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15 minutes</a:t>
                      </a:r>
                      <a:endParaRPr lang="en-US" sz="1800" err="1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Time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Provide clear view of the compressor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360° visibility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Degrees of Visibility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51939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Provide clearance for overhead crane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30 cm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Distance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65957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Display Information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Yes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Display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987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Adjust 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No human interaction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Human Interaction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24933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Adjust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625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0157CE5-205A-4929-A8C1-C4EBDD9B0432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  <a:endParaRPr lang="en-US" sz="2400">
              <a:solidFill>
                <a:srgbClr val="00BBDC"/>
              </a:solidFill>
              <a:cs typeface="Calibri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6917057F-FF11-4976-A186-A29F19EDCF27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4B4F0-9748-4108-A221-F909AB982F28}"/>
              </a:ext>
            </a:extLst>
          </p:cNvPr>
          <p:cNvSpPr/>
          <p:nvPr/>
        </p:nvSpPr>
        <p:spPr>
          <a:xfrm>
            <a:off x="3685417" y="1906545"/>
            <a:ext cx="6052764" cy="1303655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26" descr="Door Open with solid fill">
            <a:extLst>
              <a:ext uri="{FF2B5EF4-FFF2-40B4-BE49-F238E27FC236}">
                <a16:creationId xmlns:a16="http://schemas.microsoft.com/office/drawing/2014/main" id="{07800976-87AF-4DA8-9922-196E14F179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1765" y="1256925"/>
            <a:ext cx="1198282" cy="1188473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CC0451A3-D0A7-41CB-A781-EF8B7B4002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9123" y="2753984"/>
            <a:ext cx="1262436" cy="901480"/>
          </a:xfrm>
          <a:prstGeom prst="rect">
            <a:avLst/>
          </a:prstGeom>
        </p:spPr>
      </p:pic>
      <p:pic>
        <p:nvPicPr>
          <p:cNvPr id="8" name="Graphic 3" descr="Cube outline">
            <a:extLst>
              <a:ext uri="{FF2B5EF4-FFF2-40B4-BE49-F238E27FC236}">
                <a16:creationId xmlns:a16="http://schemas.microsoft.com/office/drawing/2014/main" id="{1A1E6649-5150-4914-818E-BCA53B590B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31524" y="2869119"/>
            <a:ext cx="1989846" cy="19952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51AE7F-E630-4D9E-AA20-2200CB7E9C23}"/>
              </a:ext>
            </a:extLst>
          </p:cNvPr>
          <p:cNvSpPr/>
          <p:nvPr/>
        </p:nvSpPr>
        <p:spPr>
          <a:xfrm>
            <a:off x="2515139" y="2939373"/>
            <a:ext cx="232384" cy="2756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Shape, square&#10;&#10;Description automatically generated">
            <a:extLst>
              <a:ext uri="{FF2B5EF4-FFF2-40B4-BE49-F238E27FC236}">
                <a16:creationId xmlns:a16="http://schemas.microsoft.com/office/drawing/2014/main" id="{FAD1E200-6FF6-47EE-AE5E-5CFE211FED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6221" y="3113831"/>
            <a:ext cx="632367" cy="1322084"/>
          </a:xfrm>
          <a:prstGeom prst="rect">
            <a:avLst/>
          </a:prstGeom>
        </p:spPr>
      </p:pic>
      <p:pic>
        <p:nvPicPr>
          <p:cNvPr id="7" name="Graphic 3" descr="Cube outline">
            <a:extLst>
              <a:ext uri="{FF2B5EF4-FFF2-40B4-BE49-F238E27FC236}">
                <a16:creationId xmlns:a16="http://schemas.microsoft.com/office/drawing/2014/main" id="{3E0A6A4D-6B54-4AEF-A0D2-CE74AD4390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41073" y="2858309"/>
            <a:ext cx="2038484" cy="2049295"/>
          </a:xfrm>
          <a:prstGeom prst="rect">
            <a:avLst/>
          </a:prstGeom>
        </p:spPr>
      </p:pic>
      <p:pic>
        <p:nvPicPr>
          <p:cNvPr id="9" name="Graphic 9" descr="Protecting hand with solid fill">
            <a:extLst>
              <a:ext uri="{FF2B5EF4-FFF2-40B4-BE49-F238E27FC236}">
                <a16:creationId xmlns:a16="http://schemas.microsoft.com/office/drawing/2014/main" id="{ADD5101F-590A-4804-99BE-95D9EAB69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60000">
            <a:off x="1104630" y="3960779"/>
            <a:ext cx="914400" cy="914400"/>
          </a:xfrm>
          <a:prstGeom prst="rect">
            <a:avLst/>
          </a:prstGeom>
        </p:spPr>
      </p:pic>
      <p:pic>
        <p:nvPicPr>
          <p:cNvPr id="29" name="Graphic 9" descr="Protecting hand with solid fill">
            <a:extLst>
              <a:ext uri="{FF2B5EF4-FFF2-40B4-BE49-F238E27FC236}">
                <a16:creationId xmlns:a16="http://schemas.microsoft.com/office/drawing/2014/main" id="{A5B7218F-F300-4CD5-8000-15264019C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420000">
            <a:off x="2469" y="4019437"/>
            <a:ext cx="806315" cy="8009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CABB3F-030E-40BF-814B-E4C670C9256B}"/>
              </a:ext>
            </a:extLst>
          </p:cNvPr>
          <p:cNvSpPr/>
          <p:nvPr/>
        </p:nvSpPr>
        <p:spPr>
          <a:xfrm rot="20640000">
            <a:off x="2345816" y="3537608"/>
            <a:ext cx="659319" cy="4377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723DB9-CE8B-4816-B413-4B3A9384CCA7}"/>
              </a:ext>
            </a:extLst>
          </p:cNvPr>
          <p:cNvSpPr/>
          <p:nvPr/>
        </p:nvSpPr>
        <p:spPr>
          <a:xfrm>
            <a:off x="2185479" y="3620309"/>
            <a:ext cx="318851" cy="45395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CEB5E1-3AD3-454F-A57C-1EA83EDB9A4B}"/>
              </a:ext>
            </a:extLst>
          </p:cNvPr>
          <p:cNvSpPr/>
          <p:nvPr/>
        </p:nvSpPr>
        <p:spPr>
          <a:xfrm>
            <a:off x="2833989" y="3452776"/>
            <a:ext cx="318851" cy="4539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2C5B1C-BD78-4494-89DE-340F74E54D3D}"/>
              </a:ext>
            </a:extLst>
          </p:cNvPr>
          <p:cNvCxnSpPr>
            <a:cxnSpLocks/>
          </p:cNvCxnSpPr>
          <p:nvPr/>
        </p:nvCxnSpPr>
        <p:spPr>
          <a:xfrm flipH="1">
            <a:off x="2558525" y="3594659"/>
            <a:ext cx="10732" cy="955184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AE50AA-270E-4B92-A186-EFFF6D8EA8C6}"/>
              </a:ext>
            </a:extLst>
          </p:cNvPr>
          <p:cNvCxnSpPr>
            <a:cxnSpLocks/>
          </p:cNvCxnSpPr>
          <p:nvPr/>
        </p:nvCxnSpPr>
        <p:spPr>
          <a:xfrm flipH="1">
            <a:off x="2568799" y="3476527"/>
            <a:ext cx="660995" cy="145154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A0A828-3D59-49B4-A1A9-9763EB874D28}"/>
              </a:ext>
            </a:extLst>
          </p:cNvPr>
          <p:cNvCxnSpPr>
            <a:cxnSpLocks/>
          </p:cNvCxnSpPr>
          <p:nvPr/>
        </p:nvCxnSpPr>
        <p:spPr>
          <a:xfrm flipH="1" flipV="1">
            <a:off x="2049991" y="3346064"/>
            <a:ext cx="547505" cy="265569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634D31-B179-4500-9DCB-CB1A98C7DD7B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70187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F8F131-611A-42D5-A84D-E4CFE7A112A0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A9509B50-C5BC-4A22-A371-48787DE55940}"/>
              </a:ext>
            </a:extLst>
          </p:cNvPr>
          <p:cNvSpPr/>
          <p:nvPr/>
        </p:nvSpPr>
        <p:spPr>
          <a:xfrm>
            <a:off x="1252473" y="1466738"/>
            <a:ext cx="2615184" cy="2386584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000"/>
              <a:t>The test rig will rest on a flat and level surface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78BDFEB1-81E3-4977-91D0-DA99C21D9130}"/>
              </a:ext>
            </a:extLst>
          </p:cNvPr>
          <p:cNvSpPr/>
          <p:nvPr/>
        </p:nvSpPr>
        <p:spPr>
          <a:xfrm>
            <a:off x="3459288" y="2750717"/>
            <a:ext cx="2615184" cy="2386584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 </a:t>
            </a:r>
            <a:r>
              <a:rPr lang="en-US" sz="2000"/>
              <a:t>Conductive heat from the compressor is negligible</a:t>
            </a:r>
            <a:endParaRPr lang="en-US" sz="2400">
              <a:cs typeface="Calibri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947189F-E13C-4A20-941F-C6FBF6F3592C}"/>
              </a:ext>
            </a:extLst>
          </p:cNvPr>
          <p:cNvSpPr/>
          <p:nvPr/>
        </p:nvSpPr>
        <p:spPr>
          <a:xfrm>
            <a:off x="5663256" y="1491740"/>
            <a:ext cx="2615184" cy="2386584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000"/>
              <a:t>The size of the compressor is unchanging</a:t>
            </a:r>
            <a:endParaRPr lang="en-US" sz="2000">
              <a:cs typeface="Calibri" panose="020F0502020204030204"/>
            </a:endParaRPr>
          </a:p>
        </p:txBody>
      </p:sp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7C31F08F-99CE-47AD-95F5-A3FFDCD15DB1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7" descr="Ruler with solid fill">
            <a:extLst>
              <a:ext uri="{FF2B5EF4-FFF2-40B4-BE49-F238E27FC236}">
                <a16:creationId xmlns:a16="http://schemas.microsoft.com/office/drawing/2014/main" id="{1543101E-35F6-404B-8AE7-C24D68A70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0000">
            <a:off x="6518972" y="1602976"/>
            <a:ext cx="914400" cy="914400"/>
          </a:xfrm>
          <a:prstGeom prst="rect">
            <a:avLst/>
          </a:prstGeom>
        </p:spPr>
      </p:pic>
      <p:pic>
        <p:nvPicPr>
          <p:cNvPr id="8" name="Graphic 8" descr="Fire with solid fill">
            <a:extLst>
              <a:ext uri="{FF2B5EF4-FFF2-40B4-BE49-F238E27FC236}">
                <a16:creationId xmlns:a16="http://schemas.microsoft.com/office/drawing/2014/main" id="{129B7999-5A33-415F-AC67-3985A6E79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5004" y="2833379"/>
            <a:ext cx="914400" cy="914400"/>
          </a:xfrm>
          <a:prstGeom prst="rect">
            <a:avLst/>
          </a:prstGeom>
        </p:spPr>
      </p:pic>
      <p:pic>
        <p:nvPicPr>
          <p:cNvPr id="9" name="Graphic 9" descr="Home with solid fill">
            <a:extLst>
              <a:ext uri="{FF2B5EF4-FFF2-40B4-BE49-F238E27FC236}">
                <a16:creationId xmlns:a16="http://schemas.microsoft.com/office/drawing/2014/main" id="{1247894F-8010-4F62-8E13-D5E7EDBC0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08730" y="1510191"/>
            <a:ext cx="914400" cy="914400"/>
          </a:xfrm>
          <a:prstGeom prst="rect">
            <a:avLst/>
          </a:prstGeom>
        </p:spPr>
      </p:pic>
      <p:sp>
        <p:nvSpPr>
          <p:cNvPr id="20" name="Hexagon 19">
            <a:extLst>
              <a:ext uri="{FF2B5EF4-FFF2-40B4-BE49-F238E27FC236}">
                <a16:creationId xmlns:a16="http://schemas.microsoft.com/office/drawing/2014/main" id="{D2DC9D3B-ACC9-40C0-8191-8654B3BAF8DF}"/>
              </a:ext>
            </a:extLst>
          </p:cNvPr>
          <p:cNvSpPr/>
          <p:nvPr/>
        </p:nvSpPr>
        <p:spPr>
          <a:xfrm>
            <a:off x="7867224" y="2750717"/>
            <a:ext cx="2615184" cy="2386584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>
                <a:ea typeface="+mn-lt"/>
                <a:cs typeface="+mn-lt"/>
              </a:rPr>
              <a:t> </a:t>
            </a:r>
            <a:r>
              <a:rPr lang="en-US" sz="2000">
                <a:ea typeface="+mn-lt"/>
                <a:cs typeface="+mn-lt"/>
              </a:rPr>
              <a:t>The existing support has adequate load capacity</a:t>
            </a:r>
            <a:endParaRPr lang="en-US" sz="2400">
              <a:cs typeface="Calibri" panose="020F0502020204030204"/>
            </a:endParaRPr>
          </a:p>
        </p:txBody>
      </p:sp>
      <p:pic>
        <p:nvPicPr>
          <p:cNvPr id="6" name="Graphic 6" descr="Dumbbell with solid fill">
            <a:extLst>
              <a:ext uri="{FF2B5EF4-FFF2-40B4-BE49-F238E27FC236}">
                <a16:creationId xmlns:a16="http://schemas.microsoft.com/office/drawing/2014/main" id="{F67E2B10-66B5-4EF3-B01D-F028C3FDD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7535" y="2871479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BC35F5-C2F4-444E-A83A-563AF43B6908}"/>
              </a:ext>
            </a:extLst>
          </p:cNvPr>
          <p:cNvSpPr/>
          <p:nvPr/>
        </p:nvSpPr>
        <p:spPr>
          <a:xfrm>
            <a:off x="2108730" y="2293806"/>
            <a:ext cx="913319" cy="64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88A6E5-7CAD-40C4-8131-2107199CCBC6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3372404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9F67743-0CCF-4BC3-9B58-2B26BD5BD76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24" descr="Full Brick Wall with solid fill">
            <a:extLst>
              <a:ext uri="{FF2B5EF4-FFF2-40B4-BE49-F238E27FC236}">
                <a16:creationId xmlns:a16="http://schemas.microsoft.com/office/drawing/2014/main" id="{DA106BD7-F6CF-46DC-ADD7-E230E6AC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4A88CDFB-0024-4305-8F18-7E6724EE741B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E10E90D4-91B0-4E6A-88C9-996F79EEFD2B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36" descr="Speedometer Low with solid fill">
            <a:extLst>
              <a:ext uri="{FF2B5EF4-FFF2-40B4-BE49-F238E27FC236}">
                <a16:creationId xmlns:a16="http://schemas.microsoft.com/office/drawing/2014/main" id="{B9C88317-57C3-4F7C-80AD-88D2F5DF5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3" name="Graphic 26" descr="Door Open with solid fill">
            <a:extLst>
              <a:ext uri="{FF2B5EF4-FFF2-40B4-BE49-F238E27FC236}">
                <a16:creationId xmlns:a16="http://schemas.microsoft.com/office/drawing/2014/main" id="{D27BC65C-1869-4649-BD99-80FBB3E58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61" name="Graphic 53" descr="Arrow: Counter-clockwise curve with solid fill">
            <a:extLst>
              <a:ext uri="{FF2B5EF4-FFF2-40B4-BE49-F238E27FC236}">
                <a16:creationId xmlns:a16="http://schemas.microsoft.com/office/drawing/2014/main" id="{67396FEE-A50A-49CA-A916-9B7ADD811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63" name="Graphic 53" descr="Arrow: Counter-clockwise curve with solid fill">
            <a:extLst>
              <a:ext uri="{FF2B5EF4-FFF2-40B4-BE49-F238E27FC236}">
                <a16:creationId xmlns:a16="http://schemas.microsoft.com/office/drawing/2014/main" id="{D21BCB8E-C8BF-42AF-B13E-656CA41E4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21332"/>
              </p:ext>
            </p:extLst>
          </p:nvPr>
        </p:nvGraphicFramePr>
        <p:xfrm>
          <a:off x="3687018" y="1510808"/>
          <a:ext cx="6063048" cy="406907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23659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292155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Allow access from all 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3 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Accessible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Enable efficient exchange of compressor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15 minutes</a:t>
                      </a:r>
                      <a:endParaRPr lang="en-US" sz="1800" err="1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Time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Provide clear view of the compressor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360° visibility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Degrees of Visibility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51939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Provide clearance for overhead crane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30 cm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Distance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65957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Display Information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Yes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Display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987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Adjust 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No human interaction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Human Interaction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24933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Adjust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625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1D8E22-F001-4F1A-93D5-F66D3E5CC7A1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  <a:endParaRPr lang="en-US" sz="2400">
              <a:solidFill>
                <a:srgbClr val="00BBDC"/>
              </a:solidFill>
              <a:cs typeface="Calibri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81D5F87B-1BCE-44B0-9ECC-E355EBF2B271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26" descr="Door Open with solid fill">
            <a:extLst>
              <a:ext uri="{FF2B5EF4-FFF2-40B4-BE49-F238E27FC236}">
                <a16:creationId xmlns:a16="http://schemas.microsoft.com/office/drawing/2014/main" id="{AFB0A609-A3BA-4859-BAAF-0DE81DB9AE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1765" y="1256925"/>
            <a:ext cx="1198282" cy="11884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0F87AC-9D75-450F-AFF3-ECA91A236857}"/>
              </a:ext>
            </a:extLst>
          </p:cNvPr>
          <p:cNvSpPr/>
          <p:nvPr/>
        </p:nvSpPr>
        <p:spPr>
          <a:xfrm>
            <a:off x="3670071" y="3211152"/>
            <a:ext cx="6078325" cy="1290054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4" descr="Glasses with solid fill">
            <a:extLst>
              <a:ext uri="{FF2B5EF4-FFF2-40B4-BE49-F238E27FC236}">
                <a16:creationId xmlns:a16="http://schemas.microsoft.com/office/drawing/2014/main" id="{67CB714C-47E0-4D35-BB13-9F8E86E4DD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-360000">
            <a:off x="245354" y="3523033"/>
            <a:ext cx="552316" cy="530699"/>
          </a:xfrm>
          <a:prstGeom prst="rect">
            <a:avLst/>
          </a:prstGeom>
        </p:spPr>
      </p:pic>
      <p:pic>
        <p:nvPicPr>
          <p:cNvPr id="40" name="Graphic 14" descr="Glasses with solid fill">
            <a:extLst>
              <a:ext uri="{FF2B5EF4-FFF2-40B4-BE49-F238E27FC236}">
                <a16:creationId xmlns:a16="http://schemas.microsoft.com/office/drawing/2014/main" id="{B6FB9D7A-DEB7-4DA5-9F15-9EE69C1F2D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420000">
            <a:off x="193936" y="4480659"/>
            <a:ext cx="865762" cy="827933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451EF45-3E76-4B35-87B6-7309C194AC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9123" y="2753984"/>
            <a:ext cx="1262436" cy="901480"/>
          </a:xfrm>
          <a:prstGeom prst="rect">
            <a:avLst/>
          </a:prstGeom>
          <a:solidFill>
            <a:srgbClr val="CEB888"/>
          </a:solidFill>
          <a:ln>
            <a:solidFill>
              <a:schemeClr val="bg1"/>
            </a:solidFill>
          </a:ln>
        </p:spPr>
      </p:pic>
      <p:pic>
        <p:nvPicPr>
          <p:cNvPr id="12" name="Graphic 3" descr="Cube outline">
            <a:extLst>
              <a:ext uri="{FF2B5EF4-FFF2-40B4-BE49-F238E27FC236}">
                <a16:creationId xmlns:a16="http://schemas.microsoft.com/office/drawing/2014/main" id="{077908CF-3881-466E-9CC2-296101EE93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20715" y="2858310"/>
            <a:ext cx="1989846" cy="19952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B88D9D-7B28-4995-A14E-2EBAE44EA2EC}"/>
              </a:ext>
            </a:extLst>
          </p:cNvPr>
          <p:cNvSpPr/>
          <p:nvPr/>
        </p:nvSpPr>
        <p:spPr>
          <a:xfrm>
            <a:off x="2515139" y="2939373"/>
            <a:ext cx="232384" cy="2756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3" descr="Cube outline">
            <a:extLst>
              <a:ext uri="{FF2B5EF4-FFF2-40B4-BE49-F238E27FC236}">
                <a16:creationId xmlns:a16="http://schemas.microsoft.com/office/drawing/2014/main" id="{A9A96C1F-7151-404A-B2DB-0961C0D3CE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35669" y="2847501"/>
            <a:ext cx="2033080" cy="20492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8894C5-FE59-40C0-A2DD-3917F1F10DDF}"/>
              </a:ext>
            </a:extLst>
          </p:cNvPr>
          <p:cNvSpPr/>
          <p:nvPr/>
        </p:nvSpPr>
        <p:spPr>
          <a:xfrm rot="20640000">
            <a:off x="2345816" y="3537608"/>
            <a:ext cx="659319" cy="4377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E8E243-592D-40F7-9C6A-15FCB51CDF5C}"/>
              </a:ext>
            </a:extLst>
          </p:cNvPr>
          <p:cNvSpPr/>
          <p:nvPr/>
        </p:nvSpPr>
        <p:spPr>
          <a:xfrm>
            <a:off x="2185479" y="3620309"/>
            <a:ext cx="318851" cy="45395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337351-EEC6-411F-B90F-13917388CB76}"/>
              </a:ext>
            </a:extLst>
          </p:cNvPr>
          <p:cNvSpPr/>
          <p:nvPr/>
        </p:nvSpPr>
        <p:spPr>
          <a:xfrm>
            <a:off x="2833989" y="3452776"/>
            <a:ext cx="318851" cy="4539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448EEB-EE83-4ED3-934F-CCD335AE206B}"/>
              </a:ext>
            </a:extLst>
          </p:cNvPr>
          <p:cNvCxnSpPr>
            <a:cxnSpLocks/>
          </p:cNvCxnSpPr>
          <p:nvPr/>
        </p:nvCxnSpPr>
        <p:spPr>
          <a:xfrm flipH="1">
            <a:off x="2558525" y="3594659"/>
            <a:ext cx="10732" cy="955184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8867DB-1794-48D1-A938-640AA127C9C2}"/>
              </a:ext>
            </a:extLst>
          </p:cNvPr>
          <p:cNvCxnSpPr>
            <a:cxnSpLocks/>
          </p:cNvCxnSpPr>
          <p:nvPr/>
        </p:nvCxnSpPr>
        <p:spPr>
          <a:xfrm flipH="1" flipV="1">
            <a:off x="2049991" y="3346064"/>
            <a:ext cx="547505" cy="265569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A9C20A-4913-4F1A-B5B6-A88B0F0E0F80}"/>
              </a:ext>
            </a:extLst>
          </p:cNvPr>
          <p:cNvCxnSpPr>
            <a:cxnSpLocks/>
          </p:cNvCxnSpPr>
          <p:nvPr/>
        </p:nvCxnSpPr>
        <p:spPr>
          <a:xfrm flipH="1">
            <a:off x="2568799" y="3476527"/>
            <a:ext cx="660995" cy="145154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4" descr="Ruler with solid fill">
            <a:extLst>
              <a:ext uri="{FF2B5EF4-FFF2-40B4-BE49-F238E27FC236}">
                <a16:creationId xmlns:a16="http://schemas.microsoft.com/office/drawing/2014/main" id="{A249313A-D023-4402-ABAB-473E6DFDC9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8840000">
            <a:off x="2705642" y="2796219"/>
            <a:ext cx="800909" cy="79550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63EF7E6-44E6-44E4-BAEE-039FC1C5E5D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3176318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9F67743-0CCF-4BC3-9B58-2B26BD5BD76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24" descr="Full Brick Wall with solid fill">
            <a:extLst>
              <a:ext uri="{FF2B5EF4-FFF2-40B4-BE49-F238E27FC236}">
                <a16:creationId xmlns:a16="http://schemas.microsoft.com/office/drawing/2014/main" id="{DA106BD7-F6CF-46DC-ADD7-E230E6AC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4A88CDFB-0024-4305-8F18-7E6724EE741B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E10E90D4-91B0-4E6A-88C9-996F79EEFD2B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36" descr="Speedometer Low with solid fill">
            <a:extLst>
              <a:ext uri="{FF2B5EF4-FFF2-40B4-BE49-F238E27FC236}">
                <a16:creationId xmlns:a16="http://schemas.microsoft.com/office/drawing/2014/main" id="{B9C88317-57C3-4F7C-80AD-88D2F5DF5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3" name="Graphic 26" descr="Door Open with solid fill">
            <a:extLst>
              <a:ext uri="{FF2B5EF4-FFF2-40B4-BE49-F238E27FC236}">
                <a16:creationId xmlns:a16="http://schemas.microsoft.com/office/drawing/2014/main" id="{D27BC65C-1869-4649-BD99-80FBB3E58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61" name="Graphic 53" descr="Arrow: Counter-clockwise curve with solid fill">
            <a:extLst>
              <a:ext uri="{FF2B5EF4-FFF2-40B4-BE49-F238E27FC236}">
                <a16:creationId xmlns:a16="http://schemas.microsoft.com/office/drawing/2014/main" id="{67396FEE-A50A-49CA-A916-9B7ADD811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63" name="Graphic 53" descr="Arrow: Counter-clockwise curve with solid fill">
            <a:extLst>
              <a:ext uri="{FF2B5EF4-FFF2-40B4-BE49-F238E27FC236}">
                <a16:creationId xmlns:a16="http://schemas.microsoft.com/office/drawing/2014/main" id="{D21BCB8E-C8BF-42AF-B13E-656CA41E4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35321"/>
              </p:ext>
            </p:extLst>
          </p:nvPr>
        </p:nvGraphicFramePr>
        <p:xfrm>
          <a:off x="3687018" y="1510808"/>
          <a:ext cx="6063048" cy="406907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23659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292155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Allow access from all 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3 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Accessible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Enable efficient exchange of compressor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15 minutes</a:t>
                      </a:r>
                      <a:endParaRPr lang="en-US" sz="1800" err="1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Time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Provide clear view of the compressor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360° visibility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Degrees of Visibility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51939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Provide clearance for overhead crane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30 cm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Distance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65957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Display Information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Yes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Display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987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Adjust 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No human interaction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Human Interaction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24933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Adjust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625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C77F50-0F66-4325-BDEB-2AEA32C13341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  <a:endParaRPr lang="en-US" sz="2400">
              <a:solidFill>
                <a:srgbClr val="00BBDC"/>
              </a:solidFill>
              <a:cs typeface="Calibri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EBE7E9A-5818-4DE3-ACDC-45BC2E4E528D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26" descr="Door Open with solid fill">
            <a:extLst>
              <a:ext uri="{FF2B5EF4-FFF2-40B4-BE49-F238E27FC236}">
                <a16:creationId xmlns:a16="http://schemas.microsoft.com/office/drawing/2014/main" id="{9140EFD2-D9A3-465E-BD19-6D3B83C3F5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1765" y="1256925"/>
            <a:ext cx="1198282" cy="11884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3E38E9-8335-48FB-A1A4-CF48713AB073}"/>
              </a:ext>
            </a:extLst>
          </p:cNvPr>
          <p:cNvSpPr/>
          <p:nvPr/>
        </p:nvSpPr>
        <p:spPr>
          <a:xfrm>
            <a:off x="3679420" y="4514709"/>
            <a:ext cx="6085189" cy="1108120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3" descr="Cube outline">
            <a:extLst>
              <a:ext uri="{FF2B5EF4-FFF2-40B4-BE49-F238E27FC236}">
                <a16:creationId xmlns:a16="http://schemas.microsoft.com/office/drawing/2014/main" id="{4A69A15C-190E-4508-B210-FA477351D8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55949" y="2869119"/>
            <a:ext cx="1989846" cy="1995252"/>
          </a:xfrm>
          <a:prstGeom prst="rect">
            <a:avLst/>
          </a:prstGeom>
        </p:spPr>
      </p:pic>
      <p:pic>
        <p:nvPicPr>
          <p:cNvPr id="12" name="Graphic 12" descr="Monitor with solid fill">
            <a:extLst>
              <a:ext uri="{FF2B5EF4-FFF2-40B4-BE49-F238E27FC236}">
                <a16:creationId xmlns:a16="http://schemas.microsoft.com/office/drawing/2014/main" id="{BE8EBD11-CBCD-4C4C-921F-8C968BE65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013" y="3269035"/>
            <a:ext cx="1368356" cy="1362952"/>
          </a:xfrm>
          <a:prstGeom prst="rect">
            <a:avLst/>
          </a:prstGeom>
        </p:spPr>
      </p:pic>
      <p:pic>
        <p:nvPicPr>
          <p:cNvPr id="13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4284D922-AE06-4509-9254-EED5634851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2800" y="4776823"/>
            <a:ext cx="784698" cy="773890"/>
          </a:xfrm>
          <a:prstGeom prst="rect">
            <a:avLst/>
          </a:prstGeom>
        </p:spPr>
      </p:pic>
      <p:pic>
        <p:nvPicPr>
          <p:cNvPr id="18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E64CB47A-316A-4533-9934-009BD47FDD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66588" y="4766012"/>
            <a:ext cx="773889" cy="71984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B232FB-0D75-472B-BCAF-B36EEF2B8648}"/>
              </a:ext>
            </a:extLst>
          </p:cNvPr>
          <p:cNvSpPr/>
          <p:nvPr/>
        </p:nvSpPr>
        <p:spPr>
          <a:xfrm>
            <a:off x="344992" y="5157482"/>
            <a:ext cx="2599446" cy="46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10" descr="Speedometer Low with solid fill">
            <a:extLst>
              <a:ext uri="{FF2B5EF4-FFF2-40B4-BE49-F238E27FC236}">
                <a16:creationId xmlns:a16="http://schemas.microsoft.com/office/drawing/2014/main" id="{34FF121B-BAF8-403D-B4C9-7E2476691C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01736" y="4512013"/>
            <a:ext cx="898187" cy="887378"/>
          </a:xfrm>
          <a:prstGeom prst="rect">
            <a:avLst/>
          </a:prstGeom>
        </p:spPr>
      </p:pic>
      <p:pic>
        <p:nvPicPr>
          <p:cNvPr id="14" name="Graphic 7" descr="Gauge with solid fill">
            <a:extLst>
              <a:ext uri="{FF2B5EF4-FFF2-40B4-BE49-F238E27FC236}">
                <a16:creationId xmlns:a16="http://schemas.microsoft.com/office/drawing/2014/main" id="{E4D4E11B-0B09-4A4C-9F90-0EA0CC5B02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3354" y="4522821"/>
            <a:ext cx="898187" cy="8927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D2EA69-4B34-4A02-A315-43D43FCC8BF2}"/>
              </a:ext>
            </a:extLst>
          </p:cNvPr>
          <p:cNvSpPr txBox="1"/>
          <p:nvPr/>
        </p:nvSpPr>
        <p:spPr>
          <a:xfrm>
            <a:off x="492869" y="5178356"/>
            <a:ext cx="63554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10°C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7E881-A671-42CE-9474-CA1CAEB449D4}"/>
              </a:ext>
            </a:extLst>
          </p:cNvPr>
          <p:cNvSpPr txBox="1"/>
          <p:nvPr/>
        </p:nvSpPr>
        <p:spPr>
          <a:xfrm>
            <a:off x="1298103" y="5178356"/>
            <a:ext cx="63554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50°C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0EC9F4-DAC7-4872-941B-2EC26831C352}"/>
              </a:ext>
            </a:extLst>
          </p:cNvPr>
          <p:cNvSpPr txBox="1"/>
          <p:nvPr/>
        </p:nvSpPr>
        <p:spPr>
          <a:xfrm>
            <a:off x="1833124" y="5178357"/>
            <a:ext cx="66796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rgbClr val="BAF5FF"/>
                </a:solidFill>
                <a:latin typeface="Tahoma"/>
                <a:ea typeface="Tahoma"/>
                <a:cs typeface="Tahoma"/>
              </a:rPr>
              <a:t>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0FC0B0-BBE8-4BBA-BE48-3C972855A991}"/>
              </a:ext>
            </a:extLst>
          </p:cNvPr>
          <p:cNvSpPr txBox="1"/>
          <p:nvPr/>
        </p:nvSpPr>
        <p:spPr>
          <a:xfrm>
            <a:off x="2568102" y="5178355"/>
            <a:ext cx="66796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95%</a:t>
            </a:r>
          </a:p>
        </p:txBody>
      </p:sp>
      <p:pic>
        <p:nvPicPr>
          <p:cNvPr id="31" name="Graphic 9" descr="Protecting hand with solid fill">
            <a:extLst>
              <a:ext uri="{FF2B5EF4-FFF2-40B4-BE49-F238E27FC236}">
                <a16:creationId xmlns:a16="http://schemas.microsoft.com/office/drawing/2014/main" id="{EC58B371-C632-4A09-A86E-5C356D36931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7320000">
            <a:off x="1958502" y="5047034"/>
            <a:ext cx="914400" cy="914400"/>
          </a:xfrm>
          <a:prstGeom prst="rect">
            <a:avLst/>
          </a:prstGeom>
        </p:spPr>
      </p:pic>
      <p:pic>
        <p:nvPicPr>
          <p:cNvPr id="56" name="Graphic 9" descr="Protecting hand with solid fill">
            <a:extLst>
              <a:ext uri="{FF2B5EF4-FFF2-40B4-BE49-F238E27FC236}">
                <a16:creationId xmlns:a16="http://schemas.microsoft.com/office/drawing/2014/main" id="{C7B88C11-E5BE-416D-BD15-C6C090EE89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4100000" flipH="1">
            <a:off x="796587" y="5041629"/>
            <a:ext cx="914400" cy="914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F394D9A-2C8C-4FBF-89A5-125F72A94AD0}"/>
              </a:ext>
            </a:extLst>
          </p:cNvPr>
          <p:cNvSpPr txBox="1"/>
          <p:nvPr/>
        </p:nvSpPr>
        <p:spPr>
          <a:xfrm>
            <a:off x="465846" y="3594908"/>
            <a:ext cx="6679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25%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5D7389-B128-416D-B917-517EF4573700}"/>
              </a:ext>
            </a:extLst>
          </p:cNvPr>
          <p:cNvSpPr txBox="1"/>
          <p:nvPr/>
        </p:nvSpPr>
        <p:spPr>
          <a:xfrm>
            <a:off x="433421" y="3881334"/>
            <a:ext cx="6355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40°C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F188CA-964A-4C4B-A3E9-BE2A44D6C881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9756302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0E16F0-8481-4AC2-A6D3-D6F738DF906D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33F704D-04FE-477B-9651-78951F9D3931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11D462-39F6-4617-95E7-946EE2113139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Medium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EA6B02-3B9E-4A40-BF36-4B224885CA1C}"/>
              </a:ext>
            </a:extLst>
          </p:cNvPr>
          <p:cNvSpPr/>
          <p:nvPr/>
        </p:nvSpPr>
        <p:spPr>
          <a:xfrm>
            <a:off x="5429035" y="1392571"/>
            <a:ext cx="5999819" cy="717070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EE2737"/>
                </a:solidFill>
                <a:latin typeface="Tahoma"/>
                <a:ea typeface="Tahoma"/>
                <a:cs typeface="Calibri"/>
              </a:rPr>
              <a:t>              </a:t>
            </a:r>
            <a:r>
              <a:rPr lang="en-US" b="1">
                <a:solidFill>
                  <a:srgbClr val="FFFF00"/>
                </a:solidFill>
                <a:latin typeface="Tahoma"/>
                <a:ea typeface="Tahoma"/>
                <a:cs typeface="Calibri"/>
              </a:rPr>
              <a:t> </a:t>
            </a:r>
            <a:r>
              <a:rPr lang="en-US" b="1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Wall-Mounted AHU with Duct Insulation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D6E6E-A07D-4822-8228-4CCE2696D8A0}"/>
              </a:ext>
            </a:extLst>
          </p:cNvPr>
          <p:cNvSpPr/>
          <p:nvPr/>
        </p:nvSpPr>
        <p:spPr>
          <a:xfrm>
            <a:off x="855955" y="1819273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BBE1D5E-CD0C-43FD-87C0-D210E455477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414802" y="1746468"/>
            <a:ext cx="3525117" cy="3523540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D4D3A6-3C6E-4A3A-8D67-A6E55EF489CA}"/>
              </a:ext>
            </a:extLst>
          </p:cNvPr>
          <p:cNvSpPr/>
          <p:nvPr/>
        </p:nvSpPr>
        <p:spPr>
          <a:xfrm>
            <a:off x="6434225" y="2277892"/>
            <a:ext cx="4994628" cy="717070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Increased Wall Thickness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8807E2-036A-43E5-9319-6BDFA71A2446}"/>
              </a:ext>
            </a:extLst>
          </p:cNvPr>
          <p:cNvSpPr/>
          <p:nvPr/>
        </p:nvSpPr>
        <p:spPr>
          <a:xfrm>
            <a:off x="6434226" y="3153382"/>
            <a:ext cx="4994628" cy="727878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Heater Inside Duct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FCBE41-96CD-45D6-8D4E-D7DC41AB7AB6}"/>
              </a:ext>
            </a:extLst>
          </p:cNvPr>
          <p:cNvSpPr/>
          <p:nvPr/>
        </p:nvSpPr>
        <p:spPr>
          <a:xfrm>
            <a:off x="6434225" y="4039679"/>
            <a:ext cx="4994628" cy="7170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Hotplate and Water Dropper Humidifier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06D22-62F8-4512-A6A3-599E6BC18283}"/>
              </a:ext>
            </a:extLst>
          </p:cNvPr>
          <p:cNvSpPr/>
          <p:nvPr/>
        </p:nvSpPr>
        <p:spPr>
          <a:xfrm>
            <a:off x="6434225" y="4915169"/>
            <a:ext cx="4994628" cy="71707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Vein-Like Inner Chamber Surface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B4C540-1F38-459A-8018-03AE98BB7A6C}"/>
              </a:ext>
            </a:extLst>
          </p:cNvPr>
          <p:cNvSpPr/>
          <p:nvPr/>
        </p:nvSpPr>
        <p:spPr>
          <a:xfrm>
            <a:off x="855956" y="5201594"/>
            <a:ext cx="4717718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45397FA-3C0D-4011-A973-6E6F91F89C0F}"/>
              </a:ext>
            </a:extLst>
          </p:cNvPr>
          <p:cNvSpPr/>
          <p:nvPr/>
        </p:nvSpPr>
        <p:spPr>
          <a:xfrm>
            <a:off x="855956" y="1569933"/>
            <a:ext cx="4717718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486646-9CB5-4289-90B2-64A421353720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5132996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5AED717-8EB8-42B0-951D-4C845A5B079C}"/>
              </a:ext>
            </a:extLst>
          </p:cNvPr>
          <p:cNvSpPr/>
          <p:nvPr/>
        </p:nvSpPr>
        <p:spPr>
          <a:xfrm>
            <a:off x="4812949" y="2277892"/>
            <a:ext cx="6615904" cy="717070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                        Wall-Mounted AHU with Increased Wall </a:t>
            </a:r>
          </a:p>
          <a:p>
            <a:pPr algn="ctr"/>
            <a:r>
              <a:rPr lang="en-US" b="1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                       Thickness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1369FE-AADD-434D-9DED-115233F37165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5D6F62-14D5-4FE4-B1FF-F7C74A7677A5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8FDF21-AE65-4891-87C5-65B875B597D8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A757A-FD91-4463-A8E9-38C69E2502B8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Medium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93BDBC3-A29D-44F7-AA32-67F09E0C0B41}"/>
              </a:ext>
            </a:extLst>
          </p:cNvPr>
          <p:cNvSpPr/>
          <p:nvPr/>
        </p:nvSpPr>
        <p:spPr>
          <a:xfrm>
            <a:off x="6434226" y="1396999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Calibri"/>
              </a:rPr>
              <a:t>Wall-Mounted AHU with Duct Insulation</a:t>
            </a:r>
            <a:endParaRPr lang="en-US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DF43E38-EF54-4900-BC81-E35999D721FA}"/>
              </a:ext>
            </a:extLst>
          </p:cNvPr>
          <p:cNvSpPr/>
          <p:nvPr/>
        </p:nvSpPr>
        <p:spPr>
          <a:xfrm>
            <a:off x="6434226" y="3153382"/>
            <a:ext cx="4994628" cy="727878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Heater Inside Duct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0787917-82AC-4653-A212-60681F8AEE1D}"/>
              </a:ext>
            </a:extLst>
          </p:cNvPr>
          <p:cNvSpPr/>
          <p:nvPr/>
        </p:nvSpPr>
        <p:spPr>
          <a:xfrm>
            <a:off x="6434225" y="4039679"/>
            <a:ext cx="4994628" cy="7170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Hotplate and Water Dropper Humidifier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9E33B13-F48E-4C1A-8E84-7B1A93CB11F2}"/>
              </a:ext>
            </a:extLst>
          </p:cNvPr>
          <p:cNvSpPr/>
          <p:nvPr/>
        </p:nvSpPr>
        <p:spPr>
          <a:xfrm>
            <a:off x="6434225" y="4915169"/>
            <a:ext cx="4994628" cy="71707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Vein-Like Inner Chamber Surface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9A44C-4314-44E5-BB4E-2D453CFB180C}"/>
              </a:ext>
            </a:extLst>
          </p:cNvPr>
          <p:cNvSpPr/>
          <p:nvPr/>
        </p:nvSpPr>
        <p:spPr>
          <a:xfrm>
            <a:off x="846226" y="5201594"/>
            <a:ext cx="4718304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4D5E6A-CFA9-4752-83EB-613249C7FD1C}"/>
              </a:ext>
            </a:extLst>
          </p:cNvPr>
          <p:cNvSpPr/>
          <p:nvPr/>
        </p:nvSpPr>
        <p:spPr>
          <a:xfrm>
            <a:off x="851630" y="1569934"/>
            <a:ext cx="4709160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36" name="Picture 3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CB96BD-30FF-409F-9E17-08E968B3F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55" y="1568702"/>
            <a:ext cx="3910519" cy="38989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FBCB0C-78F4-4E3A-961A-5EED6B8A5D75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8887346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D8544D-87C1-4B56-8783-E4DF36FE707E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B1BA9D-6C0C-4014-B75C-5E6047AC3DE5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FB8142-9DAF-44CF-8EB0-8072C2C6444B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A7AE4-F977-4708-A3E8-F519D1E806F9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Medium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B23782B-5CD1-44AD-A809-EDA4C507CC79}"/>
              </a:ext>
            </a:extLst>
          </p:cNvPr>
          <p:cNvSpPr/>
          <p:nvPr/>
        </p:nvSpPr>
        <p:spPr>
          <a:xfrm>
            <a:off x="6434226" y="1396999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Calibri"/>
              </a:rPr>
              <a:t>Wall-Mounted AHU with Duct Insulation</a:t>
            </a:r>
            <a:endParaRPr lang="en-US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A60767-2916-4B77-859E-2257E2C7AAFE}"/>
              </a:ext>
            </a:extLst>
          </p:cNvPr>
          <p:cNvSpPr/>
          <p:nvPr/>
        </p:nvSpPr>
        <p:spPr>
          <a:xfrm>
            <a:off x="6434225" y="2277892"/>
            <a:ext cx="4994628" cy="717070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Increased Wall Thickness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B45CC8-D022-4140-AC18-890BA994CFBF}"/>
              </a:ext>
            </a:extLst>
          </p:cNvPr>
          <p:cNvSpPr/>
          <p:nvPr/>
        </p:nvSpPr>
        <p:spPr>
          <a:xfrm>
            <a:off x="5612780" y="3153382"/>
            <a:ext cx="5816074" cy="727878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EE2737"/>
                </a:solidFill>
                <a:latin typeface="Tahoma"/>
                <a:ea typeface="Tahoma"/>
                <a:cs typeface="Calibri"/>
              </a:rPr>
              <a:t>          </a:t>
            </a:r>
            <a:r>
              <a:rPr lang="en-US" b="1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Wall-Mounted AHU with Heater Inside</a:t>
            </a:r>
          </a:p>
          <a:p>
            <a:pPr algn="ctr"/>
            <a:r>
              <a:rPr lang="en-US" b="1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            Duct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9440D21-02A5-4D2D-965C-E5D421289CC7}"/>
              </a:ext>
            </a:extLst>
          </p:cNvPr>
          <p:cNvSpPr/>
          <p:nvPr/>
        </p:nvSpPr>
        <p:spPr>
          <a:xfrm>
            <a:off x="6434225" y="4039679"/>
            <a:ext cx="4994628" cy="7170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Hotplate and Water Dropper Humidifier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4AFA79-07A0-44F5-9364-69981FE00C37}"/>
              </a:ext>
            </a:extLst>
          </p:cNvPr>
          <p:cNvSpPr/>
          <p:nvPr/>
        </p:nvSpPr>
        <p:spPr>
          <a:xfrm>
            <a:off x="6434225" y="4915169"/>
            <a:ext cx="4994628" cy="71707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Vein-Like Inner Chamber Surface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77216-F054-4375-B7D3-300EA90B5EFE}"/>
              </a:ext>
            </a:extLst>
          </p:cNvPr>
          <p:cNvSpPr/>
          <p:nvPr/>
        </p:nvSpPr>
        <p:spPr>
          <a:xfrm>
            <a:off x="846226" y="5201594"/>
            <a:ext cx="4718304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AF4FC8-F1DE-4945-BCF4-DC277E4BFFF4}"/>
              </a:ext>
            </a:extLst>
          </p:cNvPr>
          <p:cNvSpPr/>
          <p:nvPr/>
        </p:nvSpPr>
        <p:spPr>
          <a:xfrm>
            <a:off x="851630" y="1569934"/>
            <a:ext cx="4709160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246C2B74-EA46-4EF7-8256-1C03AFA34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61" y="1571686"/>
            <a:ext cx="4153710" cy="38929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FDEBB8-198D-471E-819B-78112AE63FFA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1591981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F41523-2C93-4B0F-9DD0-D2113CAC561D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Medium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DBD7D2-46CD-48B0-AB32-04AE9F8D1CB2}"/>
              </a:ext>
            </a:extLst>
          </p:cNvPr>
          <p:cNvSpPr/>
          <p:nvPr/>
        </p:nvSpPr>
        <p:spPr>
          <a:xfrm>
            <a:off x="6434226" y="1396999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Calibri"/>
              </a:rPr>
              <a:t>Wall-Mounted AHU with Duct Insulation</a:t>
            </a:r>
            <a:endParaRPr lang="en-US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43726B0-0BDA-436B-8859-21FAD435FDE2}"/>
              </a:ext>
            </a:extLst>
          </p:cNvPr>
          <p:cNvSpPr/>
          <p:nvPr/>
        </p:nvSpPr>
        <p:spPr>
          <a:xfrm>
            <a:off x="6434225" y="2277892"/>
            <a:ext cx="4994628" cy="717070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Increased Wall Thickness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44E8C13-BE48-4EF4-8CD3-120F55242EB8}"/>
              </a:ext>
            </a:extLst>
          </p:cNvPr>
          <p:cNvSpPr/>
          <p:nvPr/>
        </p:nvSpPr>
        <p:spPr>
          <a:xfrm>
            <a:off x="6434226" y="3153382"/>
            <a:ext cx="4994628" cy="727878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Heater Inside Duct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3DCFF01-AC85-4ABA-B347-13E91EC05EF7}"/>
              </a:ext>
            </a:extLst>
          </p:cNvPr>
          <p:cNvSpPr/>
          <p:nvPr/>
        </p:nvSpPr>
        <p:spPr>
          <a:xfrm>
            <a:off x="5591162" y="4039679"/>
            <a:ext cx="5837691" cy="7170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n w="22225">
                  <a:solidFill>
                    <a:srgbClr val="EE2737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/>
                <a:ea typeface="Tahoma"/>
                <a:cs typeface="Calibri"/>
              </a:rPr>
              <a:t>           </a:t>
            </a:r>
            <a:r>
              <a:rPr lang="en-US" b="1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Wall-Mounted AHU with Hotplate and</a:t>
            </a:r>
          </a:p>
          <a:p>
            <a:pPr algn="ctr"/>
            <a:r>
              <a:rPr lang="en-US" b="1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            Water Dropper Humidifier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1287EF9-CB98-41F0-B7CB-BBA6215B59E1}"/>
              </a:ext>
            </a:extLst>
          </p:cNvPr>
          <p:cNvSpPr/>
          <p:nvPr/>
        </p:nvSpPr>
        <p:spPr>
          <a:xfrm>
            <a:off x="6434225" y="4915169"/>
            <a:ext cx="4994628" cy="71707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Vein-Like Inner Chamber Surface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F3193A-8C01-4637-ADEF-1677266D7286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7B6836-C9F7-4966-80CC-F888BCB45BFE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22DCAE-7B90-4087-AC66-38912C5655B3}"/>
              </a:ext>
            </a:extLst>
          </p:cNvPr>
          <p:cNvSpPr/>
          <p:nvPr/>
        </p:nvSpPr>
        <p:spPr>
          <a:xfrm>
            <a:off x="846226" y="5201594"/>
            <a:ext cx="4718304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62F73C-6C2C-4838-93F4-B5E828AF5922}"/>
              </a:ext>
            </a:extLst>
          </p:cNvPr>
          <p:cNvSpPr/>
          <p:nvPr/>
        </p:nvSpPr>
        <p:spPr>
          <a:xfrm>
            <a:off x="851630" y="1569934"/>
            <a:ext cx="4702798" cy="2685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DAC102-DF36-4A66-B8D7-862886D8DA1B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9" descr="Diagram, engineering drawing&#10;&#10;Description automatically generated">
            <a:extLst>
              <a:ext uri="{FF2B5EF4-FFF2-40B4-BE49-F238E27FC236}">
                <a16:creationId xmlns:a16="http://schemas.microsoft.com/office/drawing/2014/main" id="{FB5A2AA2-FA96-4152-B6D3-8E1872E6361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122667" y="1569016"/>
            <a:ext cx="4161951" cy="3899322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CD236B-0D55-42C6-80B2-C10D5FB582BE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40402288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DE9580-01DF-47FA-9B4B-6C095A21BC93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Medium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A5AD9AD-0595-4B3D-A3BD-D9132CEAF68E}"/>
              </a:ext>
            </a:extLst>
          </p:cNvPr>
          <p:cNvSpPr/>
          <p:nvPr/>
        </p:nvSpPr>
        <p:spPr>
          <a:xfrm>
            <a:off x="6434226" y="1396999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Calibri"/>
              </a:rPr>
              <a:t>Wall-Mounted AHU with Duct Insulation</a:t>
            </a:r>
            <a:endParaRPr lang="en-US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433946-D101-48E1-9BED-EEA4A1B64DE0}"/>
              </a:ext>
            </a:extLst>
          </p:cNvPr>
          <p:cNvSpPr/>
          <p:nvPr/>
        </p:nvSpPr>
        <p:spPr>
          <a:xfrm>
            <a:off x="6434225" y="2277892"/>
            <a:ext cx="4994628" cy="717070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Increased Wall Thickness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C252C69-137B-4975-94A6-CB7CA459CDAB}"/>
              </a:ext>
            </a:extLst>
          </p:cNvPr>
          <p:cNvSpPr/>
          <p:nvPr/>
        </p:nvSpPr>
        <p:spPr>
          <a:xfrm>
            <a:off x="6434226" y="3153382"/>
            <a:ext cx="4994628" cy="727878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Heater Inside Duct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20A6869-127E-42DB-9BF9-67E1FA00425B}"/>
              </a:ext>
            </a:extLst>
          </p:cNvPr>
          <p:cNvSpPr/>
          <p:nvPr/>
        </p:nvSpPr>
        <p:spPr>
          <a:xfrm>
            <a:off x="6434225" y="4039679"/>
            <a:ext cx="4994628" cy="7170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Hotplate and Water Dropper Humidifier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BCFD8F1-1EF0-4AB2-8507-BC12EEA14A6D}"/>
              </a:ext>
            </a:extLst>
          </p:cNvPr>
          <p:cNvSpPr/>
          <p:nvPr/>
        </p:nvSpPr>
        <p:spPr>
          <a:xfrm>
            <a:off x="5331757" y="4915169"/>
            <a:ext cx="6097096" cy="72247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EE2737"/>
                </a:solidFill>
                <a:latin typeface="Tahoma"/>
                <a:ea typeface="Tahoma"/>
                <a:cs typeface="Calibri"/>
              </a:rPr>
              <a:t>                  </a:t>
            </a:r>
            <a:r>
              <a:rPr lang="en-US" b="1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Wall-Mounted AHU with Vein-Like</a:t>
            </a:r>
          </a:p>
          <a:p>
            <a:pPr algn="ctr"/>
            <a:r>
              <a:rPr lang="en-US" b="1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               Chamber Surface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7F5485-DA62-47DF-8169-0C7AC9BF577C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3685CF-0349-434F-AA06-B70AF1D39CF1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FC8DD9-A893-4C3B-B93A-048B1CEE320D}"/>
              </a:ext>
            </a:extLst>
          </p:cNvPr>
          <p:cNvSpPr/>
          <p:nvPr/>
        </p:nvSpPr>
        <p:spPr>
          <a:xfrm>
            <a:off x="846226" y="5201594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DB91AD-578A-4DCE-BD77-676F7C34CBEF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31E024-F4EE-403A-B1C1-DFF8D0F84EA0}"/>
              </a:ext>
            </a:extLst>
          </p:cNvPr>
          <p:cNvSpPr/>
          <p:nvPr/>
        </p:nvSpPr>
        <p:spPr>
          <a:xfrm>
            <a:off x="851630" y="1569934"/>
            <a:ext cx="4709160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61986A14-AE70-4C76-8CC1-9BBE75461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33" y="1576018"/>
            <a:ext cx="3804325" cy="39003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7C470E-B55D-475D-8F7B-31ED1FE3A2FB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3799909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EE55609-14A5-4221-97E6-120747135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11" y="2501253"/>
            <a:ext cx="1779454" cy="983673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C3E03CF-C223-4FFC-BC8D-C16EB353C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" b="30036"/>
          <a:stretch/>
        </p:blipFill>
        <p:spPr>
          <a:xfrm>
            <a:off x="2328798" y="1340156"/>
            <a:ext cx="8281358" cy="42442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6EA5FC7-73DE-4BBB-9F2C-828CD7D1A9F0}"/>
              </a:ext>
            </a:extLst>
          </p:cNvPr>
          <p:cNvSpPr txBox="1">
            <a:spLocks/>
          </p:cNvSpPr>
          <p:nvPr/>
        </p:nvSpPr>
        <p:spPr>
          <a:xfrm>
            <a:off x="990600" y="553914"/>
            <a:ext cx="10515600" cy="679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Prototype Sketch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CFB27-26A7-49E3-BC0B-6A827AB4D0EA}"/>
              </a:ext>
            </a:extLst>
          </p:cNvPr>
          <p:cNvSpPr txBox="1"/>
          <p:nvPr/>
        </p:nvSpPr>
        <p:spPr>
          <a:xfrm>
            <a:off x="7329617" y="3146841"/>
            <a:ext cx="496889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Wingdings"/>
              <a:buChar char="q"/>
            </a:pPr>
            <a:endParaRPr lang="en-US" sz="2200">
              <a:solidFill>
                <a:srgbClr val="00B05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FADCFD-0580-4736-A785-5C51CC1CC005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David Wilson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4827107-030D-41EA-90C9-08C0757F2614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z="1400" smtClean="0">
                <a:latin typeface="Arial"/>
                <a:cs typeface="Arial"/>
              </a:rPr>
              <a:pPr algn="r"/>
              <a:t>87</a:t>
            </a:fld>
            <a:endParaRPr lang="en-US" sz="140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69103C-EEE6-4ADF-B668-FEC7BFA37142}"/>
              </a:ext>
            </a:extLst>
          </p:cNvPr>
          <p:cNvSpPr/>
          <p:nvPr/>
        </p:nvSpPr>
        <p:spPr>
          <a:xfrm>
            <a:off x="4312920" y="3577728"/>
            <a:ext cx="144780" cy="110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DE91FA-1A21-424D-8D21-FB009E228D3C}"/>
              </a:ext>
            </a:extLst>
          </p:cNvPr>
          <p:cNvSpPr/>
          <p:nvPr/>
        </p:nvSpPr>
        <p:spPr>
          <a:xfrm>
            <a:off x="6000749" y="3592968"/>
            <a:ext cx="144780" cy="110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507AB4-4ED1-4AFF-9592-5202C82B35BD}"/>
              </a:ext>
            </a:extLst>
          </p:cNvPr>
          <p:cNvSpPr/>
          <p:nvPr/>
        </p:nvSpPr>
        <p:spPr>
          <a:xfrm>
            <a:off x="7543798" y="3577728"/>
            <a:ext cx="144780" cy="110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C885EB-E42A-41ED-A2C5-93E30CD52155}"/>
              </a:ext>
            </a:extLst>
          </p:cNvPr>
          <p:cNvSpPr/>
          <p:nvPr/>
        </p:nvSpPr>
        <p:spPr>
          <a:xfrm rot="16200000">
            <a:off x="5926523" y="1971745"/>
            <a:ext cx="148452" cy="337565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CC5E12-20D3-4A12-8611-305B43FB8D3D}"/>
              </a:ext>
            </a:extLst>
          </p:cNvPr>
          <p:cNvSpPr/>
          <p:nvPr/>
        </p:nvSpPr>
        <p:spPr>
          <a:xfrm>
            <a:off x="4217670" y="2362200"/>
            <a:ext cx="57150" cy="128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742F903-E884-44A5-BA0F-3B12F6825677}"/>
              </a:ext>
            </a:extLst>
          </p:cNvPr>
          <p:cNvSpPr/>
          <p:nvPr/>
        </p:nvSpPr>
        <p:spPr>
          <a:xfrm>
            <a:off x="5989318" y="2362200"/>
            <a:ext cx="57150" cy="128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931F29-5797-4F4B-BEF2-F9BB186E96C3}"/>
              </a:ext>
            </a:extLst>
          </p:cNvPr>
          <p:cNvSpPr/>
          <p:nvPr/>
        </p:nvSpPr>
        <p:spPr>
          <a:xfrm>
            <a:off x="6046469" y="2362200"/>
            <a:ext cx="57150" cy="128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40616F-BBB6-467A-8C8D-DB9B94742AE4}"/>
              </a:ext>
            </a:extLst>
          </p:cNvPr>
          <p:cNvSpPr/>
          <p:nvPr/>
        </p:nvSpPr>
        <p:spPr>
          <a:xfrm>
            <a:off x="7818120" y="2362200"/>
            <a:ext cx="57150" cy="128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61D8D9-9404-4983-B6E4-998D1708E879}"/>
              </a:ext>
            </a:extLst>
          </p:cNvPr>
          <p:cNvSpPr/>
          <p:nvPr/>
        </p:nvSpPr>
        <p:spPr>
          <a:xfrm>
            <a:off x="4274820" y="2419350"/>
            <a:ext cx="857250" cy="1165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0F8914-3837-48EA-87E3-6782332F9F16}"/>
              </a:ext>
            </a:extLst>
          </p:cNvPr>
          <p:cNvSpPr/>
          <p:nvPr/>
        </p:nvSpPr>
        <p:spPr>
          <a:xfrm>
            <a:off x="5132067" y="2422417"/>
            <a:ext cx="857250" cy="1165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46C580-9019-4A57-83F3-F533BD2D9D72}"/>
              </a:ext>
            </a:extLst>
          </p:cNvPr>
          <p:cNvSpPr/>
          <p:nvPr/>
        </p:nvSpPr>
        <p:spPr>
          <a:xfrm>
            <a:off x="6103620" y="2411731"/>
            <a:ext cx="857250" cy="1165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7A4891-FF0F-46D5-8ABF-714BA2DFAA12}"/>
              </a:ext>
            </a:extLst>
          </p:cNvPr>
          <p:cNvSpPr/>
          <p:nvPr/>
        </p:nvSpPr>
        <p:spPr>
          <a:xfrm>
            <a:off x="6962657" y="2411730"/>
            <a:ext cx="857250" cy="1165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924BE2-1247-457B-96D4-EDD6A4454E96}"/>
              </a:ext>
            </a:extLst>
          </p:cNvPr>
          <p:cNvSpPr txBox="1"/>
          <p:nvPr/>
        </p:nvSpPr>
        <p:spPr>
          <a:xfrm>
            <a:off x="4442456" y="3830050"/>
            <a:ext cx="128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Waterproof Heaters x4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6E91B0-A931-4501-9B56-2800C6FAD3A3}"/>
              </a:ext>
            </a:extLst>
          </p:cNvPr>
          <p:cNvSpPr txBox="1"/>
          <p:nvPr/>
        </p:nvSpPr>
        <p:spPr>
          <a:xfrm>
            <a:off x="3006090" y="4686300"/>
            <a:ext cx="1379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 Humidifier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F6E346-595C-45A8-93D2-3309A5AC795D}"/>
              </a:ext>
            </a:extLst>
          </p:cNvPr>
          <p:cNvSpPr txBox="1"/>
          <p:nvPr/>
        </p:nvSpPr>
        <p:spPr>
          <a:xfrm rot="18084680">
            <a:off x="7280677" y="4525905"/>
            <a:ext cx="1379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Width: 28 inches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0A696C-C027-4FE6-8D5B-7AB704FD6528}"/>
              </a:ext>
            </a:extLst>
          </p:cNvPr>
          <p:cNvSpPr txBox="1"/>
          <p:nvPr/>
        </p:nvSpPr>
        <p:spPr>
          <a:xfrm>
            <a:off x="4919887" y="1771198"/>
            <a:ext cx="2040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Chamber Length: 40 inches</a:t>
            </a:r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CF6544-3BB0-439F-A53B-FC558E8FAE83}"/>
              </a:ext>
            </a:extLst>
          </p:cNvPr>
          <p:cNvSpPr txBox="1"/>
          <p:nvPr/>
        </p:nvSpPr>
        <p:spPr>
          <a:xfrm rot="5400000">
            <a:off x="8951338" y="2805361"/>
            <a:ext cx="1379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Height: 47 inches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E45790-3ADB-4B06-8541-8902EF634771}"/>
              </a:ext>
            </a:extLst>
          </p:cNvPr>
          <p:cNvSpPr txBox="1"/>
          <p:nvPr/>
        </p:nvSpPr>
        <p:spPr>
          <a:xfrm>
            <a:off x="8049553" y="4744513"/>
            <a:ext cx="157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Supersonic Portable Floor – Mounted </a:t>
            </a:r>
          </a:p>
          <a:p>
            <a:pPr algn="ctr"/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A/C - Unit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971E72C-90E4-4D85-A41D-5D91A4C1D134}"/>
              </a:ext>
            </a:extLst>
          </p:cNvPr>
          <p:cNvSpPr/>
          <p:nvPr/>
        </p:nvSpPr>
        <p:spPr>
          <a:xfrm>
            <a:off x="3057076" y="3704482"/>
            <a:ext cx="423809" cy="175260"/>
          </a:xfrm>
          <a:prstGeom prst="parallelogram">
            <a:avLst>
              <a:gd name="adj" fmla="val 888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7EC4BA-3444-4FB4-BA08-6141FF64BC32}"/>
              </a:ext>
            </a:extLst>
          </p:cNvPr>
          <p:cNvSpPr txBox="1"/>
          <p:nvPr/>
        </p:nvSpPr>
        <p:spPr>
          <a:xfrm>
            <a:off x="2328798" y="1394460"/>
            <a:ext cx="2450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Approximate Volume: 30 ft^3</a:t>
            </a:r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CA02BF4-0A09-4724-8404-08E63EF05B33}"/>
              </a:ext>
            </a:extLst>
          </p:cNvPr>
          <p:cNvSpPr/>
          <p:nvPr/>
        </p:nvSpPr>
        <p:spPr>
          <a:xfrm>
            <a:off x="3044190" y="3893820"/>
            <a:ext cx="220980" cy="681990"/>
          </a:xfrm>
          <a:custGeom>
            <a:avLst/>
            <a:gdLst>
              <a:gd name="connsiteX0" fmla="*/ 220980 w 220980"/>
              <a:gd name="connsiteY0" fmla="*/ 0 h 681990"/>
              <a:gd name="connsiteX1" fmla="*/ 0 w 220980"/>
              <a:gd name="connsiteY1" fmla="*/ 3810 h 681990"/>
              <a:gd name="connsiteX2" fmla="*/ 3810 w 220980"/>
              <a:gd name="connsiteY2" fmla="*/ 537210 h 681990"/>
              <a:gd name="connsiteX3" fmla="*/ 220980 w 220980"/>
              <a:gd name="connsiteY3" fmla="*/ 681990 h 681990"/>
              <a:gd name="connsiteX4" fmla="*/ 220980 w 220980"/>
              <a:gd name="connsiteY4" fmla="*/ 0 h 6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681990">
                <a:moveTo>
                  <a:pt x="220980" y="0"/>
                </a:moveTo>
                <a:lnTo>
                  <a:pt x="0" y="3810"/>
                </a:lnTo>
                <a:lnTo>
                  <a:pt x="3810" y="537210"/>
                </a:lnTo>
                <a:lnTo>
                  <a:pt x="220980" y="681990"/>
                </a:lnTo>
                <a:lnTo>
                  <a:pt x="2209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3B13D84-E13D-48E4-BF01-7D7284F97B90}"/>
              </a:ext>
            </a:extLst>
          </p:cNvPr>
          <p:cNvSpPr/>
          <p:nvPr/>
        </p:nvSpPr>
        <p:spPr>
          <a:xfrm>
            <a:off x="3257550" y="3787140"/>
            <a:ext cx="487680" cy="861060"/>
          </a:xfrm>
          <a:custGeom>
            <a:avLst/>
            <a:gdLst>
              <a:gd name="connsiteX0" fmla="*/ 11430 w 487680"/>
              <a:gd name="connsiteY0" fmla="*/ 19050 h 861060"/>
              <a:gd name="connsiteX1" fmla="*/ 0 w 487680"/>
              <a:gd name="connsiteY1" fmla="*/ 857250 h 861060"/>
              <a:gd name="connsiteX2" fmla="*/ 487680 w 487680"/>
              <a:gd name="connsiteY2" fmla="*/ 861060 h 861060"/>
              <a:gd name="connsiteX3" fmla="*/ 480060 w 487680"/>
              <a:gd name="connsiteY3" fmla="*/ 0 h 861060"/>
              <a:gd name="connsiteX4" fmla="*/ 11430 w 487680"/>
              <a:gd name="connsiteY4" fmla="*/ 19050 h 86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" h="861060">
                <a:moveTo>
                  <a:pt x="11430" y="19050"/>
                </a:moveTo>
                <a:lnTo>
                  <a:pt x="0" y="857250"/>
                </a:lnTo>
                <a:lnTo>
                  <a:pt x="487680" y="861060"/>
                </a:lnTo>
                <a:lnTo>
                  <a:pt x="480060" y="0"/>
                </a:lnTo>
                <a:lnTo>
                  <a:pt x="11430" y="19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24200B-6819-42E6-9D70-3461BCDA7400}"/>
              </a:ext>
            </a:extLst>
          </p:cNvPr>
          <p:cNvSpPr/>
          <p:nvPr/>
        </p:nvSpPr>
        <p:spPr>
          <a:xfrm>
            <a:off x="3745230" y="3600450"/>
            <a:ext cx="224790" cy="1051560"/>
          </a:xfrm>
          <a:custGeom>
            <a:avLst/>
            <a:gdLst>
              <a:gd name="connsiteX0" fmla="*/ 224790 w 224790"/>
              <a:gd name="connsiteY0" fmla="*/ 0 h 1051560"/>
              <a:gd name="connsiteX1" fmla="*/ 0 w 224790"/>
              <a:gd name="connsiteY1" fmla="*/ 182880 h 1051560"/>
              <a:gd name="connsiteX2" fmla="*/ 7620 w 224790"/>
              <a:gd name="connsiteY2" fmla="*/ 1051560 h 1051560"/>
              <a:gd name="connsiteX3" fmla="*/ 220980 w 224790"/>
              <a:gd name="connsiteY3" fmla="*/ 842010 h 1051560"/>
              <a:gd name="connsiteX4" fmla="*/ 224790 w 224790"/>
              <a:gd name="connsiteY4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90" h="1051560">
                <a:moveTo>
                  <a:pt x="224790" y="0"/>
                </a:moveTo>
                <a:lnTo>
                  <a:pt x="0" y="182880"/>
                </a:lnTo>
                <a:lnTo>
                  <a:pt x="7620" y="1051560"/>
                </a:lnTo>
                <a:lnTo>
                  <a:pt x="220980" y="842010"/>
                </a:lnTo>
                <a:lnTo>
                  <a:pt x="22479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972443D-4D22-449E-A50F-E3C35FFEBF84}"/>
              </a:ext>
            </a:extLst>
          </p:cNvPr>
          <p:cNvSpPr/>
          <p:nvPr/>
        </p:nvSpPr>
        <p:spPr>
          <a:xfrm>
            <a:off x="3280410" y="3589020"/>
            <a:ext cx="697230" cy="209550"/>
          </a:xfrm>
          <a:custGeom>
            <a:avLst/>
            <a:gdLst>
              <a:gd name="connsiteX0" fmla="*/ 697230 w 697230"/>
              <a:gd name="connsiteY0" fmla="*/ 0 h 209550"/>
              <a:gd name="connsiteX1" fmla="*/ 190500 w 697230"/>
              <a:gd name="connsiteY1" fmla="*/ 38100 h 209550"/>
              <a:gd name="connsiteX2" fmla="*/ 0 w 697230"/>
              <a:gd name="connsiteY2" fmla="*/ 209550 h 209550"/>
              <a:gd name="connsiteX3" fmla="*/ 472440 w 697230"/>
              <a:gd name="connsiteY3" fmla="*/ 201930 h 209550"/>
              <a:gd name="connsiteX4" fmla="*/ 697230 w 697230"/>
              <a:gd name="connsiteY4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30" h="209550">
                <a:moveTo>
                  <a:pt x="697230" y="0"/>
                </a:moveTo>
                <a:lnTo>
                  <a:pt x="190500" y="38100"/>
                </a:lnTo>
                <a:lnTo>
                  <a:pt x="0" y="209550"/>
                </a:lnTo>
                <a:lnTo>
                  <a:pt x="472440" y="201930"/>
                </a:lnTo>
                <a:lnTo>
                  <a:pt x="69723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D74AAF3-A870-47A8-A10C-145F8DF4DA4F}"/>
              </a:ext>
            </a:extLst>
          </p:cNvPr>
          <p:cNvSpPr/>
          <p:nvPr/>
        </p:nvSpPr>
        <p:spPr>
          <a:xfrm>
            <a:off x="3257550" y="46482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2D9A673-60C6-44A9-A748-14E0694C2AEE}"/>
              </a:ext>
            </a:extLst>
          </p:cNvPr>
          <p:cNvSpPr/>
          <p:nvPr/>
        </p:nvSpPr>
        <p:spPr>
          <a:xfrm>
            <a:off x="3623310" y="46482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3CAA7FE-1E8F-4204-94BA-C2F008C503D2}"/>
              </a:ext>
            </a:extLst>
          </p:cNvPr>
          <p:cNvSpPr/>
          <p:nvPr/>
        </p:nvSpPr>
        <p:spPr>
          <a:xfrm>
            <a:off x="3886200" y="448056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8E535A6-C9CB-466C-99DE-1E39610ABEB3}"/>
              </a:ext>
            </a:extLst>
          </p:cNvPr>
          <p:cNvSpPr/>
          <p:nvPr/>
        </p:nvSpPr>
        <p:spPr>
          <a:xfrm>
            <a:off x="3798570" y="2861310"/>
            <a:ext cx="422910" cy="739140"/>
          </a:xfrm>
          <a:custGeom>
            <a:avLst/>
            <a:gdLst>
              <a:gd name="connsiteX0" fmla="*/ 422910 w 422910"/>
              <a:gd name="connsiteY0" fmla="*/ 0 h 739140"/>
              <a:gd name="connsiteX1" fmla="*/ 87630 w 422910"/>
              <a:gd name="connsiteY1" fmla="*/ 3810 h 739140"/>
              <a:gd name="connsiteX2" fmla="*/ 53340 w 422910"/>
              <a:gd name="connsiteY2" fmla="*/ 26670 h 739140"/>
              <a:gd name="connsiteX3" fmla="*/ 15240 w 422910"/>
              <a:gd name="connsiteY3" fmla="*/ 83820 h 739140"/>
              <a:gd name="connsiteX4" fmla="*/ 0 w 422910"/>
              <a:gd name="connsiteY4" fmla="*/ 148590 h 739140"/>
              <a:gd name="connsiteX5" fmla="*/ 15240 w 422910"/>
              <a:gd name="connsiteY5" fmla="*/ 731520 h 739140"/>
              <a:gd name="connsiteX6" fmla="*/ 102870 w 422910"/>
              <a:gd name="connsiteY6" fmla="*/ 739140 h 739140"/>
              <a:gd name="connsiteX7" fmla="*/ 102870 w 422910"/>
              <a:gd name="connsiteY7" fmla="*/ 190500 h 739140"/>
              <a:gd name="connsiteX8" fmla="*/ 114300 w 422910"/>
              <a:gd name="connsiteY8" fmla="*/ 121920 h 739140"/>
              <a:gd name="connsiteX9" fmla="*/ 403860 w 422910"/>
              <a:gd name="connsiteY9" fmla="*/ 102870 h 739140"/>
              <a:gd name="connsiteX10" fmla="*/ 422910 w 422910"/>
              <a:gd name="connsiteY10" fmla="*/ 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910" h="739140">
                <a:moveTo>
                  <a:pt x="422910" y="0"/>
                </a:moveTo>
                <a:lnTo>
                  <a:pt x="87630" y="3810"/>
                </a:lnTo>
                <a:lnTo>
                  <a:pt x="53340" y="26670"/>
                </a:lnTo>
                <a:lnTo>
                  <a:pt x="15240" y="83820"/>
                </a:lnTo>
                <a:lnTo>
                  <a:pt x="0" y="148590"/>
                </a:lnTo>
                <a:lnTo>
                  <a:pt x="15240" y="731520"/>
                </a:lnTo>
                <a:lnTo>
                  <a:pt x="102870" y="739140"/>
                </a:lnTo>
                <a:lnTo>
                  <a:pt x="102870" y="190500"/>
                </a:lnTo>
                <a:lnTo>
                  <a:pt x="114300" y="121920"/>
                </a:lnTo>
                <a:lnTo>
                  <a:pt x="403860" y="102870"/>
                </a:lnTo>
                <a:lnTo>
                  <a:pt x="4229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>
            <a:extLst>
              <a:ext uri="{FF2B5EF4-FFF2-40B4-BE49-F238E27FC236}">
                <a16:creationId xmlns:a16="http://schemas.microsoft.com/office/drawing/2014/main" id="{8FFA8719-62CF-4F85-81AA-937151E11456}"/>
              </a:ext>
            </a:extLst>
          </p:cNvPr>
          <p:cNvSpPr/>
          <p:nvPr/>
        </p:nvSpPr>
        <p:spPr>
          <a:xfrm rot="8459089">
            <a:off x="8681289" y="3406766"/>
            <a:ext cx="664412" cy="202428"/>
          </a:xfrm>
          <a:prstGeom prst="trapezoid">
            <a:avLst>
              <a:gd name="adj" fmla="val 868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7E08D-6C8A-4F21-A38D-A4ADCB07DCA8}"/>
              </a:ext>
            </a:extLst>
          </p:cNvPr>
          <p:cNvSpPr/>
          <p:nvPr/>
        </p:nvSpPr>
        <p:spPr>
          <a:xfrm>
            <a:off x="8318177" y="3501460"/>
            <a:ext cx="630574" cy="1243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6CB83E5-9B12-4B53-A878-69439D1EB047}"/>
              </a:ext>
            </a:extLst>
          </p:cNvPr>
          <p:cNvSpPr/>
          <p:nvPr/>
        </p:nvSpPr>
        <p:spPr>
          <a:xfrm>
            <a:off x="4186798" y="2861311"/>
            <a:ext cx="45719" cy="9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4972639-F8E5-4AC5-B8BF-5363253F0611}"/>
              </a:ext>
            </a:extLst>
          </p:cNvPr>
          <p:cNvSpPr/>
          <p:nvPr/>
        </p:nvSpPr>
        <p:spPr>
          <a:xfrm>
            <a:off x="7879080" y="2933700"/>
            <a:ext cx="586740" cy="472440"/>
          </a:xfrm>
          <a:custGeom>
            <a:avLst/>
            <a:gdLst>
              <a:gd name="connsiteX0" fmla="*/ 7620 w 586740"/>
              <a:gd name="connsiteY0" fmla="*/ 11430 h 472440"/>
              <a:gd name="connsiteX1" fmla="*/ 7620 w 586740"/>
              <a:gd name="connsiteY1" fmla="*/ 11430 h 472440"/>
              <a:gd name="connsiteX2" fmla="*/ 95250 w 586740"/>
              <a:gd name="connsiteY2" fmla="*/ 7620 h 472440"/>
              <a:gd name="connsiteX3" fmla="*/ 144780 w 586740"/>
              <a:gd name="connsiteY3" fmla="*/ 3810 h 472440"/>
              <a:gd name="connsiteX4" fmla="*/ 232410 w 586740"/>
              <a:gd name="connsiteY4" fmla="*/ 0 h 472440"/>
              <a:gd name="connsiteX5" fmla="*/ 281940 w 586740"/>
              <a:gd name="connsiteY5" fmla="*/ 19050 h 472440"/>
              <a:gd name="connsiteX6" fmla="*/ 300990 w 586740"/>
              <a:gd name="connsiteY6" fmla="*/ 38100 h 472440"/>
              <a:gd name="connsiteX7" fmla="*/ 586740 w 586740"/>
              <a:gd name="connsiteY7" fmla="*/ 419100 h 472440"/>
              <a:gd name="connsiteX8" fmla="*/ 533400 w 586740"/>
              <a:gd name="connsiteY8" fmla="*/ 472440 h 472440"/>
              <a:gd name="connsiteX9" fmla="*/ 365760 w 586740"/>
              <a:gd name="connsiteY9" fmla="*/ 243840 h 472440"/>
              <a:gd name="connsiteX10" fmla="*/ 243840 w 586740"/>
              <a:gd name="connsiteY10" fmla="*/ 99060 h 472440"/>
              <a:gd name="connsiteX11" fmla="*/ 201930 w 586740"/>
              <a:gd name="connsiteY11" fmla="*/ 76200 h 472440"/>
              <a:gd name="connsiteX12" fmla="*/ 110490 w 586740"/>
              <a:gd name="connsiteY12" fmla="*/ 64770 h 472440"/>
              <a:gd name="connsiteX13" fmla="*/ 0 w 586740"/>
              <a:gd name="connsiteY13" fmla="*/ 72390 h 472440"/>
              <a:gd name="connsiteX14" fmla="*/ 7620 w 586740"/>
              <a:gd name="connsiteY14" fmla="*/ 1143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6740" h="472440">
                <a:moveTo>
                  <a:pt x="7620" y="11430"/>
                </a:moveTo>
                <a:lnTo>
                  <a:pt x="7620" y="11430"/>
                </a:lnTo>
                <a:lnTo>
                  <a:pt x="95250" y="7620"/>
                </a:lnTo>
                <a:cubicBezTo>
                  <a:pt x="111783" y="6701"/>
                  <a:pt x="128247" y="4729"/>
                  <a:pt x="144780" y="3810"/>
                </a:cubicBezTo>
                <a:cubicBezTo>
                  <a:pt x="173973" y="2188"/>
                  <a:pt x="203200" y="1270"/>
                  <a:pt x="232410" y="0"/>
                </a:cubicBezTo>
                <a:lnTo>
                  <a:pt x="281940" y="19050"/>
                </a:lnTo>
                <a:lnTo>
                  <a:pt x="300990" y="38100"/>
                </a:lnTo>
                <a:lnTo>
                  <a:pt x="586740" y="419100"/>
                </a:lnTo>
                <a:lnTo>
                  <a:pt x="533400" y="472440"/>
                </a:lnTo>
                <a:lnTo>
                  <a:pt x="365760" y="243840"/>
                </a:lnTo>
                <a:lnTo>
                  <a:pt x="243840" y="99060"/>
                </a:lnTo>
                <a:lnTo>
                  <a:pt x="201930" y="76200"/>
                </a:lnTo>
                <a:lnTo>
                  <a:pt x="110490" y="64770"/>
                </a:lnTo>
                <a:lnTo>
                  <a:pt x="0" y="72390"/>
                </a:lnTo>
                <a:lnTo>
                  <a:pt x="7620" y="114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B163198-ECD1-46BD-9F9D-0527A1A2DEEF}"/>
              </a:ext>
            </a:extLst>
          </p:cNvPr>
          <p:cNvSpPr/>
          <p:nvPr/>
        </p:nvSpPr>
        <p:spPr>
          <a:xfrm>
            <a:off x="8315635" y="3213774"/>
            <a:ext cx="886731" cy="280067"/>
          </a:xfrm>
          <a:prstGeom prst="parallelogram">
            <a:avLst>
              <a:gd name="adj" fmla="val 965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2BE0555-3C8B-49B8-9858-AE2B5A64F1BD}"/>
              </a:ext>
            </a:extLst>
          </p:cNvPr>
          <p:cNvSpPr/>
          <p:nvPr/>
        </p:nvSpPr>
        <p:spPr>
          <a:xfrm>
            <a:off x="7875270" y="3073023"/>
            <a:ext cx="495300" cy="400050"/>
          </a:xfrm>
          <a:custGeom>
            <a:avLst/>
            <a:gdLst>
              <a:gd name="connsiteX0" fmla="*/ 7620 w 525780"/>
              <a:gd name="connsiteY0" fmla="*/ 3810 h 400050"/>
              <a:gd name="connsiteX1" fmla="*/ 152400 w 525780"/>
              <a:gd name="connsiteY1" fmla="*/ 0 h 400050"/>
              <a:gd name="connsiteX2" fmla="*/ 228600 w 525780"/>
              <a:gd name="connsiteY2" fmla="*/ 34290 h 400050"/>
              <a:gd name="connsiteX3" fmla="*/ 259080 w 525780"/>
              <a:gd name="connsiteY3" fmla="*/ 68580 h 400050"/>
              <a:gd name="connsiteX4" fmla="*/ 327660 w 525780"/>
              <a:gd name="connsiteY4" fmla="*/ 121920 h 400050"/>
              <a:gd name="connsiteX5" fmla="*/ 525780 w 525780"/>
              <a:gd name="connsiteY5" fmla="*/ 346710 h 400050"/>
              <a:gd name="connsiteX6" fmla="*/ 483870 w 525780"/>
              <a:gd name="connsiteY6" fmla="*/ 400050 h 400050"/>
              <a:gd name="connsiteX7" fmla="*/ 205740 w 525780"/>
              <a:gd name="connsiteY7" fmla="*/ 125730 h 400050"/>
              <a:gd name="connsiteX8" fmla="*/ 160020 w 525780"/>
              <a:gd name="connsiteY8" fmla="*/ 83820 h 400050"/>
              <a:gd name="connsiteX9" fmla="*/ 95250 w 525780"/>
              <a:gd name="connsiteY9" fmla="*/ 76200 h 400050"/>
              <a:gd name="connsiteX10" fmla="*/ 30480 w 525780"/>
              <a:gd name="connsiteY10" fmla="*/ 76200 h 400050"/>
              <a:gd name="connsiteX11" fmla="*/ 0 w 525780"/>
              <a:gd name="connsiteY11" fmla="*/ 76200 h 400050"/>
              <a:gd name="connsiteX12" fmla="*/ 7620 w 525780"/>
              <a:gd name="connsiteY12" fmla="*/ 381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780" h="400050">
                <a:moveTo>
                  <a:pt x="7620" y="3810"/>
                </a:moveTo>
                <a:lnTo>
                  <a:pt x="152400" y="0"/>
                </a:lnTo>
                <a:lnTo>
                  <a:pt x="228600" y="34290"/>
                </a:lnTo>
                <a:lnTo>
                  <a:pt x="259080" y="68580"/>
                </a:lnTo>
                <a:lnTo>
                  <a:pt x="327660" y="121920"/>
                </a:lnTo>
                <a:lnTo>
                  <a:pt x="525780" y="346710"/>
                </a:lnTo>
                <a:lnTo>
                  <a:pt x="483870" y="400050"/>
                </a:lnTo>
                <a:lnTo>
                  <a:pt x="205740" y="125730"/>
                </a:lnTo>
                <a:lnTo>
                  <a:pt x="160020" y="83820"/>
                </a:lnTo>
                <a:lnTo>
                  <a:pt x="95250" y="76200"/>
                </a:lnTo>
                <a:lnTo>
                  <a:pt x="30480" y="76200"/>
                </a:lnTo>
                <a:lnTo>
                  <a:pt x="0" y="76200"/>
                </a:lnTo>
                <a:lnTo>
                  <a:pt x="7620" y="38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1723CBC-11C2-4092-B34D-796D8149E986}"/>
              </a:ext>
            </a:extLst>
          </p:cNvPr>
          <p:cNvSpPr/>
          <p:nvPr/>
        </p:nvSpPr>
        <p:spPr>
          <a:xfrm>
            <a:off x="8942957" y="3616878"/>
            <a:ext cx="239143" cy="1054182"/>
          </a:xfrm>
          <a:custGeom>
            <a:avLst/>
            <a:gdLst>
              <a:gd name="connsiteX0" fmla="*/ 0 w 220980"/>
              <a:gd name="connsiteY0" fmla="*/ 7620 h 1047750"/>
              <a:gd name="connsiteX1" fmla="*/ 217170 w 220980"/>
              <a:gd name="connsiteY1" fmla="*/ 0 h 1047750"/>
              <a:gd name="connsiteX2" fmla="*/ 220980 w 220980"/>
              <a:gd name="connsiteY2" fmla="*/ 739140 h 1047750"/>
              <a:gd name="connsiteX3" fmla="*/ 0 w 220980"/>
              <a:gd name="connsiteY3" fmla="*/ 1047750 h 1047750"/>
              <a:gd name="connsiteX4" fmla="*/ 0 w 220980"/>
              <a:gd name="connsiteY4" fmla="*/ 762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1047750">
                <a:moveTo>
                  <a:pt x="0" y="7620"/>
                </a:moveTo>
                <a:lnTo>
                  <a:pt x="217170" y="0"/>
                </a:lnTo>
                <a:lnTo>
                  <a:pt x="220980" y="739140"/>
                </a:lnTo>
                <a:lnTo>
                  <a:pt x="0" y="1047750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1AD302DD-EEE4-4D3A-ABBB-7B2000968462}"/>
              </a:ext>
            </a:extLst>
          </p:cNvPr>
          <p:cNvSpPr/>
          <p:nvPr/>
        </p:nvSpPr>
        <p:spPr>
          <a:xfrm>
            <a:off x="8942958" y="3473073"/>
            <a:ext cx="306764" cy="143806"/>
          </a:xfrm>
          <a:prstGeom prst="parallelogram">
            <a:avLst>
              <a:gd name="adj" fmla="val 624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2248594-FDBF-4D17-9B52-ABBF1471D2B0}"/>
              </a:ext>
            </a:extLst>
          </p:cNvPr>
          <p:cNvSpPr/>
          <p:nvPr/>
        </p:nvSpPr>
        <p:spPr>
          <a:xfrm flipH="1">
            <a:off x="8630688" y="2509811"/>
            <a:ext cx="503096" cy="1001451"/>
          </a:xfrm>
          <a:custGeom>
            <a:avLst/>
            <a:gdLst>
              <a:gd name="connsiteX0" fmla="*/ 422910 w 422910"/>
              <a:gd name="connsiteY0" fmla="*/ 0 h 739140"/>
              <a:gd name="connsiteX1" fmla="*/ 87630 w 422910"/>
              <a:gd name="connsiteY1" fmla="*/ 3810 h 739140"/>
              <a:gd name="connsiteX2" fmla="*/ 53340 w 422910"/>
              <a:gd name="connsiteY2" fmla="*/ 26670 h 739140"/>
              <a:gd name="connsiteX3" fmla="*/ 15240 w 422910"/>
              <a:gd name="connsiteY3" fmla="*/ 83820 h 739140"/>
              <a:gd name="connsiteX4" fmla="*/ 0 w 422910"/>
              <a:gd name="connsiteY4" fmla="*/ 148590 h 739140"/>
              <a:gd name="connsiteX5" fmla="*/ 15240 w 422910"/>
              <a:gd name="connsiteY5" fmla="*/ 731520 h 739140"/>
              <a:gd name="connsiteX6" fmla="*/ 102870 w 422910"/>
              <a:gd name="connsiteY6" fmla="*/ 739140 h 739140"/>
              <a:gd name="connsiteX7" fmla="*/ 102870 w 422910"/>
              <a:gd name="connsiteY7" fmla="*/ 190500 h 739140"/>
              <a:gd name="connsiteX8" fmla="*/ 114300 w 422910"/>
              <a:gd name="connsiteY8" fmla="*/ 121920 h 739140"/>
              <a:gd name="connsiteX9" fmla="*/ 403860 w 422910"/>
              <a:gd name="connsiteY9" fmla="*/ 102870 h 739140"/>
              <a:gd name="connsiteX10" fmla="*/ 422910 w 422910"/>
              <a:gd name="connsiteY10" fmla="*/ 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910" h="739140">
                <a:moveTo>
                  <a:pt x="422910" y="0"/>
                </a:moveTo>
                <a:lnTo>
                  <a:pt x="87630" y="3810"/>
                </a:lnTo>
                <a:lnTo>
                  <a:pt x="53340" y="26670"/>
                </a:lnTo>
                <a:lnTo>
                  <a:pt x="15240" y="83820"/>
                </a:lnTo>
                <a:lnTo>
                  <a:pt x="0" y="148590"/>
                </a:lnTo>
                <a:lnTo>
                  <a:pt x="15240" y="731520"/>
                </a:lnTo>
                <a:lnTo>
                  <a:pt x="102870" y="739140"/>
                </a:lnTo>
                <a:lnTo>
                  <a:pt x="102870" y="190500"/>
                </a:lnTo>
                <a:lnTo>
                  <a:pt x="114300" y="121920"/>
                </a:lnTo>
                <a:lnTo>
                  <a:pt x="403860" y="102870"/>
                </a:lnTo>
                <a:lnTo>
                  <a:pt x="4229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4A33E984-BEFF-4DC8-91F4-4671AE5C7BB7}"/>
              </a:ext>
            </a:extLst>
          </p:cNvPr>
          <p:cNvSpPr/>
          <p:nvPr/>
        </p:nvSpPr>
        <p:spPr>
          <a:xfrm rot="16200000">
            <a:off x="8240401" y="2131310"/>
            <a:ext cx="150468" cy="913483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F94F2F1-1861-4B5D-BD58-AB78FAC13C7E}"/>
              </a:ext>
            </a:extLst>
          </p:cNvPr>
          <p:cNvSpPr/>
          <p:nvPr/>
        </p:nvSpPr>
        <p:spPr>
          <a:xfrm>
            <a:off x="3144520" y="2504440"/>
            <a:ext cx="1071880" cy="1137920"/>
          </a:xfrm>
          <a:custGeom>
            <a:avLst/>
            <a:gdLst>
              <a:gd name="connsiteX0" fmla="*/ 1051560 w 1071880"/>
              <a:gd name="connsiteY0" fmla="*/ 0 h 1137920"/>
              <a:gd name="connsiteX1" fmla="*/ 127000 w 1071880"/>
              <a:gd name="connsiteY1" fmla="*/ 25400 h 1137920"/>
              <a:gd name="connsiteX2" fmla="*/ 55880 w 1071880"/>
              <a:gd name="connsiteY2" fmla="*/ 55880 h 1137920"/>
              <a:gd name="connsiteX3" fmla="*/ 0 w 1071880"/>
              <a:gd name="connsiteY3" fmla="*/ 147320 h 1137920"/>
              <a:gd name="connsiteX4" fmla="*/ 30480 w 1071880"/>
              <a:gd name="connsiteY4" fmla="*/ 1137920 h 1137920"/>
              <a:gd name="connsiteX5" fmla="*/ 198120 w 1071880"/>
              <a:gd name="connsiteY5" fmla="*/ 1127760 h 1137920"/>
              <a:gd name="connsiteX6" fmla="*/ 193040 w 1071880"/>
              <a:gd name="connsiteY6" fmla="*/ 309880 h 1137920"/>
              <a:gd name="connsiteX7" fmla="*/ 208280 w 1071880"/>
              <a:gd name="connsiteY7" fmla="*/ 233680 h 1137920"/>
              <a:gd name="connsiteX8" fmla="*/ 233680 w 1071880"/>
              <a:gd name="connsiteY8" fmla="*/ 187960 h 1137920"/>
              <a:gd name="connsiteX9" fmla="*/ 294640 w 1071880"/>
              <a:gd name="connsiteY9" fmla="*/ 167640 h 1137920"/>
              <a:gd name="connsiteX10" fmla="*/ 355600 w 1071880"/>
              <a:gd name="connsiteY10" fmla="*/ 167640 h 1137920"/>
              <a:gd name="connsiteX11" fmla="*/ 1071880 w 1071880"/>
              <a:gd name="connsiteY11" fmla="*/ 167640 h 1137920"/>
              <a:gd name="connsiteX12" fmla="*/ 1051560 w 1071880"/>
              <a:gd name="connsiteY12" fmla="*/ 0 h 11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1880" h="1137920">
                <a:moveTo>
                  <a:pt x="1051560" y="0"/>
                </a:moveTo>
                <a:lnTo>
                  <a:pt x="127000" y="25400"/>
                </a:lnTo>
                <a:lnTo>
                  <a:pt x="55880" y="55880"/>
                </a:lnTo>
                <a:lnTo>
                  <a:pt x="0" y="147320"/>
                </a:lnTo>
                <a:lnTo>
                  <a:pt x="30480" y="1137920"/>
                </a:lnTo>
                <a:lnTo>
                  <a:pt x="198120" y="1127760"/>
                </a:lnTo>
                <a:cubicBezTo>
                  <a:pt x="196427" y="855133"/>
                  <a:pt x="194733" y="582507"/>
                  <a:pt x="193040" y="309880"/>
                </a:cubicBezTo>
                <a:lnTo>
                  <a:pt x="208280" y="233680"/>
                </a:lnTo>
                <a:lnTo>
                  <a:pt x="233680" y="187960"/>
                </a:lnTo>
                <a:lnTo>
                  <a:pt x="294640" y="167640"/>
                </a:lnTo>
                <a:lnTo>
                  <a:pt x="355600" y="167640"/>
                </a:lnTo>
                <a:lnTo>
                  <a:pt x="1071880" y="167640"/>
                </a:lnTo>
                <a:lnTo>
                  <a:pt x="105156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3409F8C-37CB-44B2-A8C3-2384155B2BBF}"/>
              </a:ext>
            </a:extLst>
          </p:cNvPr>
          <p:cNvSpPr/>
          <p:nvPr/>
        </p:nvSpPr>
        <p:spPr>
          <a:xfrm>
            <a:off x="3162300" y="3587888"/>
            <a:ext cx="182880" cy="83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5AFE65E-282B-4839-AE07-5808F1789206}"/>
              </a:ext>
            </a:extLst>
          </p:cNvPr>
          <p:cNvSpPr/>
          <p:nvPr/>
        </p:nvSpPr>
        <p:spPr>
          <a:xfrm rot="16200000">
            <a:off x="4112064" y="2548086"/>
            <a:ext cx="182880" cy="83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DC7A526-0E92-4058-9C0E-738058C79740}"/>
              </a:ext>
            </a:extLst>
          </p:cNvPr>
          <p:cNvSpPr/>
          <p:nvPr/>
        </p:nvSpPr>
        <p:spPr>
          <a:xfrm>
            <a:off x="7873043" y="2937658"/>
            <a:ext cx="45719" cy="82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4D8403-6FD6-49F3-8103-482C549CE0AD}"/>
              </a:ext>
            </a:extLst>
          </p:cNvPr>
          <p:cNvSpPr/>
          <p:nvPr/>
        </p:nvSpPr>
        <p:spPr>
          <a:xfrm>
            <a:off x="9009723" y="3488403"/>
            <a:ext cx="110800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59EDF54-F7C4-4126-9B53-CF00621A6F85}"/>
              </a:ext>
            </a:extLst>
          </p:cNvPr>
          <p:cNvSpPr/>
          <p:nvPr/>
        </p:nvSpPr>
        <p:spPr>
          <a:xfrm>
            <a:off x="7862883" y="3079898"/>
            <a:ext cx="45719" cy="82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7B1D25A-7DCE-496D-B33B-DC69AFC5EB6B}"/>
              </a:ext>
            </a:extLst>
          </p:cNvPr>
          <p:cNvCxnSpPr>
            <a:cxnSpLocks/>
          </p:cNvCxnSpPr>
          <p:nvPr/>
        </p:nvCxnSpPr>
        <p:spPr>
          <a:xfrm flipV="1">
            <a:off x="4187835" y="1987549"/>
            <a:ext cx="3671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186916B-AB4C-4E4F-A610-F250D524E1CE}"/>
              </a:ext>
            </a:extLst>
          </p:cNvPr>
          <p:cNvCxnSpPr>
            <a:cxnSpLocks/>
          </p:cNvCxnSpPr>
          <p:nvPr/>
        </p:nvCxnSpPr>
        <p:spPr>
          <a:xfrm flipV="1">
            <a:off x="9403911" y="2325196"/>
            <a:ext cx="42384" cy="12525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B580573-1825-4955-B3CE-4A22F271ACCB}"/>
              </a:ext>
            </a:extLst>
          </p:cNvPr>
          <p:cNvCxnSpPr/>
          <p:nvPr/>
        </p:nvCxnSpPr>
        <p:spPr>
          <a:xfrm>
            <a:off x="4187063" y="1915160"/>
            <a:ext cx="0" cy="1828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C599F34-1144-4573-8D1E-95D9AFD5148C}"/>
              </a:ext>
            </a:extLst>
          </p:cNvPr>
          <p:cNvCxnSpPr/>
          <p:nvPr/>
        </p:nvCxnSpPr>
        <p:spPr>
          <a:xfrm>
            <a:off x="7849743" y="1894840"/>
            <a:ext cx="0" cy="1828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71A14CE-79D4-488A-82DD-375B802C7FD9}"/>
              </a:ext>
            </a:extLst>
          </p:cNvPr>
          <p:cNvCxnSpPr>
            <a:cxnSpLocks/>
          </p:cNvCxnSpPr>
          <p:nvPr/>
        </p:nvCxnSpPr>
        <p:spPr>
          <a:xfrm flipH="1">
            <a:off x="9364023" y="2325195"/>
            <a:ext cx="18147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06EEB52-96C8-4775-9598-41BB9751494B}"/>
              </a:ext>
            </a:extLst>
          </p:cNvPr>
          <p:cNvCxnSpPr>
            <a:cxnSpLocks/>
          </p:cNvCxnSpPr>
          <p:nvPr/>
        </p:nvCxnSpPr>
        <p:spPr>
          <a:xfrm flipH="1">
            <a:off x="9328463" y="3564715"/>
            <a:ext cx="18147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721F119-A1B8-4CB8-B0F3-9BF736F5DA69}"/>
              </a:ext>
            </a:extLst>
          </p:cNvPr>
          <p:cNvCxnSpPr/>
          <p:nvPr/>
        </p:nvCxnSpPr>
        <p:spPr>
          <a:xfrm flipH="1">
            <a:off x="9435263" y="2325195"/>
            <a:ext cx="0" cy="1252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B36ECF2-7941-4D3F-906A-D55869A34C63}"/>
              </a:ext>
            </a:extLst>
          </p:cNvPr>
          <p:cNvSpPr/>
          <p:nvPr/>
        </p:nvSpPr>
        <p:spPr>
          <a:xfrm>
            <a:off x="4433313" y="3502863"/>
            <a:ext cx="569215" cy="66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BCF89FB-189E-40E4-9E19-8B35027D7597}"/>
              </a:ext>
            </a:extLst>
          </p:cNvPr>
          <p:cNvSpPr/>
          <p:nvPr/>
        </p:nvSpPr>
        <p:spPr>
          <a:xfrm>
            <a:off x="5300733" y="3502862"/>
            <a:ext cx="569215" cy="66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8EBA928-A7D8-488A-AEDB-5A7E2B0F7A4D}"/>
              </a:ext>
            </a:extLst>
          </p:cNvPr>
          <p:cNvSpPr/>
          <p:nvPr/>
        </p:nvSpPr>
        <p:spPr>
          <a:xfrm>
            <a:off x="6240615" y="3492702"/>
            <a:ext cx="569215" cy="66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024B6D6-FDB0-4C0E-B7AE-6A14C667BB26}"/>
              </a:ext>
            </a:extLst>
          </p:cNvPr>
          <p:cNvSpPr/>
          <p:nvPr/>
        </p:nvSpPr>
        <p:spPr>
          <a:xfrm>
            <a:off x="7101095" y="3492703"/>
            <a:ext cx="569215" cy="66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 descr="Background pattern&#10;&#10;Description automatically generated">
            <a:extLst>
              <a:ext uri="{FF2B5EF4-FFF2-40B4-BE49-F238E27FC236}">
                <a16:creationId xmlns:a16="http://schemas.microsoft.com/office/drawing/2014/main" id="{29A3F82B-7A09-44A7-B2B4-D0A452F88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68" y="3228434"/>
            <a:ext cx="187475" cy="274320"/>
          </a:xfrm>
          <a:prstGeom prst="rect">
            <a:avLst/>
          </a:prstGeom>
        </p:spPr>
      </p:pic>
      <p:pic>
        <p:nvPicPr>
          <p:cNvPr id="91" name="Picture 90" descr="Background pattern&#10;&#10;Description automatically generated">
            <a:extLst>
              <a:ext uri="{FF2B5EF4-FFF2-40B4-BE49-F238E27FC236}">
                <a16:creationId xmlns:a16="http://schemas.microsoft.com/office/drawing/2014/main" id="{EDC3037E-D3E1-436E-9A3D-AECF786D1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18" y="3218665"/>
            <a:ext cx="187475" cy="274320"/>
          </a:xfrm>
          <a:prstGeom prst="rect">
            <a:avLst/>
          </a:prstGeom>
        </p:spPr>
      </p:pic>
      <p:pic>
        <p:nvPicPr>
          <p:cNvPr id="92" name="Picture 91" descr="Background pattern&#10;&#10;Description automatically generated">
            <a:extLst>
              <a:ext uri="{FF2B5EF4-FFF2-40B4-BE49-F238E27FC236}">
                <a16:creationId xmlns:a16="http://schemas.microsoft.com/office/drawing/2014/main" id="{AE5DE08A-1008-4576-9B19-D699E261C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55" y="3222361"/>
            <a:ext cx="187475" cy="274320"/>
          </a:xfrm>
          <a:prstGeom prst="rect">
            <a:avLst/>
          </a:prstGeom>
        </p:spPr>
      </p:pic>
      <p:pic>
        <p:nvPicPr>
          <p:cNvPr id="93" name="Picture 92" descr="Background pattern&#10;&#10;Description automatically generated">
            <a:extLst>
              <a:ext uri="{FF2B5EF4-FFF2-40B4-BE49-F238E27FC236}">
                <a16:creationId xmlns:a16="http://schemas.microsoft.com/office/drawing/2014/main" id="{6E6A4B4A-C5EC-4128-BFC9-7C2F5FCF9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51" y="3210493"/>
            <a:ext cx="187475" cy="2743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4462ED0-B060-495B-A784-2569AA5A5238}"/>
              </a:ext>
            </a:extLst>
          </p:cNvPr>
          <p:cNvSpPr txBox="1"/>
          <p:nvPr/>
        </p:nvSpPr>
        <p:spPr>
          <a:xfrm>
            <a:off x="215448" y="230749"/>
            <a:ext cx="292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Should we also try to add the</a:t>
            </a:r>
            <a:br>
              <a:rPr lang="en-US"/>
            </a:br>
            <a:r>
              <a:rPr lang="en-US"/>
              <a:t>condensation bit?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3EABC22-998C-4D24-8E8D-23ADD839DE4B}"/>
              </a:ext>
            </a:extLst>
          </p:cNvPr>
          <p:cNvCxnSpPr>
            <a:cxnSpLocks/>
          </p:cNvCxnSpPr>
          <p:nvPr/>
        </p:nvCxnSpPr>
        <p:spPr>
          <a:xfrm flipH="1">
            <a:off x="7551418" y="4276475"/>
            <a:ext cx="452415" cy="6765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B58F1C8-4BB4-4089-B193-5EFBF93B6B12}"/>
              </a:ext>
            </a:extLst>
          </p:cNvPr>
          <p:cNvCxnSpPr>
            <a:cxnSpLocks/>
          </p:cNvCxnSpPr>
          <p:nvPr/>
        </p:nvCxnSpPr>
        <p:spPr>
          <a:xfrm flipH="1" flipV="1">
            <a:off x="7475400" y="4884420"/>
            <a:ext cx="172050" cy="1295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8E712BD-EBDD-4B63-A1D7-8A846AAB7058}"/>
              </a:ext>
            </a:extLst>
          </p:cNvPr>
          <p:cNvCxnSpPr>
            <a:cxnSpLocks/>
          </p:cNvCxnSpPr>
          <p:nvPr/>
        </p:nvCxnSpPr>
        <p:spPr>
          <a:xfrm flipH="1" flipV="1">
            <a:off x="7917360" y="4206240"/>
            <a:ext cx="172050" cy="1295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C388B8E1-D4C0-45AE-A23D-AEDB50581775}"/>
              </a:ext>
            </a:extLst>
          </p:cNvPr>
          <p:cNvSpPr/>
          <p:nvPr/>
        </p:nvSpPr>
        <p:spPr>
          <a:xfrm>
            <a:off x="8938260" y="3492702"/>
            <a:ext cx="306764" cy="1185978"/>
          </a:xfrm>
          <a:custGeom>
            <a:avLst/>
            <a:gdLst>
              <a:gd name="connsiteX0" fmla="*/ 304800 w 304800"/>
              <a:gd name="connsiteY0" fmla="*/ 0 h 1200150"/>
              <a:gd name="connsiteX1" fmla="*/ 228600 w 304800"/>
              <a:gd name="connsiteY1" fmla="*/ 140970 h 1200150"/>
              <a:gd name="connsiteX2" fmla="*/ 251460 w 304800"/>
              <a:gd name="connsiteY2" fmla="*/ 883920 h 1200150"/>
              <a:gd name="connsiteX3" fmla="*/ 0 w 304800"/>
              <a:gd name="connsiteY3" fmla="*/ 1200150 h 1200150"/>
              <a:gd name="connsiteX4" fmla="*/ 304800 w 304800"/>
              <a:gd name="connsiteY4" fmla="*/ 883920 h 1200150"/>
              <a:gd name="connsiteX5" fmla="*/ 304800 w 304800"/>
              <a:gd name="connsiteY5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200150">
                <a:moveTo>
                  <a:pt x="304800" y="0"/>
                </a:moveTo>
                <a:lnTo>
                  <a:pt x="228600" y="140970"/>
                </a:lnTo>
                <a:lnTo>
                  <a:pt x="251460" y="883920"/>
                </a:lnTo>
                <a:lnTo>
                  <a:pt x="0" y="1200150"/>
                </a:lnTo>
                <a:lnTo>
                  <a:pt x="304800" y="883920"/>
                </a:lnTo>
                <a:lnTo>
                  <a:pt x="3048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201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355CD5-1C99-4416-935E-D6FF5D640BB1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rgbClr val="ED1C24"/>
                </a:solidFill>
                <a:latin typeface="Tahoma"/>
                <a:ea typeface="Tahoma"/>
                <a:cs typeface="Tahoma"/>
              </a:rPr>
              <a:t>Color Palette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AFA89-33B5-43C1-B8D1-7A1E24A2E6D7}"/>
              </a:ext>
            </a:extLst>
          </p:cNvPr>
          <p:cNvSpPr/>
          <p:nvPr/>
        </p:nvSpPr>
        <p:spPr>
          <a:xfrm>
            <a:off x="1598765" y="1393035"/>
            <a:ext cx="912394" cy="917407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8004B-18CA-4594-810B-7C2559916B4D}"/>
              </a:ext>
            </a:extLst>
          </p:cNvPr>
          <p:cNvSpPr/>
          <p:nvPr/>
        </p:nvSpPr>
        <p:spPr>
          <a:xfrm>
            <a:off x="525948" y="1393035"/>
            <a:ext cx="912394" cy="912394"/>
          </a:xfrm>
          <a:prstGeom prst="rect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469DF-827C-4D64-B600-F8D853201E28}"/>
              </a:ext>
            </a:extLst>
          </p:cNvPr>
          <p:cNvSpPr/>
          <p:nvPr/>
        </p:nvSpPr>
        <p:spPr>
          <a:xfrm>
            <a:off x="2671578" y="1398048"/>
            <a:ext cx="912394" cy="912394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075303-42FD-4933-985A-BF11D9BB5673}"/>
              </a:ext>
            </a:extLst>
          </p:cNvPr>
          <p:cNvSpPr/>
          <p:nvPr/>
        </p:nvSpPr>
        <p:spPr>
          <a:xfrm>
            <a:off x="2671578" y="2475877"/>
            <a:ext cx="912394" cy="91239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378AA3-1D22-4A45-974B-76742729AC9B}"/>
              </a:ext>
            </a:extLst>
          </p:cNvPr>
          <p:cNvSpPr/>
          <p:nvPr/>
        </p:nvSpPr>
        <p:spPr>
          <a:xfrm>
            <a:off x="2671578" y="3558719"/>
            <a:ext cx="912394" cy="912394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3ECBB2-6FE8-4D7E-8221-20263A3329BD}"/>
              </a:ext>
            </a:extLst>
          </p:cNvPr>
          <p:cNvSpPr/>
          <p:nvPr/>
        </p:nvSpPr>
        <p:spPr>
          <a:xfrm>
            <a:off x="1598763" y="2475877"/>
            <a:ext cx="912394" cy="912394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CC76B4-D8E1-4C91-87FB-3EEFE66D81E2}"/>
              </a:ext>
            </a:extLst>
          </p:cNvPr>
          <p:cNvSpPr/>
          <p:nvPr/>
        </p:nvSpPr>
        <p:spPr>
          <a:xfrm>
            <a:off x="1598763" y="3558719"/>
            <a:ext cx="912394" cy="912394"/>
          </a:xfrm>
          <a:prstGeom prst="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4225E1-4D8D-4E03-B06D-DC974F040298}"/>
              </a:ext>
            </a:extLst>
          </p:cNvPr>
          <p:cNvSpPr/>
          <p:nvPr/>
        </p:nvSpPr>
        <p:spPr>
          <a:xfrm>
            <a:off x="525946" y="2475876"/>
            <a:ext cx="912394" cy="912394"/>
          </a:xfrm>
          <a:prstGeom prst="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8E87D1-D0D5-479D-AC87-0071247F7752}"/>
              </a:ext>
            </a:extLst>
          </p:cNvPr>
          <p:cNvSpPr/>
          <p:nvPr/>
        </p:nvSpPr>
        <p:spPr>
          <a:xfrm>
            <a:off x="525946" y="3558718"/>
            <a:ext cx="912394" cy="912394"/>
          </a:xfrm>
          <a:prstGeom prst="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BD5C1FC9-5EBD-415A-9BCA-FBCDDA0E7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24" y="1581324"/>
            <a:ext cx="7164805" cy="3874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7AFE58-C5BA-4C12-AB38-70BE940A7E11}"/>
              </a:ext>
            </a:extLst>
          </p:cNvPr>
          <p:cNvSpPr/>
          <p:nvPr/>
        </p:nvSpPr>
        <p:spPr>
          <a:xfrm>
            <a:off x="525946" y="4641560"/>
            <a:ext cx="912394" cy="912394"/>
          </a:xfrm>
          <a:prstGeom prst="rect">
            <a:avLst/>
          </a:prstGeom>
          <a:solidFill>
            <a:srgbClr val="782F40"/>
          </a:solidFill>
          <a:ln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4F2704-90F5-4E2F-A853-E900420861D9}"/>
              </a:ext>
            </a:extLst>
          </p:cNvPr>
          <p:cNvSpPr/>
          <p:nvPr/>
        </p:nvSpPr>
        <p:spPr>
          <a:xfrm>
            <a:off x="1598763" y="4641560"/>
            <a:ext cx="912394" cy="912394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FA4E2E-1234-4398-A8CE-4AD863386962}"/>
              </a:ext>
            </a:extLst>
          </p:cNvPr>
          <p:cNvSpPr/>
          <p:nvPr/>
        </p:nvSpPr>
        <p:spPr>
          <a:xfrm>
            <a:off x="2671578" y="4641560"/>
            <a:ext cx="912394" cy="9123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7EADB4-CAE2-4293-80DF-EC477A46FF26}"/>
              </a:ext>
            </a:extLst>
          </p:cNvPr>
          <p:cNvSpPr/>
          <p:nvPr/>
        </p:nvSpPr>
        <p:spPr>
          <a:xfrm>
            <a:off x="6096000" y="5654898"/>
            <a:ext cx="912394" cy="912394"/>
          </a:xfrm>
          <a:prstGeom prst="rect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A4D0F1-07A3-470B-A47A-4EAF7EF22C0A}"/>
              </a:ext>
            </a:extLst>
          </p:cNvPr>
          <p:cNvSpPr/>
          <p:nvPr/>
        </p:nvSpPr>
        <p:spPr>
          <a:xfrm>
            <a:off x="4488801" y="5657779"/>
            <a:ext cx="912394" cy="912394"/>
          </a:xfrm>
          <a:prstGeom prst="rect">
            <a:avLst/>
          </a:prstGeom>
          <a:solidFill>
            <a:srgbClr val="008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4CE97A-60FC-4CCB-965B-2EB82985732B}"/>
              </a:ext>
            </a:extLst>
          </p:cNvPr>
          <p:cNvSpPr txBox="1"/>
          <p:nvPr/>
        </p:nvSpPr>
        <p:spPr>
          <a:xfrm>
            <a:off x="7192471" y="561452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(FAMU not UM)</a:t>
            </a:r>
          </a:p>
        </p:txBody>
      </p:sp>
    </p:spTree>
    <p:extLst>
      <p:ext uri="{BB962C8B-B14F-4D97-AF65-F5344CB8AC3E}">
        <p14:creationId xmlns:p14="http://schemas.microsoft.com/office/powerpoint/2010/main" val="25819991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97681-A14C-49BF-8E21-C8D6BC6DF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BD9F2E4-E101-4604-A9AD-CF3C73B4DF72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Team 503 Icons</a:t>
            </a:r>
          </a:p>
        </p:txBody>
      </p:sp>
      <p:pic>
        <p:nvPicPr>
          <p:cNvPr id="43" name="Graphic 44" descr="Hierarchy with solid fill">
            <a:extLst>
              <a:ext uri="{FF2B5EF4-FFF2-40B4-BE49-F238E27FC236}">
                <a16:creationId xmlns:a16="http://schemas.microsoft.com/office/drawing/2014/main" id="{6EC5A450-EC87-4CDC-BB5A-D208E6610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063" y="1387785"/>
            <a:ext cx="914400" cy="914400"/>
          </a:xfrm>
          <a:prstGeom prst="rect">
            <a:avLst/>
          </a:prstGeom>
        </p:spPr>
      </p:pic>
      <p:pic>
        <p:nvPicPr>
          <p:cNvPr id="45" name="Graphic 46" descr="Presentation with checklist with solid fill">
            <a:extLst>
              <a:ext uri="{FF2B5EF4-FFF2-40B4-BE49-F238E27FC236}">
                <a16:creationId xmlns:a16="http://schemas.microsoft.com/office/drawing/2014/main" id="{2DAE9F65-A3DF-41F5-A0A1-B63510E21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6978" y="2516207"/>
            <a:ext cx="914400" cy="914400"/>
          </a:xfrm>
          <a:prstGeom prst="rect">
            <a:avLst/>
          </a:prstGeom>
        </p:spPr>
      </p:pic>
      <p:pic>
        <p:nvPicPr>
          <p:cNvPr id="47" name="Graphic 47" descr="Clipboard Checked with solid fill">
            <a:extLst>
              <a:ext uri="{FF2B5EF4-FFF2-40B4-BE49-F238E27FC236}">
                <a16:creationId xmlns:a16="http://schemas.microsoft.com/office/drawing/2014/main" id="{475D82BA-7411-4D60-B99C-6990A9BD9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063" y="2515603"/>
            <a:ext cx="914400" cy="914400"/>
          </a:xfrm>
          <a:prstGeom prst="rect">
            <a:avLst/>
          </a:prstGeom>
        </p:spPr>
      </p:pic>
      <p:pic>
        <p:nvPicPr>
          <p:cNvPr id="48" name="Graphic 48" descr="Key with solid fill">
            <a:extLst>
              <a:ext uri="{FF2B5EF4-FFF2-40B4-BE49-F238E27FC236}">
                <a16:creationId xmlns:a16="http://schemas.microsoft.com/office/drawing/2014/main" id="{DAD55F62-469D-4B50-B3F4-88F990990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5063" y="3553326"/>
            <a:ext cx="914400" cy="914400"/>
          </a:xfrm>
          <a:prstGeom prst="rect">
            <a:avLst/>
          </a:prstGeom>
        </p:spPr>
      </p:pic>
      <p:pic>
        <p:nvPicPr>
          <p:cNvPr id="2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52F76C4-F734-4134-A585-9EBA4296EE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700" y="1456069"/>
            <a:ext cx="2743200" cy="1516427"/>
          </a:xfrm>
          <a:prstGeom prst="rect">
            <a:avLst/>
          </a:prstGeom>
        </p:spPr>
      </p:pic>
      <p:pic>
        <p:nvPicPr>
          <p:cNvPr id="4" name="Graphic 24" descr="Full Brick Wall with solid fill">
            <a:extLst>
              <a:ext uri="{FF2B5EF4-FFF2-40B4-BE49-F238E27FC236}">
                <a16:creationId xmlns:a16="http://schemas.microsoft.com/office/drawing/2014/main" id="{41A8E623-19EA-4B74-A79B-90CCAB91A6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254" y="4630271"/>
            <a:ext cx="914400" cy="914400"/>
          </a:xfrm>
          <a:prstGeom prst="rect">
            <a:avLst/>
          </a:prstGeom>
        </p:spPr>
      </p:pic>
      <p:pic>
        <p:nvPicPr>
          <p:cNvPr id="25" name="Graphic 26" descr="Door Open with solid fill">
            <a:extLst>
              <a:ext uri="{FF2B5EF4-FFF2-40B4-BE49-F238E27FC236}">
                <a16:creationId xmlns:a16="http://schemas.microsoft.com/office/drawing/2014/main" id="{A131214D-3234-4BAE-A567-4582A8176D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68034" y="1387218"/>
            <a:ext cx="914400" cy="914400"/>
          </a:xfrm>
          <a:prstGeom prst="rect">
            <a:avLst/>
          </a:prstGeom>
        </p:spPr>
      </p:pic>
      <p:pic>
        <p:nvPicPr>
          <p:cNvPr id="27" name="Graphic 28" descr="Brain with solid fill">
            <a:extLst>
              <a:ext uri="{FF2B5EF4-FFF2-40B4-BE49-F238E27FC236}">
                <a16:creationId xmlns:a16="http://schemas.microsoft.com/office/drawing/2014/main" id="{D0ED79B6-76F8-43CE-B1C2-54D1ACD2DA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63486" y="4632177"/>
            <a:ext cx="914400" cy="914400"/>
          </a:xfrm>
          <a:prstGeom prst="rect">
            <a:avLst/>
          </a:prstGeom>
        </p:spPr>
      </p:pic>
      <p:pic>
        <p:nvPicPr>
          <p:cNvPr id="34" name="Graphic 34" descr="Brainstorm with solid fill">
            <a:extLst>
              <a:ext uri="{FF2B5EF4-FFF2-40B4-BE49-F238E27FC236}">
                <a16:creationId xmlns:a16="http://schemas.microsoft.com/office/drawing/2014/main" id="{59AF256D-B674-4E37-8AFB-E49C5087D9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13549" y="1389625"/>
            <a:ext cx="914400" cy="914400"/>
          </a:xfrm>
          <a:prstGeom prst="rect">
            <a:avLst/>
          </a:prstGeom>
        </p:spPr>
      </p:pic>
      <p:pic>
        <p:nvPicPr>
          <p:cNvPr id="35" name="Graphic 35" descr="Scales of justice with solid fill">
            <a:extLst>
              <a:ext uri="{FF2B5EF4-FFF2-40B4-BE49-F238E27FC236}">
                <a16:creationId xmlns:a16="http://schemas.microsoft.com/office/drawing/2014/main" id="{60A12B14-5AFE-4A28-AE3E-3AAD7FCCBD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15190" y="2517252"/>
            <a:ext cx="914400" cy="914400"/>
          </a:xfrm>
          <a:prstGeom prst="rect">
            <a:avLst/>
          </a:prstGeom>
        </p:spPr>
      </p:pic>
      <p:pic>
        <p:nvPicPr>
          <p:cNvPr id="36" name="Graphic 36" descr="Speedometer Low with solid fill">
            <a:extLst>
              <a:ext uri="{FF2B5EF4-FFF2-40B4-BE49-F238E27FC236}">
                <a16:creationId xmlns:a16="http://schemas.microsoft.com/office/drawing/2014/main" id="{FD4F894C-A95E-4CF0-BCA7-E2725BC782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66262" y="3663363"/>
            <a:ext cx="914400" cy="914400"/>
          </a:xfrm>
          <a:prstGeom prst="rect">
            <a:avLst/>
          </a:prstGeom>
        </p:spPr>
      </p:pic>
      <p:pic>
        <p:nvPicPr>
          <p:cNvPr id="29" name="Picture 7" descr="Diagram&#10;&#10;Description automatically generated">
            <a:extLst>
              <a:ext uri="{FF2B5EF4-FFF2-40B4-BE49-F238E27FC236}">
                <a16:creationId xmlns:a16="http://schemas.microsoft.com/office/drawing/2014/main" id="{950E903B-87CE-4605-9DBA-F9AA20D09B6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-32888" r="-73" b="-80"/>
          <a:stretch/>
        </p:blipFill>
        <p:spPr>
          <a:xfrm>
            <a:off x="7407071" y="1270615"/>
            <a:ext cx="3947257" cy="2738732"/>
          </a:xfrm>
          <a:prstGeom prst="rect">
            <a:avLst/>
          </a:prstGeom>
        </p:spPr>
      </p:pic>
      <p:pic>
        <p:nvPicPr>
          <p:cNvPr id="5" name="Picture 5" descr="A picture containing text, furniture, seat, chair&#10;&#10;Description automatically generated">
            <a:extLst>
              <a:ext uri="{FF2B5EF4-FFF2-40B4-BE49-F238E27FC236}">
                <a16:creationId xmlns:a16="http://schemas.microsoft.com/office/drawing/2014/main" id="{E0AECD89-65A8-4044-B247-8E9EE9825A6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123" y="3601441"/>
            <a:ext cx="5423710" cy="218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5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xagon 27">
            <a:extLst>
              <a:ext uri="{FF2B5EF4-FFF2-40B4-BE49-F238E27FC236}">
                <a16:creationId xmlns:a16="http://schemas.microsoft.com/office/drawing/2014/main" id="{60F2A02D-4616-4EF7-A85A-89FFE183EA55}"/>
              </a:ext>
            </a:extLst>
          </p:cNvPr>
          <p:cNvSpPr/>
          <p:nvPr/>
        </p:nvSpPr>
        <p:spPr>
          <a:xfrm>
            <a:off x="1629249" y="1907260"/>
            <a:ext cx="2615184" cy="2386584"/>
          </a:xfrm>
          <a:prstGeom prst="hexagon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217D0BF-06AC-4ACA-9A49-D8A7CBA9E954}"/>
              </a:ext>
            </a:extLst>
          </p:cNvPr>
          <p:cNvSpPr/>
          <p:nvPr/>
        </p:nvSpPr>
        <p:spPr>
          <a:xfrm>
            <a:off x="4686613" y="1899308"/>
            <a:ext cx="2615184" cy="2386584"/>
          </a:xfrm>
          <a:prstGeom prst="hexagon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C807D17D-2EEA-4CDE-829F-34C7AA91919A}"/>
              </a:ext>
            </a:extLst>
          </p:cNvPr>
          <p:cNvSpPr/>
          <p:nvPr/>
        </p:nvSpPr>
        <p:spPr>
          <a:xfrm>
            <a:off x="7743977" y="1907260"/>
            <a:ext cx="2615184" cy="2386584"/>
          </a:xfrm>
          <a:prstGeom prst="hexagon">
            <a:avLst/>
          </a:prstGeom>
          <a:solidFill>
            <a:srgbClr val="B7B09C"/>
          </a:solidFill>
          <a:ln>
            <a:solidFill>
              <a:srgbClr val="B7B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E31BB2E-9B0F-463A-A728-AD50615743C2}"/>
              </a:ext>
            </a:extLst>
          </p:cNvPr>
          <p:cNvSpPr txBox="1"/>
          <p:nvPr/>
        </p:nvSpPr>
        <p:spPr>
          <a:xfrm>
            <a:off x="4916614" y="4293191"/>
            <a:ext cx="21551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767171"/>
                </a:solidFill>
                <a:latin typeface="Tahoma"/>
                <a:ea typeface="Tahoma"/>
                <a:cs typeface="Tahoma"/>
              </a:rPr>
              <a:t>Finalize</a:t>
            </a:r>
            <a:endParaRPr lang="en-US" sz="2400">
              <a:solidFill>
                <a:srgbClr val="7671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11DCEAC-B4CD-4A1C-A1F0-FCD63DE6FBCA}"/>
              </a:ext>
            </a:extLst>
          </p:cNvPr>
          <p:cNvSpPr txBox="1"/>
          <p:nvPr/>
        </p:nvSpPr>
        <p:spPr>
          <a:xfrm>
            <a:off x="7976163" y="4293576"/>
            <a:ext cx="21551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B7B09C"/>
                </a:solidFill>
                <a:latin typeface="Tahoma"/>
                <a:ea typeface="Tahoma"/>
                <a:cs typeface="Tahoma"/>
              </a:rPr>
              <a:t>Implement</a:t>
            </a:r>
            <a:endParaRPr lang="en-US" sz="2400">
              <a:solidFill>
                <a:srgbClr val="B7B0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55AC80-E302-4A02-A746-EF5FB37BAF5B}"/>
              </a:ext>
            </a:extLst>
          </p:cNvPr>
          <p:cNvSpPr txBox="1"/>
          <p:nvPr/>
        </p:nvSpPr>
        <p:spPr>
          <a:xfrm>
            <a:off x="1859792" y="4291432"/>
            <a:ext cx="21551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ED1C24"/>
                </a:solidFill>
                <a:latin typeface="Tahoma"/>
                <a:ea typeface="Tahoma"/>
                <a:cs typeface="Tahoma"/>
              </a:rPr>
              <a:t>Validate</a:t>
            </a:r>
            <a:endParaRPr lang="en-US" sz="2400">
              <a:solidFill>
                <a:srgbClr val="ED1C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88AD118C-59E8-47BA-A832-E070956B735B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Goals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988E2913-A6CF-46A7-BAAE-92B18E2099C9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20" descr="Clipboard Checked with solid fill">
            <a:extLst>
              <a:ext uri="{FF2B5EF4-FFF2-40B4-BE49-F238E27FC236}">
                <a16:creationId xmlns:a16="http://schemas.microsoft.com/office/drawing/2014/main" id="{C583D673-AD20-4055-BD43-FFC815A04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8405" y="2382049"/>
            <a:ext cx="1371600" cy="1363700"/>
          </a:xfrm>
          <a:prstGeom prst="rect">
            <a:avLst/>
          </a:prstGeom>
        </p:spPr>
      </p:pic>
      <p:pic>
        <p:nvPicPr>
          <p:cNvPr id="21" name="Graphic 21" descr="Hammer with solid fill">
            <a:extLst>
              <a:ext uri="{FF2B5EF4-FFF2-40B4-BE49-F238E27FC236}">
                <a16:creationId xmlns:a16="http://schemas.microsoft.com/office/drawing/2014/main" id="{97CAF75C-8F9D-4B39-B9B4-A4920B757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2490" y="2374292"/>
            <a:ext cx="1371600" cy="1371600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4D108881-ED2F-4895-8FED-9BEB64E86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1959" y="2507356"/>
            <a:ext cx="2397045" cy="1064623"/>
          </a:xfrm>
          <a:prstGeom prst="rect">
            <a:avLst/>
          </a:prstGeom>
        </p:spPr>
      </p:pic>
      <p:pic>
        <p:nvPicPr>
          <p:cNvPr id="22" name="Graphic 8" descr="Checkmark with solid fill">
            <a:extLst>
              <a:ext uri="{FF2B5EF4-FFF2-40B4-BE49-F238E27FC236}">
                <a16:creationId xmlns:a16="http://schemas.microsoft.com/office/drawing/2014/main" id="{571D66BC-9EEE-4EE8-B552-86DE2516BB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8510" y="2989420"/>
            <a:ext cx="896572" cy="9108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B981E5-B250-4191-9552-CA77E930D18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5663807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BE15-66BC-49C9-BC9B-6B89A3AB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Views of Chamber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92ABE-90DF-40BB-992C-B062CDF21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63612-CDEA-4370-90B5-88E40621A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7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9BDB313C-2DBE-4C54-82AD-C5372A706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697" y="171097"/>
            <a:ext cx="2790237" cy="2555287"/>
          </a:xfrm>
          <a:prstGeom prst="rect">
            <a:avLst/>
          </a:prstGeo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E962F4F1-7E77-4BE3-8D83-DC4B9A764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882" y="1169353"/>
            <a:ext cx="6355644" cy="4265292"/>
          </a:xfrm>
          <a:prstGeom prst="rect">
            <a:avLst/>
          </a:prstGeo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C1EB6353-DC24-4EE9-943E-A29CB8284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62" y="2677938"/>
            <a:ext cx="2513424" cy="2913238"/>
          </a:xfrm>
          <a:prstGeom prst="rect">
            <a:avLst/>
          </a:prstGeom>
        </p:spPr>
      </p:pic>
      <p:pic>
        <p:nvPicPr>
          <p:cNvPr id="10" name="Picture 10" descr="Chart, radar chart&#10;&#10;Description automatically generated">
            <a:extLst>
              <a:ext uri="{FF2B5EF4-FFF2-40B4-BE49-F238E27FC236}">
                <a16:creationId xmlns:a16="http://schemas.microsoft.com/office/drawing/2014/main" id="{1538457B-FA69-487A-83E2-954031625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67" y="1446213"/>
            <a:ext cx="2272594" cy="2462741"/>
          </a:xfrm>
          <a:prstGeom prst="rect">
            <a:avLst/>
          </a:prstGeom>
        </p:spPr>
      </p:pic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41E75DBA-415D-4E74-8900-BE77DE541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55" y="3955039"/>
            <a:ext cx="3222977" cy="1375034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99BA6E0-9C9C-45EB-8B3F-5447B698C3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648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E515-9A4F-4F8B-8127-8E7CC773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Logos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424F5-5A0D-48DC-A618-BA8552445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769A5-51C6-4768-B2AE-D98E9909A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9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A844063-C6E1-4BCA-A6AA-39DF5F4AD0E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232699" y="1490583"/>
            <a:ext cx="1611300" cy="1804816"/>
          </a:xfrm>
        </p:spPr>
      </p:pic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97CABAD-3B1E-4028-8837-938FD5DD0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95" y="1546529"/>
            <a:ext cx="1921043" cy="1799783"/>
          </a:xfrm>
          <a:prstGeom prst="rect">
            <a:avLst/>
          </a:prstGeom>
        </p:spPr>
      </p:pic>
      <p:pic>
        <p:nvPicPr>
          <p:cNvPr id="11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2D4BC3-8126-4738-A7ED-1619042F1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084" y="1545298"/>
            <a:ext cx="4046621" cy="939981"/>
          </a:xfrm>
          <a:prstGeom prst="rect">
            <a:avLst/>
          </a:prstGeom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462B2D87-F280-4D40-A78E-3B82EF71A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084" y="2645670"/>
            <a:ext cx="4046621" cy="644238"/>
          </a:xfrm>
          <a:prstGeom prst="rect">
            <a:avLst/>
          </a:prstGeom>
        </p:spPr>
      </p:pic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481E5F8B-1DB4-420F-980F-F9F7BADEE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581" y="3537757"/>
            <a:ext cx="3846094" cy="15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444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6FA1-6779-49B4-9067-881E3EC3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Tool kit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E7F8D-326F-4F4D-B90C-83F61BF6D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FFFB2-4D05-4EFC-B59C-A50005CE8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92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334202-6882-4578-9083-AF36F68E36B7}"/>
              </a:ext>
            </a:extLst>
          </p:cNvPr>
          <p:cNvCxnSpPr/>
          <p:nvPr/>
        </p:nvCxnSpPr>
        <p:spPr>
          <a:xfrm flipV="1">
            <a:off x="946485" y="2921667"/>
            <a:ext cx="912394" cy="1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AED923-9E96-490F-98D6-340C29657314}"/>
              </a:ext>
            </a:extLst>
          </p:cNvPr>
          <p:cNvCxnSpPr/>
          <p:nvPr/>
        </p:nvCxnSpPr>
        <p:spPr>
          <a:xfrm>
            <a:off x="948991" y="3174833"/>
            <a:ext cx="914400" cy="2006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FE099C6-A85C-4EAA-848F-F163008F4752}"/>
              </a:ext>
            </a:extLst>
          </p:cNvPr>
          <p:cNvSpPr/>
          <p:nvPr/>
        </p:nvSpPr>
        <p:spPr>
          <a:xfrm>
            <a:off x="946485" y="3382879"/>
            <a:ext cx="914400" cy="9144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2C57B0-7996-4ED0-913D-BB7E631FB002}"/>
              </a:ext>
            </a:extLst>
          </p:cNvPr>
          <p:cNvSpPr/>
          <p:nvPr/>
        </p:nvSpPr>
        <p:spPr>
          <a:xfrm>
            <a:off x="948991" y="4468227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0F705E-834B-4ADC-B3EF-B6E82F312F1B}"/>
              </a:ext>
            </a:extLst>
          </p:cNvPr>
          <p:cNvSpPr txBox="1"/>
          <p:nvPr/>
        </p:nvSpPr>
        <p:spPr>
          <a:xfrm>
            <a:off x="929439" y="18117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Text box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72D6BF-C368-480D-A46B-31D3405B705C}"/>
              </a:ext>
            </a:extLst>
          </p:cNvPr>
          <p:cNvSpPr txBox="1"/>
          <p:nvPr/>
        </p:nvSpPr>
        <p:spPr>
          <a:xfrm>
            <a:off x="929439" y="1390649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Summary Box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EE5D61-9B49-429D-A85D-228A1FF1796C}"/>
              </a:ext>
            </a:extLst>
          </p:cNvPr>
          <p:cNvSpPr txBox="1"/>
          <p:nvPr/>
        </p:nvSpPr>
        <p:spPr>
          <a:xfrm>
            <a:off x="929438" y="2252912"/>
            <a:ext cx="27432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Outlined Text box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3A275A-7AA8-4BD0-A6E0-045D1BF2D3B0}"/>
              </a:ext>
            </a:extLst>
          </p:cNvPr>
          <p:cNvCxnSpPr>
            <a:cxnSpLocks/>
          </p:cNvCxnSpPr>
          <p:nvPr/>
        </p:nvCxnSpPr>
        <p:spPr>
          <a:xfrm flipV="1">
            <a:off x="2069432" y="2931693"/>
            <a:ext cx="912394" cy="1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B1A6B2-83AB-4FAC-9F14-546C60699665}"/>
              </a:ext>
            </a:extLst>
          </p:cNvPr>
          <p:cNvCxnSpPr>
            <a:cxnSpLocks/>
          </p:cNvCxnSpPr>
          <p:nvPr/>
        </p:nvCxnSpPr>
        <p:spPr>
          <a:xfrm>
            <a:off x="2071938" y="3184859"/>
            <a:ext cx="914400" cy="2006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2E7464F-9BFC-46DC-8055-6BCB0683D889}"/>
              </a:ext>
            </a:extLst>
          </p:cNvPr>
          <p:cNvSpPr/>
          <p:nvPr/>
        </p:nvSpPr>
        <p:spPr>
          <a:xfrm>
            <a:off x="2069432" y="3392905"/>
            <a:ext cx="914400" cy="9144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AD93A9-5FEA-47E3-A50A-CBA7A3FD9386}"/>
              </a:ext>
            </a:extLst>
          </p:cNvPr>
          <p:cNvSpPr/>
          <p:nvPr/>
        </p:nvSpPr>
        <p:spPr>
          <a:xfrm>
            <a:off x="2071938" y="4478253"/>
            <a:ext cx="914400" cy="9144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6178EC-CB24-4719-8344-4D96E1689943}"/>
              </a:ext>
            </a:extLst>
          </p:cNvPr>
          <p:cNvCxnSpPr>
            <a:cxnSpLocks/>
          </p:cNvCxnSpPr>
          <p:nvPr/>
        </p:nvCxnSpPr>
        <p:spPr>
          <a:xfrm flipV="1">
            <a:off x="3102142" y="2931693"/>
            <a:ext cx="912394" cy="1"/>
          </a:xfrm>
          <a:prstGeom prst="straightConnector1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DB52C0-1555-43B5-8F98-1AC5740D5A8A}"/>
              </a:ext>
            </a:extLst>
          </p:cNvPr>
          <p:cNvCxnSpPr>
            <a:cxnSpLocks/>
          </p:cNvCxnSpPr>
          <p:nvPr/>
        </p:nvCxnSpPr>
        <p:spPr>
          <a:xfrm>
            <a:off x="3104648" y="3184859"/>
            <a:ext cx="914400" cy="2006"/>
          </a:xfrm>
          <a:prstGeom prst="straightConnector1">
            <a:avLst/>
          </a:prstGeom>
          <a:ln w="28575">
            <a:solidFill>
              <a:srgbClr val="FFFF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15930DB-2CA8-4C54-9051-710F05825A94}"/>
              </a:ext>
            </a:extLst>
          </p:cNvPr>
          <p:cNvSpPr/>
          <p:nvPr/>
        </p:nvSpPr>
        <p:spPr>
          <a:xfrm>
            <a:off x="3102142" y="3392905"/>
            <a:ext cx="914400" cy="9144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02C79E-41E3-4AD1-A05F-0ED254462574}"/>
              </a:ext>
            </a:extLst>
          </p:cNvPr>
          <p:cNvSpPr/>
          <p:nvPr/>
        </p:nvSpPr>
        <p:spPr>
          <a:xfrm>
            <a:off x="3104648" y="4478253"/>
            <a:ext cx="914400" cy="914400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5B9975-A41C-45EC-B662-A4F119EA4BDF}"/>
              </a:ext>
            </a:extLst>
          </p:cNvPr>
          <p:cNvCxnSpPr>
            <a:cxnSpLocks/>
          </p:cNvCxnSpPr>
          <p:nvPr/>
        </p:nvCxnSpPr>
        <p:spPr>
          <a:xfrm flipV="1">
            <a:off x="4114799" y="254667"/>
            <a:ext cx="912394" cy="1"/>
          </a:xfrm>
          <a:prstGeom prst="straightConnector1">
            <a:avLst/>
          </a:prstGeom>
          <a:ln w="28575">
            <a:solidFill>
              <a:srgbClr val="A4D2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6515AE-5684-40B7-9CB5-5FC9798591C8}"/>
              </a:ext>
            </a:extLst>
          </p:cNvPr>
          <p:cNvCxnSpPr>
            <a:cxnSpLocks/>
          </p:cNvCxnSpPr>
          <p:nvPr/>
        </p:nvCxnSpPr>
        <p:spPr>
          <a:xfrm>
            <a:off x="4117305" y="507833"/>
            <a:ext cx="914400" cy="2006"/>
          </a:xfrm>
          <a:prstGeom prst="straightConnector1">
            <a:avLst/>
          </a:prstGeom>
          <a:ln w="28575">
            <a:solidFill>
              <a:srgbClr val="A4D233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F31155F-89FE-4404-94D5-2385B9D65379}"/>
              </a:ext>
            </a:extLst>
          </p:cNvPr>
          <p:cNvSpPr/>
          <p:nvPr/>
        </p:nvSpPr>
        <p:spPr>
          <a:xfrm>
            <a:off x="4114799" y="715879"/>
            <a:ext cx="914400" cy="914400"/>
          </a:xfrm>
          <a:prstGeom prst="ellipse">
            <a:avLst/>
          </a:prstGeom>
          <a:ln w="28575">
            <a:solidFill>
              <a:srgbClr val="A4D2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2E50C0-DFCA-4670-92A4-B9028717CC45}"/>
              </a:ext>
            </a:extLst>
          </p:cNvPr>
          <p:cNvSpPr/>
          <p:nvPr/>
        </p:nvSpPr>
        <p:spPr>
          <a:xfrm>
            <a:off x="4117305" y="1801227"/>
            <a:ext cx="914400" cy="914400"/>
          </a:xfrm>
          <a:prstGeom prst="rect">
            <a:avLst/>
          </a:prstGeom>
          <a:ln w="28575">
            <a:solidFill>
              <a:srgbClr val="A4D2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FC1CF59-468F-44C4-A196-46531A788BD9}"/>
              </a:ext>
            </a:extLst>
          </p:cNvPr>
          <p:cNvCxnSpPr>
            <a:cxnSpLocks/>
          </p:cNvCxnSpPr>
          <p:nvPr/>
        </p:nvCxnSpPr>
        <p:spPr>
          <a:xfrm flipV="1">
            <a:off x="5107404" y="264693"/>
            <a:ext cx="912394" cy="1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82BF9BA-2232-4061-8EF8-42FEE03E2408}"/>
              </a:ext>
            </a:extLst>
          </p:cNvPr>
          <p:cNvCxnSpPr>
            <a:cxnSpLocks/>
          </p:cNvCxnSpPr>
          <p:nvPr/>
        </p:nvCxnSpPr>
        <p:spPr>
          <a:xfrm>
            <a:off x="5109910" y="517859"/>
            <a:ext cx="914400" cy="2006"/>
          </a:xfrm>
          <a:prstGeom prst="straightConnector1">
            <a:avLst/>
          </a:prstGeom>
          <a:ln w="28575">
            <a:solidFill>
              <a:srgbClr val="00CFB4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CB1376-3E62-422E-9FA3-8938B28785A2}"/>
              </a:ext>
            </a:extLst>
          </p:cNvPr>
          <p:cNvSpPr/>
          <p:nvPr/>
        </p:nvSpPr>
        <p:spPr>
          <a:xfrm>
            <a:off x="5107404" y="725905"/>
            <a:ext cx="914400" cy="914400"/>
          </a:xfrm>
          <a:prstGeom prst="ellipse">
            <a:avLst/>
          </a:prstGeom>
          <a:ln w="28575">
            <a:solidFill>
              <a:srgbClr val="00CFB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B73443-FBD3-4C98-81FC-25660B903569}"/>
              </a:ext>
            </a:extLst>
          </p:cNvPr>
          <p:cNvSpPr/>
          <p:nvPr/>
        </p:nvSpPr>
        <p:spPr>
          <a:xfrm>
            <a:off x="5109910" y="1811253"/>
            <a:ext cx="914400" cy="914400"/>
          </a:xfrm>
          <a:prstGeom prst="rect">
            <a:avLst/>
          </a:prstGeom>
          <a:ln w="28575">
            <a:solidFill>
              <a:srgbClr val="00CFB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2653B9-4C0D-47E0-B4E9-2B80C4D377E2}"/>
              </a:ext>
            </a:extLst>
          </p:cNvPr>
          <p:cNvCxnSpPr>
            <a:cxnSpLocks/>
          </p:cNvCxnSpPr>
          <p:nvPr/>
        </p:nvCxnSpPr>
        <p:spPr>
          <a:xfrm flipV="1">
            <a:off x="6100009" y="274719"/>
            <a:ext cx="912394" cy="1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63E01E-F6E6-42C6-B92F-3D2ECCB2F40C}"/>
              </a:ext>
            </a:extLst>
          </p:cNvPr>
          <p:cNvCxnSpPr>
            <a:cxnSpLocks/>
          </p:cNvCxnSpPr>
          <p:nvPr/>
        </p:nvCxnSpPr>
        <p:spPr>
          <a:xfrm>
            <a:off x="6102515" y="527885"/>
            <a:ext cx="914400" cy="2006"/>
          </a:xfrm>
          <a:prstGeom prst="straightConnector1">
            <a:avLst/>
          </a:prstGeom>
          <a:ln w="28575">
            <a:solidFill>
              <a:srgbClr val="00BBDC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926C8B73-9EB0-4822-81D7-207A613BEE1D}"/>
              </a:ext>
            </a:extLst>
          </p:cNvPr>
          <p:cNvSpPr/>
          <p:nvPr/>
        </p:nvSpPr>
        <p:spPr>
          <a:xfrm>
            <a:off x="6100009" y="735931"/>
            <a:ext cx="914400" cy="914400"/>
          </a:xfrm>
          <a:prstGeom prst="ellipse">
            <a:avLst/>
          </a:prstGeom>
          <a:ln w="28575">
            <a:solidFill>
              <a:srgbClr val="00BBD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C89B24-9D90-45DA-BA8A-0A7B5EBFC728}"/>
              </a:ext>
            </a:extLst>
          </p:cNvPr>
          <p:cNvSpPr/>
          <p:nvPr/>
        </p:nvSpPr>
        <p:spPr>
          <a:xfrm>
            <a:off x="6102515" y="1821279"/>
            <a:ext cx="914400" cy="914400"/>
          </a:xfrm>
          <a:prstGeom prst="rect">
            <a:avLst/>
          </a:prstGeom>
          <a:ln w="28575">
            <a:solidFill>
              <a:srgbClr val="00BBD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E500FE3-EABC-422E-9924-4F2B6F27DDE6}"/>
              </a:ext>
            </a:extLst>
          </p:cNvPr>
          <p:cNvCxnSpPr>
            <a:cxnSpLocks/>
          </p:cNvCxnSpPr>
          <p:nvPr/>
        </p:nvCxnSpPr>
        <p:spPr>
          <a:xfrm flipV="1">
            <a:off x="7132719" y="284745"/>
            <a:ext cx="912394" cy="1"/>
          </a:xfrm>
          <a:prstGeom prst="straightConnector1">
            <a:avLst/>
          </a:prstGeom>
          <a:ln w="28575">
            <a:solidFill>
              <a:srgbClr val="23619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13E1028-D174-48D7-924A-F48773957AAA}"/>
              </a:ext>
            </a:extLst>
          </p:cNvPr>
          <p:cNvCxnSpPr>
            <a:cxnSpLocks/>
          </p:cNvCxnSpPr>
          <p:nvPr/>
        </p:nvCxnSpPr>
        <p:spPr>
          <a:xfrm>
            <a:off x="7135225" y="537911"/>
            <a:ext cx="914400" cy="2006"/>
          </a:xfrm>
          <a:prstGeom prst="straightConnector1">
            <a:avLst/>
          </a:prstGeom>
          <a:ln w="28575">
            <a:solidFill>
              <a:srgbClr val="236192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3827A65A-0B0F-4FE5-B4AE-F702C3A29FB9}"/>
              </a:ext>
            </a:extLst>
          </p:cNvPr>
          <p:cNvSpPr/>
          <p:nvPr/>
        </p:nvSpPr>
        <p:spPr>
          <a:xfrm>
            <a:off x="7132719" y="745957"/>
            <a:ext cx="914400" cy="914400"/>
          </a:xfrm>
          <a:prstGeom prst="ellipse">
            <a:avLst/>
          </a:prstGeom>
          <a:ln w="28575">
            <a:solidFill>
              <a:srgbClr val="23619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DF3E3B-34C6-404C-90EF-16066FB219AA}"/>
              </a:ext>
            </a:extLst>
          </p:cNvPr>
          <p:cNvSpPr/>
          <p:nvPr/>
        </p:nvSpPr>
        <p:spPr>
          <a:xfrm>
            <a:off x="7135225" y="1831305"/>
            <a:ext cx="914400" cy="914400"/>
          </a:xfrm>
          <a:prstGeom prst="rect">
            <a:avLst/>
          </a:prstGeom>
          <a:ln w="28575">
            <a:solidFill>
              <a:srgbClr val="23619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14FF98-6FC2-44AE-9EDD-B6773DDC25AD}"/>
              </a:ext>
            </a:extLst>
          </p:cNvPr>
          <p:cNvCxnSpPr>
            <a:cxnSpLocks/>
          </p:cNvCxnSpPr>
          <p:nvPr/>
        </p:nvCxnSpPr>
        <p:spPr>
          <a:xfrm flipV="1">
            <a:off x="4104771" y="2941718"/>
            <a:ext cx="912394" cy="1"/>
          </a:xfrm>
          <a:prstGeom prst="straightConnector1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13A0893-CEFF-407B-B81F-9105C923A442}"/>
              </a:ext>
            </a:extLst>
          </p:cNvPr>
          <p:cNvCxnSpPr>
            <a:cxnSpLocks/>
          </p:cNvCxnSpPr>
          <p:nvPr/>
        </p:nvCxnSpPr>
        <p:spPr>
          <a:xfrm>
            <a:off x="4107277" y="3194884"/>
            <a:ext cx="914400" cy="2006"/>
          </a:xfrm>
          <a:prstGeom prst="straightConnector1">
            <a:avLst/>
          </a:prstGeom>
          <a:ln w="28575">
            <a:solidFill>
              <a:srgbClr val="40404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E1A6A2E3-FD7B-4455-B1E4-19A6210A09C0}"/>
              </a:ext>
            </a:extLst>
          </p:cNvPr>
          <p:cNvSpPr/>
          <p:nvPr/>
        </p:nvSpPr>
        <p:spPr>
          <a:xfrm>
            <a:off x="4104771" y="3402930"/>
            <a:ext cx="914400" cy="914400"/>
          </a:xfrm>
          <a:prstGeom prst="ellipse">
            <a:avLst/>
          </a:prstGeom>
          <a:ln w="28575">
            <a:solidFill>
              <a:srgbClr val="4040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6737BE-C892-403A-A1B3-5699C6F153A5}"/>
              </a:ext>
            </a:extLst>
          </p:cNvPr>
          <p:cNvSpPr/>
          <p:nvPr/>
        </p:nvSpPr>
        <p:spPr>
          <a:xfrm>
            <a:off x="4107277" y="4488278"/>
            <a:ext cx="914400" cy="914400"/>
          </a:xfrm>
          <a:prstGeom prst="rect">
            <a:avLst/>
          </a:prstGeom>
          <a:ln w="28575">
            <a:solidFill>
              <a:srgbClr val="4040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06A7B80-58EF-4F0A-BE34-D162C11BE0CB}"/>
              </a:ext>
            </a:extLst>
          </p:cNvPr>
          <p:cNvCxnSpPr>
            <a:cxnSpLocks/>
          </p:cNvCxnSpPr>
          <p:nvPr/>
        </p:nvCxnSpPr>
        <p:spPr>
          <a:xfrm flipV="1">
            <a:off x="5087350" y="2951744"/>
            <a:ext cx="912394" cy="1"/>
          </a:xfrm>
          <a:prstGeom prst="straightConnector1">
            <a:avLst/>
          </a:prstGeom>
          <a:ln w="28575"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6FB7FB3-AA68-47EF-9A19-AA73E1F4D34B}"/>
              </a:ext>
            </a:extLst>
          </p:cNvPr>
          <p:cNvCxnSpPr>
            <a:cxnSpLocks/>
          </p:cNvCxnSpPr>
          <p:nvPr/>
        </p:nvCxnSpPr>
        <p:spPr>
          <a:xfrm>
            <a:off x="5089855" y="3204910"/>
            <a:ext cx="914400" cy="2006"/>
          </a:xfrm>
          <a:prstGeom prst="straightConnector1">
            <a:avLst/>
          </a:prstGeom>
          <a:ln w="28575">
            <a:solidFill>
              <a:srgbClr val="80808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E2097987-440E-4E50-BC02-4C9ADFE9EE8D}"/>
              </a:ext>
            </a:extLst>
          </p:cNvPr>
          <p:cNvSpPr/>
          <p:nvPr/>
        </p:nvSpPr>
        <p:spPr>
          <a:xfrm>
            <a:off x="5087350" y="3412956"/>
            <a:ext cx="914400" cy="914400"/>
          </a:xfrm>
          <a:prstGeom prst="ellipse">
            <a:avLst/>
          </a:prstGeom>
          <a:ln w="28575"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980A0C-8D50-41F6-A195-A5AC1100E0DD}"/>
              </a:ext>
            </a:extLst>
          </p:cNvPr>
          <p:cNvSpPr/>
          <p:nvPr/>
        </p:nvSpPr>
        <p:spPr>
          <a:xfrm>
            <a:off x="5089855" y="4498304"/>
            <a:ext cx="914400" cy="914400"/>
          </a:xfrm>
          <a:prstGeom prst="rect">
            <a:avLst/>
          </a:prstGeom>
          <a:ln w="28575"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7AB695E-B5D7-4BF0-BA8B-D8EF5FF162EB}"/>
              </a:ext>
            </a:extLst>
          </p:cNvPr>
          <p:cNvCxnSpPr>
            <a:cxnSpLocks/>
          </p:cNvCxnSpPr>
          <p:nvPr/>
        </p:nvCxnSpPr>
        <p:spPr>
          <a:xfrm flipV="1">
            <a:off x="7142744" y="2951744"/>
            <a:ext cx="912394" cy="1"/>
          </a:xfrm>
          <a:prstGeom prst="straightConnector1">
            <a:avLst/>
          </a:prstGeom>
          <a:ln w="28575"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E3661C2-263A-4FEE-9FAD-19031A8929F4}"/>
              </a:ext>
            </a:extLst>
          </p:cNvPr>
          <p:cNvCxnSpPr>
            <a:cxnSpLocks/>
          </p:cNvCxnSpPr>
          <p:nvPr/>
        </p:nvCxnSpPr>
        <p:spPr>
          <a:xfrm>
            <a:off x="7145250" y="3204910"/>
            <a:ext cx="914400" cy="2006"/>
          </a:xfrm>
          <a:prstGeom prst="straightConnector1">
            <a:avLst/>
          </a:prstGeom>
          <a:ln w="28575">
            <a:solidFill>
              <a:srgbClr val="80808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E9D0234-BD6D-4D53-8869-4808C61F7005}"/>
              </a:ext>
            </a:extLst>
          </p:cNvPr>
          <p:cNvSpPr/>
          <p:nvPr/>
        </p:nvSpPr>
        <p:spPr>
          <a:xfrm>
            <a:off x="7142744" y="3412956"/>
            <a:ext cx="914400" cy="914400"/>
          </a:xfrm>
          <a:prstGeom prst="ellipse">
            <a:avLst/>
          </a:prstGeom>
          <a:ln w="28575"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1351D85-F55B-4C83-9D27-11F1F78CD7D4}"/>
              </a:ext>
            </a:extLst>
          </p:cNvPr>
          <p:cNvSpPr/>
          <p:nvPr/>
        </p:nvSpPr>
        <p:spPr>
          <a:xfrm>
            <a:off x="7145250" y="4498304"/>
            <a:ext cx="914400" cy="914400"/>
          </a:xfrm>
          <a:prstGeom prst="rect">
            <a:avLst/>
          </a:prstGeom>
          <a:ln w="28575"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159DAA2-9661-46A0-B255-FBB459F82B0F}"/>
              </a:ext>
            </a:extLst>
          </p:cNvPr>
          <p:cNvCxnSpPr>
            <a:cxnSpLocks/>
          </p:cNvCxnSpPr>
          <p:nvPr/>
        </p:nvCxnSpPr>
        <p:spPr>
          <a:xfrm flipV="1">
            <a:off x="6110034" y="2951744"/>
            <a:ext cx="912394" cy="1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9ACBDA8-8BE2-40C7-832A-B0E8F278DE56}"/>
              </a:ext>
            </a:extLst>
          </p:cNvPr>
          <p:cNvCxnSpPr>
            <a:cxnSpLocks/>
          </p:cNvCxnSpPr>
          <p:nvPr/>
        </p:nvCxnSpPr>
        <p:spPr>
          <a:xfrm>
            <a:off x="6112538" y="3204910"/>
            <a:ext cx="914400" cy="2006"/>
          </a:xfrm>
          <a:prstGeom prst="straightConnector1">
            <a:avLst/>
          </a:prstGeom>
          <a:ln w="28575">
            <a:solidFill>
              <a:srgbClr val="B7B09C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FCD3A821-D687-43EF-A28B-AA1EC4502D04}"/>
              </a:ext>
            </a:extLst>
          </p:cNvPr>
          <p:cNvSpPr/>
          <p:nvPr/>
        </p:nvSpPr>
        <p:spPr>
          <a:xfrm>
            <a:off x="6110034" y="3412956"/>
            <a:ext cx="914400" cy="914400"/>
          </a:xfrm>
          <a:prstGeom prst="ellipse">
            <a:avLst/>
          </a:prstGeom>
          <a:ln w="28575">
            <a:solidFill>
              <a:srgbClr val="B7B09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677D35-1C48-425A-94A1-36E81C0E7787}"/>
              </a:ext>
            </a:extLst>
          </p:cNvPr>
          <p:cNvSpPr/>
          <p:nvPr/>
        </p:nvSpPr>
        <p:spPr>
          <a:xfrm>
            <a:off x="6112538" y="4498304"/>
            <a:ext cx="914400" cy="914400"/>
          </a:xfrm>
          <a:prstGeom prst="rect">
            <a:avLst/>
          </a:prstGeom>
          <a:ln w="28575">
            <a:solidFill>
              <a:srgbClr val="B7B09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4FCB4-8BD7-43CA-AFE9-51E6ED09CA5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42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E30C-1BFA-46FE-8007-EBDDFBF4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APA Tables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D2F78-5CA4-4852-A62D-70948F599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0BF12-60D9-432E-A682-453E67D0F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93</a:t>
            </a:fld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0168B98-0DEA-495E-BBCF-654F7D7C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0675"/>
              </p:ext>
            </p:extLst>
          </p:nvPr>
        </p:nvGraphicFramePr>
        <p:xfrm>
          <a:off x="1811191" y="1513350"/>
          <a:ext cx="81686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27">
                  <a:extLst>
                    <a:ext uri="{9D8B030D-6E8A-4147-A177-3AD203B41FA5}">
                      <a16:colId xmlns:a16="http://schemas.microsoft.com/office/drawing/2014/main" val="798610535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1052276296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3964172425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2066571901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3417380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1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Category 2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Category 3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Category 4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Category 5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5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 1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8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0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56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 4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3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577822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6807043-E042-42BE-B731-33B54B06921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57697675"/>
              </p:ext>
            </p:extLst>
          </p:nvPr>
        </p:nvGraphicFramePr>
        <p:xfrm>
          <a:off x="1800726" y="3626603"/>
          <a:ext cx="8239260" cy="227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852">
                  <a:extLst>
                    <a:ext uri="{9D8B030D-6E8A-4147-A177-3AD203B41FA5}">
                      <a16:colId xmlns:a16="http://schemas.microsoft.com/office/drawing/2014/main" val="4168683375"/>
                    </a:ext>
                  </a:extLst>
                </a:gridCol>
                <a:gridCol w="1647852">
                  <a:extLst>
                    <a:ext uri="{9D8B030D-6E8A-4147-A177-3AD203B41FA5}">
                      <a16:colId xmlns:a16="http://schemas.microsoft.com/office/drawing/2014/main" val="4082828226"/>
                    </a:ext>
                  </a:extLst>
                </a:gridCol>
                <a:gridCol w="1647852">
                  <a:extLst>
                    <a:ext uri="{9D8B030D-6E8A-4147-A177-3AD203B41FA5}">
                      <a16:colId xmlns:a16="http://schemas.microsoft.com/office/drawing/2014/main" val="260842085"/>
                    </a:ext>
                  </a:extLst>
                </a:gridCol>
                <a:gridCol w="1647852">
                  <a:extLst>
                    <a:ext uri="{9D8B030D-6E8A-4147-A177-3AD203B41FA5}">
                      <a16:colId xmlns:a16="http://schemas.microsoft.com/office/drawing/2014/main" val="3700980062"/>
                    </a:ext>
                  </a:extLst>
                </a:gridCol>
                <a:gridCol w="1647852">
                  <a:extLst>
                    <a:ext uri="{9D8B030D-6E8A-4147-A177-3AD203B41FA5}">
                      <a16:colId xmlns:a16="http://schemas.microsoft.com/office/drawing/2014/main" val="1753180141"/>
                    </a:ext>
                  </a:extLst>
                </a:gridCol>
              </a:tblGrid>
              <a:tr h="378676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2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3</a:t>
                      </a:r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79034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Category 1</a:t>
                      </a:r>
                    </a:p>
                  </a:txBody>
                  <a:tcP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subcategory 1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subcategory 2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subcategory 3</a:t>
                      </a:r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subcategory 4</a:t>
                      </a:r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15915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Item 1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943010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Item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67181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Item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49130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Item 4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96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32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800C6F2-6CBB-4FA9-AE46-F6384ACC9494}" vid="{E51F88B6-1262-4139-977A-1320F2C4EE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09E64729AE846AE12808FA2DC7909" ma:contentTypeVersion="13" ma:contentTypeDescription="Create a new document." ma:contentTypeScope="" ma:versionID="9de59a75b96173035f15b81229570a58">
  <xsd:schema xmlns:xsd="http://www.w3.org/2001/XMLSchema" xmlns:xs="http://www.w3.org/2001/XMLSchema" xmlns:p="http://schemas.microsoft.com/office/2006/metadata/properties" xmlns:ns3="a75d7afc-0f0c-4539-8c2c-6c5947b3e104" xmlns:ns4="7e2b4302-b65d-48c7-99bb-c7106d6c888a" targetNamespace="http://schemas.microsoft.com/office/2006/metadata/properties" ma:root="true" ma:fieldsID="9feb6ac392a59b82b9412833a389b51f" ns3:_="" ns4:_="">
    <xsd:import namespace="a75d7afc-0f0c-4539-8c2c-6c5947b3e104"/>
    <xsd:import namespace="7e2b4302-b65d-48c7-99bb-c7106d6c88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d7afc-0f0c-4539-8c2c-6c5947b3e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b4302-b65d-48c7-99bb-c7106d6c88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3B4F95-ABEA-498D-A5DC-41C08391FCB8}">
  <ds:schemaRefs>
    <ds:schemaRef ds:uri="7e2b4302-b65d-48c7-99bb-c7106d6c888a"/>
    <ds:schemaRef ds:uri="a75d7afc-0f0c-4539-8c2c-6c5947b3e1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19C908-08D0-41E5-8AAB-BAC87D06F98F}">
  <ds:schemaRefs>
    <ds:schemaRef ds:uri="7e2b4302-b65d-48c7-99bb-c7106d6c888a"/>
    <ds:schemaRef ds:uri="a75d7afc-0f0c-4539-8c2c-6c5947b3e1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EML 4551-2 2019 Widescreen 190128</Template>
  <TotalTime>0</TotalTime>
  <Words>3827</Words>
  <Application>Microsoft Office PowerPoint</Application>
  <PresentationFormat>Widescreen</PresentationFormat>
  <Paragraphs>1485</Paragraphs>
  <Slides>93</Slides>
  <Notes>22</Notes>
  <HiddenSlides>55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4" baseType="lpstr">
      <vt:lpstr>Arial</vt:lpstr>
      <vt:lpstr>Arial,Sans-Serif</vt:lpstr>
      <vt:lpstr>Calibri</vt:lpstr>
      <vt:lpstr>Calibri Light</vt:lpstr>
      <vt:lpstr>Cambria</vt:lpstr>
      <vt:lpstr>Didact Gothic</vt:lpstr>
      <vt:lpstr>Tahoma</vt:lpstr>
      <vt:lpstr>Times New Roman</vt:lpstr>
      <vt:lpstr>Wingdings</vt:lpstr>
      <vt:lpstr>Wingdings,Sans-Serif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Final Selection</vt:lpstr>
      <vt:lpstr>Final Selection</vt:lpstr>
      <vt:lpstr>Final Selection</vt:lpstr>
      <vt:lpstr>Final Selection</vt:lpstr>
      <vt:lpstr>PowerPoint Presentation</vt:lpstr>
      <vt:lpstr>High Fidelity</vt:lpstr>
      <vt:lpstr>High Fidelity</vt:lpstr>
      <vt:lpstr>High Fidelity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 Selection</vt:lpstr>
      <vt:lpstr>Concept Selection</vt:lpstr>
      <vt:lpstr>Concept Selection</vt:lpstr>
      <vt:lpstr>Key Changes</vt:lpstr>
      <vt:lpstr>PowerPoint Presentation</vt:lpstr>
      <vt:lpstr>Concept Selection</vt:lpstr>
      <vt:lpstr>Concept Selection</vt:lpstr>
      <vt:lpstr>Concept Selection</vt:lpstr>
      <vt:lpstr>Concept Selection</vt:lpstr>
      <vt:lpstr>Concept Selection</vt:lpstr>
      <vt:lpstr>Concept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Medium Fidelity</vt:lpstr>
      <vt:lpstr>Medium Fidelity</vt:lpstr>
      <vt:lpstr>Medium Fidelity</vt:lpstr>
      <vt:lpstr>Medium Fidelity</vt:lpstr>
      <vt:lpstr>Medium Fidelity</vt:lpstr>
      <vt:lpstr>PowerPoint Presentation</vt:lpstr>
      <vt:lpstr>PowerPoint Presentation</vt:lpstr>
      <vt:lpstr>PowerPoint Presentation</vt:lpstr>
      <vt:lpstr>Views of Chamber</vt:lpstr>
      <vt:lpstr>Logos</vt:lpstr>
      <vt:lpstr>Tool kit</vt:lpstr>
      <vt:lpstr>APA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Christina Morrow</dc:creator>
  <cp:lastModifiedBy>Nicholas Blenker</cp:lastModifiedBy>
  <cp:revision>2</cp:revision>
  <cp:lastPrinted>2019-06-10T18:00:15Z</cp:lastPrinted>
  <dcterms:created xsi:type="dcterms:W3CDTF">2020-09-07T17:30:55Z</dcterms:created>
  <dcterms:modified xsi:type="dcterms:W3CDTF">2022-02-15T23:52:53Z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0x010100CB409E64729AE846AE12808FA2DC7909</vt:lpwstr>
  </property>
</Properties>
</file>