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4.xml" ContentType="application/vnd.openxmlformats-officedocument.presentationml.comments+xml"/>
  <Override PartName="/ppt/comments/comment15.xml" ContentType="application/vnd.openxmlformats-officedocument.presentationml.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1"/>
  </p:notesMasterIdLst>
  <p:sldIdLst>
    <p:sldId id="256" r:id="rId5"/>
    <p:sldId id="455" r:id="rId6"/>
    <p:sldId id="295" r:id="rId7"/>
    <p:sldId id="476" r:id="rId8"/>
    <p:sldId id="395" r:id="rId9"/>
    <p:sldId id="462" r:id="rId10"/>
    <p:sldId id="466" r:id="rId11"/>
    <p:sldId id="382" r:id="rId12"/>
    <p:sldId id="403" r:id="rId13"/>
    <p:sldId id="396" r:id="rId14"/>
    <p:sldId id="397" r:id="rId15"/>
    <p:sldId id="404" r:id="rId16"/>
    <p:sldId id="405" r:id="rId17"/>
    <p:sldId id="400" r:id="rId18"/>
    <p:sldId id="423" r:id="rId19"/>
    <p:sldId id="447" r:id="rId20"/>
    <p:sldId id="380" r:id="rId21"/>
    <p:sldId id="393" r:id="rId22"/>
    <p:sldId id="412" r:id="rId23"/>
    <p:sldId id="427" r:id="rId24"/>
    <p:sldId id="436" r:id="rId25"/>
    <p:sldId id="457" r:id="rId26"/>
    <p:sldId id="375" r:id="rId27"/>
    <p:sldId id="477" r:id="rId28"/>
    <p:sldId id="474" r:id="rId29"/>
    <p:sldId id="469" r:id="rId30"/>
    <p:sldId id="453" r:id="rId31"/>
    <p:sldId id="445" r:id="rId32"/>
    <p:sldId id="432" r:id="rId33"/>
    <p:sldId id="468" r:id="rId34"/>
    <p:sldId id="463" r:id="rId35"/>
    <p:sldId id="464" r:id="rId36"/>
    <p:sldId id="465" r:id="rId37"/>
    <p:sldId id="459" r:id="rId38"/>
    <p:sldId id="458" r:id="rId39"/>
    <p:sldId id="460" r:id="rId40"/>
    <p:sldId id="422" r:id="rId41"/>
    <p:sldId id="266" r:id="rId42"/>
    <p:sldId id="366" r:id="rId43"/>
    <p:sldId id="478" r:id="rId44"/>
    <p:sldId id="479" r:id="rId45"/>
    <p:sldId id="360" r:id="rId46"/>
    <p:sldId id="454" r:id="rId47"/>
    <p:sldId id="449" r:id="rId48"/>
    <p:sldId id="431" r:id="rId49"/>
    <p:sldId id="421" r:id="rId50"/>
    <p:sldId id="363" r:id="rId51"/>
    <p:sldId id="472" r:id="rId52"/>
    <p:sldId id="471" r:id="rId53"/>
    <p:sldId id="456" r:id="rId54"/>
    <p:sldId id="434" r:id="rId55"/>
    <p:sldId id="435" r:id="rId56"/>
    <p:sldId id="410" r:id="rId57"/>
    <p:sldId id="417" r:id="rId58"/>
    <p:sldId id="429" r:id="rId59"/>
    <p:sldId id="296" r:id="rId60"/>
    <p:sldId id="390" r:id="rId61"/>
    <p:sldId id="450" r:id="rId62"/>
    <p:sldId id="374" r:id="rId63"/>
    <p:sldId id="433" r:id="rId64"/>
    <p:sldId id="411" r:id="rId65"/>
    <p:sldId id="426" r:id="rId66"/>
    <p:sldId id="416" r:id="rId67"/>
    <p:sldId id="394" r:id="rId68"/>
    <p:sldId id="302" r:id="rId69"/>
    <p:sldId id="391" r:id="rId70"/>
    <p:sldId id="407" r:id="rId71"/>
    <p:sldId id="418" r:id="rId72"/>
    <p:sldId id="383" r:id="rId73"/>
    <p:sldId id="318" r:id="rId74"/>
    <p:sldId id="289" r:id="rId75"/>
    <p:sldId id="312" r:id="rId76"/>
    <p:sldId id="364" r:id="rId77"/>
    <p:sldId id="373" r:id="rId78"/>
    <p:sldId id="378" r:id="rId79"/>
    <p:sldId id="305" r:id="rId80"/>
    <p:sldId id="376" r:id="rId81"/>
    <p:sldId id="365" r:id="rId82"/>
    <p:sldId id="372" r:id="rId83"/>
    <p:sldId id="369" r:id="rId84"/>
    <p:sldId id="370" r:id="rId85"/>
    <p:sldId id="269" r:id="rId86"/>
    <p:sldId id="270" r:id="rId87"/>
    <p:sldId id="271" r:id="rId88"/>
    <p:sldId id="379" r:id="rId89"/>
    <p:sldId id="272"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56"/>
            <p14:sldId id="455"/>
            <p14:sldId id="295"/>
            <p14:sldId id="476"/>
            <p14:sldId id="395"/>
            <p14:sldId id="462"/>
            <p14:sldId id="466"/>
            <p14:sldId id="382"/>
            <p14:sldId id="403"/>
            <p14:sldId id="396"/>
            <p14:sldId id="397"/>
            <p14:sldId id="404"/>
            <p14:sldId id="405"/>
            <p14:sldId id="400"/>
          </p14:sldIdLst>
        </p14:section>
        <p14:section name="Problem Set up" id="{88294E19-6904-47AA-B184-F0E27FC1FB4C}">
          <p14:sldIdLst>
            <p14:sldId id="423"/>
            <p14:sldId id="447"/>
          </p14:sldIdLst>
        </p14:section>
        <p14:section name="Housing" id="{A8C179FA-6124-49E4-ABD9-CFF4726F1076}">
          <p14:sldIdLst>
            <p14:sldId id="380"/>
            <p14:sldId id="393"/>
            <p14:sldId id="412"/>
            <p14:sldId id="427"/>
            <p14:sldId id="436"/>
            <p14:sldId id="457"/>
            <p14:sldId id="375"/>
            <p14:sldId id="477"/>
            <p14:sldId id="474"/>
            <p14:sldId id="469"/>
          </p14:sldIdLst>
        </p14:section>
        <p14:section name="Software Considerations" id="{376D89E7-B8B2-4B1A-BA4F-2D3376513FAD}">
          <p14:sldIdLst>
            <p14:sldId id="453"/>
            <p14:sldId id="445"/>
            <p14:sldId id="432"/>
            <p14:sldId id="468"/>
            <p14:sldId id="463"/>
            <p14:sldId id="464"/>
            <p14:sldId id="465"/>
          </p14:sldIdLst>
        </p14:section>
        <p14:section name="Validation" id="{51BFFD4D-0F38-48B8-A7E4-C3FBD0E311B3}">
          <p14:sldIdLst>
            <p14:sldId id="459"/>
            <p14:sldId id="458"/>
            <p14:sldId id="460"/>
            <p14:sldId id="422"/>
          </p14:sldIdLst>
        </p14:section>
        <p14:section name="Closing Remarks" id="{4C300BF7-36E4-4088-9A61-FD5AD972028E}">
          <p14:sldIdLst>
            <p14:sldId id="266"/>
            <p14:sldId id="366"/>
            <p14:sldId id="478"/>
            <p14:sldId id="479"/>
          </p14:sldIdLst>
        </p14:section>
        <p14:section name="Appendix" id="{8359201E-DCC9-4570-8795-589005A4ED44}">
          <p14:sldIdLst>
            <p14:sldId id="360"/>
            <p14:sldId id="454"/>
            <p14:sldId id="449"/>
            <p14:sldId id="431"/>
            <p14:sldId id="421"/>
            <p14:sldId id="363"/>
            <p14:sldId id="472"/>
            <p14:sldId id="471"/>
            <p14:sldId id="456"/>
            <p14:sldId id="434"/>
            <p14:sldId id="435"/>
            <p14:sldId id="410"/>
            <p14:sldId id="417"/>
            <p14:sldId id="429"/>
            <p14:sldId id="296"/>
            <p14:sldId id="390"/>
            <p14:sldId id="450"/>
            <p14:sldId id="374"/>
            <p14:sldId id="433"/>
            <p14:sldId id="411"/>
            <p14:sldId id="426"/>
            <p14:sldId id="416"/>
            <p14:sldId id="394"/>
            <p14:sldId id="302"/>
            <p14:sldId id="391"/>
            <p14:sldId id="407"/>
            <p14:sldId id="418"/>
            <p14:sldId id="383"/>
            <p14:sldId id="318"/>
            <p14:sldId id="289"/>
            <p14:sldId id="312"/>
            <p14:sldId id="364"/>
            <p14:sldId id="373"/>
            <p14:sldId id="378"/>
            <p14:sldId id="305"/>
            <p14:sldId id="376"/>
            <p14:sldId id="365"/>
            <p14:sldId id="372"/>
            <p14:sldId id="369"/>
            <p14:sldId id="370"/>
          </p14:sldIdLst>
        </p14:section>
        <p14:section name="Back Matter" id="{3B477371-1A9E-4F72-87A4-6BB6BC7C18B6}">
          <p14:sldIdLst>
            <p14:sldId id="269"/>
            <p14:sldId id="270"/>
            <p14:sldId id="271"/>
            <p14:sldId id="379"/>
            <p14:sldId id="2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Garcia Menduina" initials="NM" lastIdx="14" clrIdx="0">
    <p:extLst>
      <p:ext uri="{19B8F6BF-5375-455C-9EA6-DF929625EA0E}">
        <p15:presenceInfo xmlns:p15="http://schemas.microsoft.com/office/powerpoint/2012/main" userId="S::ng16m@my.fsu.edu::64d19b49-6a6b-4f41-8546-131c5cf0ebe4" providerId="AD"/>
      </p:ext>
    </p:extLst>
  </p:cmAuthor>
  <p:cmAuthor id="2" name="David Alicea" initials="DA" lastIdx="17" clrIdx="1">
    <p:extLst>
      <p:ext uri="{19B8F6BF-5375-455C-9EA6-DF929625EA0E}">
        <p15:presenceInfo xmlns:p15="http://schemas.microsoft.com/office/powerpoint/2012/main" userId="S::daa16@my.fsu.edu::08895ca6-b8c5-436c-8cdd-4e93c0fedcdb" providerId="AD"/>
      </p:ext>
    </p:extLst>
  </p:cmAuthor>
  <p:cmAuthor id="3" name="Madison Jaffe" initials="MJ" lastIdx="14" clrIdx="2">
    <p:extLst>
      <p:ext uri="{19B8F6BF-5375-455C-9EA6-DF929625EA0E}">
        <p15:presenceInfo xmlns:p15="http://schemas.microsoft.com/office/powerpoint/2012/main" userId="S::msj16d@my.fsu.edu::b6d604a7-bacf-4011-9c55-c80fee906b0e" providerId="AD"/>
      </p:ext>
    </p:extLst>
  </p:cmAuthor>
  <p:cmAuthor id="4" name="Ethan Saffer" initials="ES" lastIdx="6" clrIdx="3">
    <p:extLst>
      <p:ext uri="{19B8F6BF-5375-455C-9EA6-DF929625EA0E}">
        <p15:presenceInfo xmlns:p15="http://schemas.microsoft.com/office/powerpoint/2012/main" userId="S::ers16c@my.fsu.edu::ee58371d-cbdf-44ad-b6b9-b9b69ee900d2" providerId="AD"/>
      </p:ext>
    </p:extLst>
  </p:cmAuthor>
  <p:cmAuthor id="5" name="Nicolas Garcia Menduina" initials="NGM" lastIdx="2" clrIdx="4">
    <p:extLst>
      <p:ext uri="{19B8F6BF-5375-455C-9EA6-DF929625EA0E}">
        <p15:presenceInfo xmlns:p15="http://schemas.microsoft.com/office/powerpoint/2012/main" userId="Nicolas Garcia Mendu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33"/>
    <a:srgbClr val="236192"/>
    <a:srgbClr val="00BBDC"/>
    <a:srgbClr val="AAD0F2"/>
    <a:srgbClr val="8B9DAB"/>
    <a:srgbClr val="9BA8AB"/>
    <a:srgbClr val="C5CED5"/>
    <a:srgbClr val="DAE3F3"/>
    <a:srgbClr val="49848F"/>
    <a:srgbClr val="2139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D8BAF6-D5C3-4245-83B4-E603BE6B63BB}" v="773" dt="2021-04-08T13:16:49.803"/>
    <p1510:client id="{0E13BC9F-6063-B000-C465-33E08CAD5037}" v="20" dt="2021-04-08T01:10:03.370"/>
    <p1510:client id="{239F52AC-F9D9-2400-3EF0-8DCDBC8D044B}" v="1115" dt="2021-04-07T19:05:32.212"/>
    <p1510:client id="{47270365-82B1-4FD5-8AC4-DF45FED22A97}" v="1135" dt="2021-04-08T12:51:23.860"/>
    <p1510:client id="{50C5FB91-B119-FA81-1AB5-815DC297AC10}" v="160" dt="2021-04-07T22:15:44.835"/>
    <p1510:client id="{51D97C23-1E6A-A9DB-1ABD-552020AFB79F}" v="118" dt="2021-04-15T22:08:17.718"/>
    <p1510:client id="{5915BC9F-F099-B000-F1BC-8094576CCA27}" v="4" dt="2021-04-08T02:20:36.006"/>
    <p1510:client id="{5C18BC9F-B04D-C000-05B3-E81838686362}" v="67" dt="2021-04-08T03:22:00.658"/>
    <p1510:client id="{5E09BC9F-40C0-C000-0642-C5EAB31002B6}" v="3" dt="2021-04-07T22:19:09.827"/>
    <p1510:client id="{8B07BC9F-20F9-C000-09BB-404125768225}" v="1043" dt="2021-04-07T22:50:04.040"/>
    <p1510:client id="{96CBB00D-BC7E-FFFF-3D8B-6991277B7EA7}" v="1234" dt="2021-04-08T00:49:23.952"/>
    <p1510:client id="{A3861741-391A-D60F-1DCC-08A74122AE5C}" v="1134" dt="2021-04-07T22:17:36.489"/>
    <p1510:client id="{BD0664DD-84A7-2FC0-4B12-01CCB3D645A7}" v="1155" dt="2021-04-08T00:52:26.624"/>
    <p1510:client id="{C112BC9F-60E8-C000-0642-C15853B6D2C3}" v="285" dt="2021-04-08T01:05:43.339"/>
    <p1510:client id="{C813BC9F-D060-B000-D9C1-BA70FA1FE4C7}" v="66" dt="2021-04-08T01:23:43.806"/>
    <p1510:client id="{ED4F6CB2-FF1C-F09B-9BA2-E92E27958F5A}" v="1292" dt="2021-04-08T03:44:42.975"/>
    <p1510:client id="{F314BC9F-3017-C000-0642-C5A9AFA509AB}" v="195" dt="2021-04-08T01:56:49.915"/>
    <p1510:client id="{F772FDFF-AB21-6283-874F-7867CBB574C7}" v="8" dt="2021-04-12T21:44:52.423"/>
    <p1510:client id="{FB0898A2-42A5-3443-A6CC-E2E4839A6C0C}" v="12" dt="2021-04-08T13:13:17.089"/>
    <p1510:client id="{FF3FFF5A-D41A-02E3-36F0-5BE50D6B2688}" v="607" dt="2021-04-07T15:23:43.0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1-20T14:43:25.265" idx="2">
    <p:pos x="10" y="10"/>
    <p:text>make sure that our product was able to satisfy the critical functions and customer needs
</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1-01-20T14:44:07.662" idx="12">
    <p:pos x="10" y="10"/>
    <p:text>Based on interpreted customer needs, our product must have specific functions and these are the critical ones.
</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1-01-20T14:46:25.888" idx="4">
    <p:pos x="10" y="10"/>
    <p:text>We have actually already spoken with The Florida Division of Blind Services and they were interested in helping our device through prototyping and being user friendly. They could also serve as a way to distribute information about our product
</p:text>
    <p:extLst>
      <p:ext uri="{C676402C-5697-4E1C-873F-D02D1690AC5C}">
        <p15:threadingInfo xmlns:p15="http://schemas.microsoft.com/office/powerpoint/2012/main" timeZoneBias="480"/>
      </p:ext>
    </p:extLst>
  </p:cm>
  <p:cm authorId="4" dt="2021-01-20T14:46:27.121" idx="5">
    <p:pos x="106" y="106"/>
    <p:text>Product will be available via our website as well as call centers
</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1-01-20T14:49:11.919" idx="17">
    <p:pos x="10" y="10"/>
    <p:text>Our number one design was the haptic smart cane so that is what we moved forward with.
</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4" dt="2021-01-20T14:41:36.103" idx="2">
    <p:pos x="10" y="10"/>
    <p:text>Expensive and not very practical 
</p:text>
    <p:extLst>
      <p:ext uri="{C676402C-5697-4E1C-873F-D02D1690AC5C}">
        <p15:threadingInfo xmlns:p15="http://schemas.microsoft.com/office/powerpoint/2012/main" timeZoneBias="480"/>
      </p:ext>
    </p:extLst>
  </p:cm>
  <p:cm authorId="2" dt="2021-01-20T14:41:58.221" idx="11">
    <p:pos x="106" y="106"/>
    <p:text>Project description: Find a way to assist visually impaired. These are competing products second two "over priced"
</p:text>
    <p:extLst>
      <p:ext uri="{C676402C-5697-4E1C-873F-D02D1690AC5C}">
        <p15:threadingInfo xmlns:p15="http://schemas.microsoft.com/office/powerpoint/2012/main" timeZoneBias="480"/>
      </p:ext>
    </p:extLst>
  </p:cm>
  <p:cm authorId="1" dt="2021-01-20T14:43:37.743" idx="3">
    <p:pos x="202" y="202"/>
    <p:text>White cane is the bottom-line standard. It can inform the user of most obstacles and what the terrain in front of them is like
Sunu Band lets the user know where objects are and relays it back to the user through vibrations. Virtually a caneless white cane
Orcam Myeye 2 can analyze text and relay it back to the user. 
</p:text>
    <p:extLst>
      <p:ext uri="{C676402C-5697-4E1C-873F-D02D1690AC5C}">
        <p15:threadingInfo xmlns:p15="http://schemas.microsoft.com/office/powerpoint/2012/main" timeZoneBias="4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0-11-19T10:15:37.046" idx="7">
    <p:pos x="10" y="10"/>
    <p:text>Bolded are the critical targets and metrics. Go over their targets.
</p:text>
    <p:extLst>
      <p:ext uri="{C676402C-5697-4E1C-873F-D02D1690AC5C}">
        <p15:threadingInfo xmlns:p15="http://schemas.microsoft.com/office/powerpoint/2012/main" timeZoneBias="480"/>
      </p:ext>
    </p:extLst>
  </p:cm>
  <p:cm authorId="2" dt="2020-11-19T10:25:45.408" idx="8">
    <p:pos x="106" y="106"/>
    <p:text>targets are based on industry standard for O&amp;M training
</p:text>
    <p:extLst>
      <p:ext uri="{C676402C-5697-4E1C-873F-D02D1690AC5C}">
        <p15:threadingInfo xmlns:p15="http://schemas.microsoft.com/office/powerpoint/2012/main" timeZoneBias="4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3" dt="2020-11-18T16:09:09.971" idx="1">
    <p:pos x="10" y="10"/>
    <p:text>Created over 100 ideas with these concepts
</p:text>
    <p:extLst>
      <p:ext uri="{C676402C-5697-4E1C-873F-D02D1690AC5C}">
        <p15:threadingInfo xmlns:p15="http://schemas.microsoft.com/office/powerpoint/2012/main" timeZoneBias="480"/>
      </p:ext>
    </p:extLst>
  </p:cm>
  <p:cm authorId="2" dt="2020-11-19T10:31:29.362" idx="9">
    <p:pos x="106" y="106"/>
    <p:text>morphological chart in depth on next slide. Biomimicry inspired by animals that dont use vision for movement.
</p:text>
    <p:extLst>
      <p:ext uri="{C676402C-5697-4E1C-873F-D02D1690AC5C}">
        <p15:threadingInfo xmlns:p15="http://schemas.microsoft.com/office/powerpoint/2012/main" timeZoneBias="480"/>
      </p:ext>
    </p:extLst>
  </p:cm>
  <p:cm authorId="2" dt="2020-11-19T10:31:55.065" idx="10">
    <p:pos x="106" y="202"/>
    <p:text>bats and moles
</p:text>
    <p:extLst>
      <p:ext uri="{C676402C-5697-4E1C-873F-D02D1690AC5C}">
        <p15:threadingInfo xmlns:p15="http://schemas.microsoft.com/office/powerpoint/2012/main" timeZoneBias="480">
          <p15:parentCm authorId="2" idx="9"/>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1-20T14:46:02.597" idx="3">
    <p:pos x="10" y="10"/>
    <p:text>makes sure that the user will be able to sense any threats within those 3 meters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1-20T14:46:45.083" idx="4">
    <p:pos x="10" y="10"/>
    <p:text>3 meters can allow for some misinterpretation, our raspberry pi will determine its proximity to the user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1-01-20T14:49:08.227" idx="5">
    <p:pos x="10" y="10"/>
    <p:text>The proximity of the object will then be relayed back to the user thru haptic feedback
</p:text>
    <p:extLst>
      <p:ext uri="{C676402C-5697-4E1C-873F-D02D1690AC5C}">
        <p15:threadingInfo xmlns:p15="http://schemas.microsoft.com/office/powerpoint/2012/main" timeZoneBias="480"/>
      </p:ext>
    </p:extLst>
  </p:cm>
  <p:cm authorId="3" dt="2021-01-20T14:49:33.947" idx="6">
    <p:pos x="106" y="106"/>
    <p:text>We specifically chose haptic feedback as to not eliminate any more of their senses
</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1-01-20T14:52:14.967" idx="7">
    <p:pos x="10" y="10"/>
    <p:text>Another feature will be for a camera which can scan products in the grocery store for example
</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1-01-20T14:52:59.218" idx="8">
    <p:pos x="10" y="10"/>
    <p:text>The program, AlexNet will be able to learn and store up to 500 products
</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5" dt="2021-03-21T16:35:27.296" idx="2">
    <p:pos x="202" y="202"/>
    <p:text>8-layer identification software.
Capable of adding new items to its memory.
Low power drawn enables running on Raspberry Pi.</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3-22T12:20:35.120" idx="14">
    <p:pos x="10" y="10"/>
    <p:text>Shouldn't this be after the handle slide rather than after the new housing?
</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4" dt="2021-01-20T14:43:58.870" idx="3">
    <p:pos x="10" y="10"/>
    <p:text>key goals represent the broad scope of activities we expect our product to help with
</p:text>
    <p:extLst>
      <p:ext uri="{C676402C-5697-4E1C-873F-D02D1690AC5C}">
        <p15:threadingInfo xmlns:p15="http://schemas.microsoft.com/office/powerpoint/2012/main" timeZoneBias="480"/>
      </p:ext>
    </p:extLst>
  </p:cm>
  <p:cm authorId="4" dt="2021-01-20T14:45:07.073" idx="4">
    <p:pos x="106" y="106"/>
    <p:text>Orientation and Mobility training is provided through rehabilitation centers and is used to train the visually impaired on how to use white canes and other products. 
</p:text>
    <p:extLst>
      <p:ext uri="{C676402C-5697-4E1C-873F-D02D1690AC5C}">
        <p15:threadingInfo xmlns:p15="http://schemas.microsoft.com/office/powerpoint/2012/main" timeZoneBias="480"/>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diagrams/_rels/data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4.svg"/></Relationships>
</file>

<file path=ppt/diagrams/_rels/data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A33EF-E703-40F1-B93C-6310618ECB37}"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536995A2-F3B2-4493-9DAC-AAA860019B0F}">
      <dgm:prSet phldrT="[Text]" phldr="0"/>
      <dgm:spPr/>
      <dgm:t>
        <a:bodyPr/>
        <a:lstStyle/>
        <a:p>
          <a:pPr rtl="0"/>
          <a:r>
            <a:rPr lang="en-US">
              <a:latin typeface="Calibri Light" panose="020F0302020204030204"/>
            </a:rPr>
            <a:t>Shelf Location</a:t>
          </a:r>
          <a:endParaRPr lang="en-US"/>
        </a:p>
      </dgm:t>
    </dgm:pt>
    <dgm:pt modelId="{6AD487E9-C5F0-48B6-81DB-7E1A5294CA53}" type="parTrans" cxnId="{F536A5D8-4F39-425C-9B3E-383C901F1DE8}">
      <dgm:prSet/>
      <dgm:spPr/>
      <dgm:t>
        <a:bodyPr/>
        <a:lstStyle/>
        <a:p>
          <a:endParaRPr lang="en-US"/>
        </a:p>
      </dgm:t>
    </dgm:pt>
    <dgm:pt modelId="{792BFD47-E61B-4603-8E32-2DF94C5096CA}" type="sibTrans" cxnId="{F536A5D8-4F39-425C-9B3E-383C901F1DE8}">
      <dgm:prSet/>
      <dgm:spPr/>
      <dgm:t>
        <a:bodyPr/>
        <a:lstStyle/>
        <a:p>
          <a:endParaRPr lang="en-US"/>
        </a:p>
      </dgm:t>
    </dgm:pt>
    <dgm:pt modelId="{43D992A0-CA98-44F8-AC83-D78AEC642495}">
      <dgm:prSet phldrT="[Text]" phldr="0"/>
      <dgm:spPr/>
      <dgm:t>
        <a:bodyPr/>
        <a:lstStyle/>
        <a:p>
          <a:pPr rtl="0"/>
          <a:r>
            <a:rPr lang="en-US">
              <a:latin typeface="Calibri Light" panose="020F0302020204030204"/>
            </a:rPr>
            <a:t>Puts Pressure on Components.</a:t>
          </a:r>
          <a:endParaRPr lang="en-US"/>
        </a:p>
      </dgm:t>
    </dgm:pt>
    <dgm:pt modelId="{47138021-F1CB-46D8-8872-0EFC5E999656}" type="parTrans" cxnId="{A7402E5B-B35C-4E73-BA85-7E5A8497B7FC}">
      <dgm:prSet/>
      <dgm:spPr/>
      <dgm:t>
        <a:bodyPr/>
        <a:lstStyle/>
        <a:p>
          <a:endParaRPr lang="en-US"/>
        </a:p>
      </dgm:t>
    </dgm:pt>
    <dgm:pt modelId="{6BDFBCD3-53FE-477C-A758-3806CD3D7434}" type="sibTrans" cxnId="{A7402E5B-B35C-4E73-BA85-7E5A8497B7FC}">
      <dgm:prSet/>
      <dgm:spPr/>
      <dgm:t>
        <a:bodyPr/>
        <a:lstStyle/>
        <a:p>
          <a:endParaRPr lang="en-US"/>
        </a:p>
      </dgm:t>
    </dgm:pt>
    <dgm:pt modelId="{3C7783FF-B17F-438D-BE77-54AD03C5F90C}">
      <dgm:prSet phldrT="[Text]" phldr="0"/>
      <dgm:spPr/>
      <dgm:t>
        <a:bodyPr/>
        <a:lstStyle/>
        <a:p>
          <a:pPr rtl="0"/>
          <a:r>
            <a:rPr lang="en-US">
              <a:latin typeface="Calibri Light" panose="020F0302020204030204"/>
            </a:rPr>
            <a:t>Blocked Speaker.</a:t>
          </a:r>
          <a:endParaRPr lang="en-US"/>
        </a:p>
      </dgm:t>
    </dgm:pt>
    <dgm:pt modelId="{3DCB8CF4-3DAB-4730-BCCB-9497279A4247}" type="parTrans" cxnId="{D0A573DD-FF11-4C13-ABE1-C0C0CB046BE9}">
      <dgm:prSet/>
      <dgm:spPr/>
      <dgm:t>
        <a:bodyPr/>
        <a:lstStyle/>
        <a:p>
          <a:endParaRPr lang="en-US"/>
        </a:p>
      </dgm:t>
    </dgm:pt>
    <dgm:pt modelId="{97A0D988-A030-4CD4-8400-0C8A46834647}" type="sibTrans" cxnId="{D0A573DD-FF11-4C13-ABE1-C0C0CB046BE9}">
      <dgm:prSet/>
      <dgm:spPr/>
      <dgm:t>
        <a:bodyPr/>
        <a:lstStyle/>
        <a:p>
          <a:endParaRPr lang="en-US"/>
        </a:p>
      </dgm:t>
    </dgm:pt>
    <dgm:pt modelId="{DAB99476-DD13-4BA5-97A1-4F81D311AA58}">
      <dgm:prSet phldrT="[Text]" phldr="0"/>
      <dgm:spPr/>
      <dgm:t>
        <a:bodyPr/>
        <a:lstStyle/>
        <a:p>
          <a:pPr rtl="0"/>
          <a:r>
            <a:rPr lang="en-US">
              <a:latin typeface="Calibri Light" panose="020F0302020204030204"/>
            </a:rPr>
            <a:t>Cane Attachment</a:t>
          </a:r>
          <a:endParaRPr lang="en-US"/>
        </a:p>
      </dgm:t>
    </dgm:pt>
    <dgm:pt modelId="{0201DE60-D8D1-4AB0-8828-55BECD47FA8D}" type="parTrans" cxnId="{7CA8BDD1-5B47-4E43-991E-2963F0093480}">
      <dgm:prSet/>
      <dgm:spPr/>
      <dgm:t>
        <a:bodyPr/>
        <a:lstStyle/>
        <a:p>
          <a:endParaRPr lang="en-US"/>
        </a:p>
      </dgm:t>
    </dgm:pt>
    <dgm:pt modelId="{AF9934DA-A3AE-4A51-B6DA-CEAC32C5011B}" type="sibTrans" cxnId="{7CA8BDD1-5B47-4E43-991E-2963F0093480}">
      <dgm:prSet/>
      <dgm:spPr/>
      <dgm:t>
        <a:bodyPr/>
        <a:lstStyle/>
        <a:p>
          <a:endParaRPr lang="en-US"/>
        </a:p>
      </dgm:t>
    </dgm:pt>
    <dgm:pt modelId="{952467D2-08B4-4C4D-8E12-DFBB03B91DA8}">
      <dgm:prSet phldr="0"/>
      <dgm:spPr/>
      <dgm:t>
        <a:bodyPr/>
        <a:lstStyle/>
        <a:p>
          <a:pPr rtl="0"/>
          <a:r>
            <a:rPr lang="en-US">
              <a:latin typeface="Calibri Light" panose="020F0302020204030204"/>
            </a:rPr>
            <a:t>Blocked Camera Wiring.</a:t>
          </a:r>
        </a:p>
      </dgm:t>
    </dgm:pt>
    <dgm:pt modelId="{A46A59AB-CB78-4308-9913-40B64087EEE4}" type="parTrans" cxnId="{CB96B781-304E-41E6-BAA8-8D1DDACDCF1A}">
      <dgm:prSet/>
      <dgm:spPr/>
      <dgm:t>
        <a:bodyPr/>
        <a:lstStyle/>
        <a:p>
          <a:endParaRPr lang="en-US"/>
        </a:p>
      </dgm:t>
    </dgm:pt>
    <dgm:pt modelId="{FFF7F8DC-A3DF-46CD-A980-A721B50CCF6F}" type="sibTrans" cxnId="{CB96B781-304E-41E6-BAA8-8D1DDACDCF1A}">
      <dgm:prSet/>
      <dgm:spPr/>
      <dgm:t>
        <a:bodyPr/>
        <a:lstStyle/>
        <a:p>
          <a:endParaRPr lang="en-US"/>
        </a:p>
      </dgm:t>
    </dgm:pt>
    <dgm:pt modelId="{D9C4483B-0442-40D1-A6F5-6C49717B1BAA}">
      <dgm:prSet phldr="0"/>
      <dgm:spPr/>
      <dgm:t>
        <a:bodyPr/>
        <a:lstStyle/>
        <a:p>
          <a:pPr rtl="0"/>
          <a:r>
            <a:rPr lang="en-US">
              <a:latin typeface="Calibri Light" panose="020F0302020204030204"/>
            </a:rPr>
            <a:t>Mounting</a:t>
          </a:r>
        </a:p>
      </dgm:t>
    </dgm:pt>
    <dgm:pt modelId="{00B3DCC7-4259-4DBF-9677-6C42E3674DA6}" type="parTrans" cxnId="{21FD3A27-BDB6-4B70-9C3C-8E129047DC3A}">
      <dgm:prSet/>
      <dgm:spPr/>
      <dgm:t>
        <a:bodyPr/>
        <a:lstStyle/>
        <a:p>
          <a:endParaRPr lang="en-US"/>
        </a:p>
      </dgm:t>
    </dgm:pt>
    <dgm:pt modelId="{1681069A-1BE1-415C-89A5-D0489C27BA45}" type="sibTrans" cxnId="{21FD3A27-BDB6-4B70-9C3C-8E129047DC3A}">
      <dgm:prSet/>
      <dgm:spPr/>
      <dgm:t>
        <a:bodyPr/>
        <a:lstStyle/>
        <a:p>
          <a:endParaRPr lang="en-US"/>
        </a:p>
      </dgm:t>
    </dgm:pt>
    <dgm:pt modelId="{BF9FC38E-C002-4058-8633-443416722DC2}">
      <dgm:prSet phldr="0"/>
      <dgm:spPr/>
      <dgm:t>
        <a:bodyPr/>
        <a:lstStyle/>
        <a:p>
          <a:pPr rtl="0"/>
          <a:r>
            <a:rPr lang="en-US">
              <a:latin typeface="Calibri Light" panose="020F0302020204030204"/>
            </a:rPr>
            <a:t>Exterior Walls Are Too Thin.</a:t>
          </a:r>
        </a:p>
      </dgm:t>
    </dgm:pt>
    <dgm:pt modelId="{558EF639-A861-4EC9-94D4-97EF28706FAC}" type="parTrans" cxnId="{FE5B0893-7824-44BD-8BE5-383EC8DA779F}">
      <dgm:prSet/>
      <dgm:spPr/>
      <dgm:t>
        <a:bodyPr/>
        <a:lstStyle/>
        <a:p>
          <a:endParaRPr lang="en-US"/>
        </a:p>
      </dgm:t>
    </dgm:pt>
    <dgm:pt modelId="{7E449440-19C0-4FFA-ABA7-09667D67D90E}" type="sibTrans" cxnId="{FE5B0893-7824-44BD-8BE5-383EC8DA779F}">
      <dgm:prSet/>
      <dgm:spPr/>
      <dgm:t>
        <a:bodyPr/>
        <a:lstStyle/>
        <a:p>
          <a:endParaRPr lang="en-US"/>
        </a:p>
      </dgm:t>
    </dgm:pt>
    <dgm:pt modelId="{D3DF631B-FC4A-4E3E-81D2-3580A2E21D1A}">
      <dgm:prSet phldr="0"/>
      <dgm:spPr/>
      <dgm:t>
        <a:bodyPr/>
        <a:lstStyle/>
        <a:p>
          <a:pPr rtl="0"/>
          <a:r>
            <a:rPr lang="en-US">
              <a:latin typeface="Calibri Light" panose="020F0302020204030204"/>
            </a:rPr>
            <a:t>Holes Are Not Deep/Wide Enough.</a:t>
          </a:r>
        </a:p>
      </dgm:t>
    </dgm:pt>
    <dgm:pt modelId="{7A283E20-9F52-494C-8BEF-6C8AFFF2AF54}" type="parTrans" cxnId="{7D1D0AEA-C01C-481F-9D33-6C865B4EF74F}">
      <dgm:prSet/>
      <dgm:spPr/>
      <dgm:t>
        <a:bodyPr/>
        <a:lstStyle/>
        <a:p>
          <a:endParaRPr lang="en-US"/>
        </a:p>
      </dgm:t>
    </dgm:pt>
    <dgm:pt modelId="{B82A257C-9218-4F5A-8397-ACB8A159C3EE}" type="sibTrans" cxnId="{7D1D0AEA-C01C-481F-9D33-6C865B4EF74F}">
      <dgm:prSet/>
      <dgm:spPr/>
      <dgm:t>
        <a:bodyPr/>
        <a:lstStyle/>
        <a:p>
          <a:endParaRPr lang="en-US"/>
        </a:p>
      </dgm:t>
    </dgm:pt>
    <dgm:pt modelId="{EC29FBF6-B256-4ACE-9F40-EAFCE658D6A4}">
      <dgm:prSet phldr="0"/>
      <dgm:spPr/>
      <dgm:t>
        <a:bodyPr/>
        <a:lstStyle/>
        <a:p>
          <a:r>
            <a:rPr lang="en-US">
              <a:latin typeface="Calibri Light" panose="020F0302020204030204"/>
            </a:rPr>
            <a:t>Battery</a:t>
          </a:r>
        </a:p>
      </dgm:t>
    </dgm:pt>
    <dgm:pt modelId="{CCD436EA-2810-486F-BECC-3257C48FF27F}" type="parTrans" cxnId="{92E58795-2946-4E25-80CD-1F254C370AA3}">
      <dgm:prSet/>
      <dgm:spPr/>
      <dgm:t>
        <a:bodyPr/>
        <a:lstStyle/>
        <a:p>
          <a:endParaRPr lang="en-US"/>
        </a:p>
      </dgm:t>
    </dgm:pt>
    <dgm:pt modelId="{9BD034A8-32DB-4C35-8045-887FF5D4FFFC}" type="sibTrans" cxnId="{92E58795-2946-4E25-80CD-1F254C370AA3}">
      <dgm:prSet/>
      <dgm:spPr/>
      <dgm:t>
        <a:bodyPr/>
        <a:lstStyle/>
        <a:p>
          <a:endParaRPr lang="en-US"/>
        </a:p>
      </dgm:t>
    </dgm:pt>
    <dgm:pt modelId="{AEE4E475-AAD2-4EB9-AE07-8BD3261C4CE2}">
      <dgm:prSet phldr="0"/>
      <dgm:spPr/>
      <dgm:t>
        <a:bodyPr/>
        <a:lstStyle/>
        <a:p>
          <a:pPr rtl="0"/>
          <a:r>
            <a:rPr lang="en-US">
              <a:latin typeface="Calibri Light" panose="020F0302020204030204"/>
            </a:rPr>
            <a:t>Bend in Cable Is Not Accounted For.</a:t>
          </a:r>
        </a:p>
      </dgm:t>
    </dgm:pt>
    <dgm:pt modelId="{E1499DB1-F788-4518-AFEC-A51598FFD9AF}" type="parTrans" cxnId="{8DB3C920-118A-4B36-841A-8CBC01D78F5B}">
      <dgm:prSet/>
      <dgm:spPr/>
      <dgm:t>
        <a:bodyPr/>
        <a:lstStyle/>
        <a:p>
          <a:endParaRPr lang="en-US"/>
        </a:p>
      </dgm:t>
    </dgm:pt>
    <dgm:pt modelId="{7A9553DB-0D84-437F-AF84-042784504783}" type="sibTrans" cxnId="{8DB3C920-118A-4B36-841A-8CBC01D78F5B}">
      <dgm:prSet/>
      <dgm:spPr/>
      <dgm:t>
        <a:bodyPr/>
        <a:lstStyle/>
        <a:p>
          <a:endParaRPr lang="en-US"/>
        </a:p>
      </dgm:t>
    </dgm:pt>
    <dgm:pt modelId="{E5A3C502-BAE5-4101-9BDF-203639D83BF9}">
      <dgm:prSet phldr="0"/>
      <dgm:spPr/>
      <dgm:t>
        <a:bodyPr/>
        <a:lstStyle/>
        <a:p>
          <a:pPr rtl="0"/>
          <a:r>
            <a:rPr lang="en-US">
              <a:latin typeface="Calibri Light" panose="020F0302020204030204"/>
            </a:rPr>
            <a:t>Power Button Is Not Properly Located.</a:t>
          </a:r>
        </a:p>
      </dgm:t>
    </dgm:pt>
    <dgm:pt modelId="{9DEF8E44-6FB0-4F4C-9E9A-0BAA2C2F3F88}" type="parTrans" cxnId="{70D048C1-C5CB-45E9-9026-12C4AF61FB22}">
      <dgm:prSet/>
      <dgm:spPr/>
      <dgm:t>
        <a:bodyPr/>
        <a:lstStyle/>
        <a:p>
          <a:endParaRPr lang="en-US"/>
        </a:p>
      </dgm:t>
    </dgm:pt>
    <dgm:pt modelId="{F283E515-CBE5-4EFF-8525-269DF6DB1EB0}" type="sibTrans" cxnId="{70D048C1-C5CB-45E9-9026-12C4AF61FB22}">
      <dgm:prSet/>
      <dgm:spPr/>
      <dgm:t>
        <a:bodyPr/>
        <a:lstStyle/>
        <a:p>
          <a:endParaRPr lang="en-US"/>
        </a:p>
      </dgm:t>
    </dgm:pt>
    <dgm:pt modelId="{F9098121-58DC-405F-8CF9-B62DE585CF1E}">
      <dgm:prSet phldr="0"/>
      <dgm:spPr/>
      <dgm:t>
        <a:bodyPr/>
        <a:lstStyle/>
        <a:p>
          <a:pPr rtl="0"/>
          <a:r>
            <a:rPr lang="en-US">
              <a:latin typeface="Calibri Light" panose="020F0302020204030204"/>
            </a:rPr>
            <a:t>Needs More Rigidity.</a:t>
          </a:r>
        </a:p>
      </dgm:t>
    </dgm:pt>
    <dgm:pt modelId="{187672AC-E0A5-4AD8-8FBD-314ACB4B23D8}" type="parTrans" cxnId="{40FB5E70-1C76-4016-A586-0904D7EFC9B7}">
      <dgm:prSet/>
      <dgm:spPr/>
      <dgm:t>
        <a:bodyPr/>
        <a:lstStyle/>
        <a:p>
          <a:endParaRPr lang="en-US"/>
        </a:p>
      </dgm:t>
    </dgm:pt>
    <dgm:pt modelId="{14C18297-E5FA-4774-BD86-9AFF65EA3182}" type="sibTrans" cxnId="{40FB5E70-1C76-4016-A586-0904D7EFC9B7}">
      <dgm:prSet/>
      <dgm:spPr/>
      <dgm:t>
        <a:bodyPr/>
        <a:lstStyle/>
        <a:p>
          <a:endParaRPr lang="en-US"/>
        </a:p>
      </dgm:t>
    </dgm:pt>
    <dgm:pt modelId="{00882088-344E-4DAE-9037-4299AB56BCF7}" type="pres">
      <dgm:prSet presAssocID="{C99A33EF-E703-40F1-B93C-6310618ECB37}" presName="linear" presStyleCnt="0">
        <dgm:presLayoutVars>
          <dgm:animLvl val="lvl"/>
          <dgm:resizeHandles val="exact"/>
        </dgm:presLayoutVars>
      </dgm:prSet>
      <dgm:spPr/>
    </dgm:pt>
    <dgm:pt modelId="{D14B246E-1DDA-4ECB-A54E-DDBAE5A6963F}" type="pres">
      <dgm:prSet presAssocID="{536995A2-F3B2-4493-9DAC-AAA860019B0F}" presName="parentText" presStyleLbl="node1" presStyleIdx="0" presStyleCnt="4">
        <dgm:presLayoutVars>
          <dgm:chMax val="0"/>
          <dgm:bulletEnabled val="1"/>
        </dgm:presLayoutVars>
      </dgm:prSet>
      <dgm:spPr/>
    </dgm:pt>
    <dgm:pt modelId="{F74471FD-62B9-4389-ADE3-63A43E15197A}" type="pres">
      <dgm:prSet presAssocID="{536995A2-F3B2-4493-9DAC-AAA860019B0F}" presName="childText" presStyleLbl="revTx" presStyleIdx="0" presStyleCnt="4">
        <dgm:presLayoutVars>
          <dgm:bulletEnabled val="1"/>
        </dgm:presLayoutVars>
      </dgm:prSet>
      <dgm:spPr/>
    </dgm:pt>
    <dgm:pt modelId="{9767D62B-4882-4207-959E-C63347516C2D}" type="pres">
      <dgm:prSet presAssocID="{DAB99476-DD13-4BA5-97A1-4F81D311AA58}" presName="parentText" presStyleLbl="node1" presStyleIdx="1" presStyleCnt="4">
        <dgm:presLayoutVars>
          <dgm:chMax val="0"/>
          <dgm:bulletEnabled val="1"/>
        </dgm:presLayoutVars>
      </dgm:prSet>
      <dgm:spPr/>
    </dgm:pt>
    <dgm:pt modelId="{63A74F1D-B43F-4E5E-B36E-DEBB92C00444}" type="pres">
      <dgm:prSet presAssocID="{DAB99476-DD13-4BA5-97A1-4F81D311AA58}" presName="childText" presStyleLbl="revTx" presStyleIdx="1" presStyleCnt="4">
        <dgm:presLayoutVars>
          <dgm:bulletEnabled val="1"/>
        </dgm:presLayoutVars>
      </dgm:prSet>
      <dgm:spPr/>
    </dgm:pt>
    <dgm:pt modelId="{1EAC1F29-52AB-48AF-9571-F552658B17F0}" type="pres">
      <dgm:prSet presAssocID="{D9C4483B-0442-40D1-A6F5-6C49717B1BAA}" presName="parentText" presStyleLbl="node1" presStyleIdx="2" presStyleCnt="4">
        <dgm:presLayoutVars>
          <dgm:chMax val="0"/>
          <dgm:bulletEnabled val="1"/>
        </dgm:presLayoutVars>
      </dgm:prSet>
      <dgm:spPr/>
    </dgm:pt>
    <dgm:pt modelId="{6F32760B-39EB-41E3-831E-3A1B23D21153}" type="pres">
      <dgm:prSet presAssocID="{D9C4483B-0442-40D1-A6F5-6C49717B1BAA}" presName="childText" presStyleLbl="revTx" presStyleIdx="2" presStyleCnt="4">
        <dgm:presLayoutVars>
          <dgm:bulletEnabled val="1"/>
        </dgm:presLayoutVars>
      </dgm:prSet>
      <dgm:spPr/>
    </dgm:pt>
    <dgm:pt modelId="{CEB6A84C-F7A5-4612-A831-E9E2E49312A3}" type="pres">
      <dgm:prSet presAssocID="{EC29FBF6-B256-4ACE-9F40-EAFCE658D6A4}" presName="parentText" presStyleLbl="node1" presStyleIdx="3" presStyleCnt="4">
        <dgm:presLayoutVars>
          <dgm:chMax val="0"/>
          <dgm:bulletEnabled val="1"/>
        </dgm:presLayoutVars>
      </dgm:prSet>
      <dgm:spPr/>
    </dgm:pt>
    <dgm:pt modelId="{B702FC61-187D-4F3B-B1CF-E50970818987}" type="pres">
      <dgm:prSet presAssocID="{EC29FBF6-B256-4ACE-9F40-EAFCE658D6A4}" presName="childText" presStyleLbl="revTx" presStyleIdx="3" presStyleCnt="4">
        <dgm:presLayoutVars>
          <dgm:bulletEnabled val="1"/>
        </dgm:presLayoutVars>
      </dgm:prSet>
      <dgm:spPr/>
    </dgm:pt>
  </dgm:ptLst>
  <dgm:cxnLst>
    <dgm:cxn modelId="{E6DC1015-C36E-4FFB-A01B-43935BDF2A1E}" type="presOf" srcId="{536995A2-F3B2-4493-9DAC-AAA860019B0F}" destId="{D14B246E-1DDA-4ECB-A54E-DDBAE5A6963F}" srcOrd="0" destOrd="0" presId="urn:microsoft.com/office/officeart/2005/8/layout/vList2"/>
    <dgm:cxn modelId="{8DB3C920-118A-4B36-841A-8CBC01D78F5B}" srcId="{EC29FBF6-B256-4ACE-9F40-EAFCE658D6A4}" destId="{AEE4E475-AAD2-4EB9-AE07-8BD3261C4CE2}" srcOrd="0" destOrd="0" parTransId="{E1499DB1-F788-4518-AFEC-A51598FFD9AF}" sibTransId="{7A9553DB-0D84-437F-AF84-042784504783}"/>
    <dgm:cxn modelId="{928C6D21-CA59-4B05-A980-7AAFFCD4EB25}" type="presOf" srcId="{BF9FC38E-C002-4058-8633-443416722DC2}" destId="{6F32760B-39EB-41E3-831E-3A1B23D21153}" srcOrd="0" destOrd="0" presId="urn:microsoft.com/office/officeart/2005/8/layout/vList2"/>
    <dgm:cxn modelId="{D90F9D23-23EE-49DD-AAF0-202C08737F44}" type="presOf" srcId="{952467D2-08B4-4C4D-8E12-DFBB03B91DA8}" destId="{63A74F1D-B43F-4E5E-B36E-DEBB92C00444}" srcOrd="0" destOrd="0" presId="urn:microsoft.com/office/officeart/2005/8/layout/vList2"/>
    <dgm:cxn modelId="{21FD3A27-BDB6-4B70-9C3C-8E129047DC3A}" srcId="{C99A33EF-E703-40F1-B93C-6310618ECB37}" destId="{D9C4483B-0442-40D1-A6F5-6C49717B1BAA}" srcOrd="2" destOrd="0" parTransId="{00B3DCC7-4259-4DBF-9677-6C42E3674DA6}" sibTransId="{1681069A-1BE1-415C-89A5-D0489C27BA45}"/>
    <dgm:cxn modelId="{2D561B2D-D2A8-4D7D-8B0D-962C1207DBD1}" type="presOf" srcId="{D3DF631B-FC4A-4E3E-81D2-3580A2E21D1A}" destId="{6F32760B-39EB-41E3-831E-3A1B23D21153}" srcOrd="0" destOrd="1" presId="urn:microsoft.com/office/officeart/2005/8/layout/vList2"/>
    <dgm:cxn modelId="{90A94C3B-BD34-4BB5-8670-8056CA08769C}" type="presOf" srcId="{43D992A0-CA98-44F8-AC83-D78AEC642495}" destId="{F74471FD-62B9-4389-ADE3-63A43E15197A}" srcOrd="0" destOrd="0" presId="urn:microsoft.com/office/officeart/2005/8/layout/vList2"/>
    <dgm:cxn modelId="{01ECD93C-9524-4683-9F1F-2CE5C3059B23}" type="presOf" srcId="{E5A3C502-BAE5-4101-9BDF-203639D83BF9}" destId="{B702FC61-187D-4F3B-B1CF-E50970818987}" srcOrd="0" destOrd="1" presId="urn:microsoft.com/office/officeart/2005/8/layout/vList2"/>
    <dgm:cxn modelId="{A7402E5B-B35C-4E73-BA85-7E5A8497B7FC}" srcId="{536995A2-F3B2-4493-9DAC-AAA860019B0F}" destId="{43D992A0-CA98-44F8-AC83-D78AEC642495}" srcOrd="0" destOrd="0" parTransId="{47138021-F1CB-46D8-8872-0EFC5E999656}" sibTransId="{6BDFBCD3-53FE-477C-A758-3806CD3D7434}"/>
    <dgm:cxn modelId="{40FB5E70-1C76-4016-A586-0904D7EFC9B7}" srcId="{DAB99476-DD13-4BA5-97A1-4F81D311AA58}" destId="{F9098121-58DC-405F-8CF9-B62DE585CF1E}" srcOrd="1" destOrd="0" parTransId="{187672AC-E0A5-4AD8-8FBD-314ACB4B23D8}" sibTransId="{14C18297-E5FA-4774-BD86-9AFF65EA3182}"/>
    <dgm:cxn modelId="{7AAC1E51-F582-43FA-B06F-69838447D63E}" type="presOf" srcId="{DAB99476-DD13-4BA5-97A1-4F81D311AA58}" destId="{9767D62B-4882-4207-959E-C63347516C2D}" srcOrd="0" destOrd="0" presId="urn:microsoft.com/office/officeart/2005/8/layout/vList2"/>
    <dgm:cxn modelId="{B9640C54-EB0C-4B6C-8270-2C7BC49D7209}" type="presOf" srcId="{F9098121-58DC-405F-8CF9-B62DE585CF1E}" destId="{63A74F1D-B43F-4E5E-B36E-DEBB92C00444}" srcOrd="0" destOrd="1" presId="urn:microsoft.com/office/officeart/2005/8/layout/vList2"/>
    <dgm:cxn modelId="{0EC3EF80-C117-4029-BBF2-A5FDC8153E08}" type="presOf" srcId="{AEE4E475-AAD2-4EB9-AE07-8BD3261C4CE2}" destId="{B702FC61-187D-4F3B-B1CF-E50970818987}" srcOrd="0" destOrd="0" presId="urn:microsoft.com/office/officeart/2005/8/layout/vList2"/>
    <dgm:cxn modelId="{CB96B781-304E-41E6-BAA8-8D1DDACDCF1A}" srcId="{DAB99476-DD13-4BA5-97A1-4F81D311AA58}" destId="{952467D2-08B4-4C4D-8E12-DFBB03B91DA8}" srcOrd="0" destOrd="0" parTransId="{A46A59AB-CB78-4308-9913-40B64087EEE4}" sibTransId="{FFF7F8DC-A3DF-46CD-A980-A721B50CCF6F}"/>
    <dgm:cxn modelId="{FE5B0893-7824-44BD-8BE5-383EC8DA779F}" srcId="{D9C4483B-0442-40D1-A6F5-6C49717B1BAA}" destId="{BF9FC38E-C002-4058-8633-443416722DC2}" srcOrd="0" destOrd="0" parTransId="{558EF639-A861-4EC9-94D4-97EF28706FAC}" sibTransId="{7E449440-19C0-4FFA-ABA7-09667D67D90E}"/>
    <dgm:cxn modelId="{9C699C93-6EE0-47AE-B127-03934A626915}" type="presOf" srcId="{D9C4483B-0442-40D1-A6F5-6C49717B1BAA}" destId="{1EAC1F29-52AB-48AF-9571-F552658B17F0}" srcOrd="0" destOrd="0" presId="urn:microsoft.com/office/officeart/2005/8/layout/vList2"/>
    <dgm:cxn modelId="{92E58795-2946-4E25-80CD-1F254C370AA3}" srcId="{C99A33EF-E703-40F1-B93C-6310618ECB37}" destId="{EC29FBF6-B256-4ACE-9F40-EAFCE658D6A4}" srcOrd="3" destOrd="0" parTransId="{CCD436EA-2810-486F-BECC-3257C48FF27F}" sibTransId="{9BD034A8-32DB-4C35-8045-887FF5D4FFFC}"/>
    <dgm:cxn modelId="{1C8300BC-A3E2-4CAC-8FF9-32B7152BC8B8}" type="presOf" srcId="{C99A33EF-E703-40F1-B93C-6310618ECB37}" destId="{00882088-344E-4DAE-9037-4299AB56BCF7}" srcOrd="0" destOrd="0" presId="urn:microsoft.com/office/officeart/2005/8/layout/vList2"/>
    <dgm:cxn modelId="{70D048C1-C5CB-45E9-9026-12C4AF61FB22}" srcId="{EC29FBF6-B256-4ACE-9F40-EAFCE658D6A4}" destId="{E5A3C502-BAE5-4101-9BDF-203639D83BF9}" srcOrd="1" destOrd="0" parTransId="{9DEF8E44-6FB0-4F4C-9E9A-0BAA2C2F3F88}" sibTransId="{F283E515-CBE5-4EFF-8525-269DF6DB1EB0}"/>
    <dgm:cxn modelId="{7CA8BDD1-5B47-4E43-991E-2963F0093480}" srcId="{C99A33EF-E703-40F1-B93C-6310618ECB37}" destId="{DAB99476-DD13-4BA5-97A1-4F81D311AA58}" srcOrd="1" destOrd="0" parTransId="{0201DE60-D8D1-4AB0-8828-55BECD47FA8D}" sibTransId="{AF9934DA-A3AE-4A51-B6DA-CEAC32C5011B}"/>
    <dgm:cxn modelId="{F536A5D8-4F39-425C-9B3E-383C901F1DE8}" srcId="{C99A33EF-E703-40F1-B93C-6310618ECB37}" destId="{536995A2-F3B2-4493-9DAC-AAA860019B0F}" srcOrd="0" destOrd="0" parTransId="{6AD487E9-C5F0-48B6-81DB-7E1A5294CA53}" sibTransId="{792BFD47-E61B-4603-8E32-2DF94C5096CA}"/>
    <dgm:cxn modelId="{D0A573DD-FF11-4C13-ABE1-C0C0CB046BE9}" srcId="{536995A2-F3B2-4493-9DAC-AAA860019B0F}" destId="{3C7783FF-B17F-438D-BE77-54AD03C5F90C}" srcOrd="1" destOrd="0" parTransId="{3DCB8CF4-3DAB-4730-BCCB-9497279A4247}" sibTransId="{97A0D988-A030-4CD4-8400-0C8A46834647}"/>
    <dgm:cxn modelId="{6C6807E1-90C5-4F17-93F0-2BEC2802BA2E}" type="presOf" srcId="{EC29FBF6-B256-4ACE-9F40-EAFCE658D6A4}" destId="{CEB6A84C-F7A5-4612-A831-E9E2E49312A3}" srcOrd="0" destOrd="0" presId="urn:microsoft.com/office/officeart/2005/8/layout/vList2"/>
    <dgm:cxn modelId="{7D1D0AEA-C01C-481F-9D33-6C865B4EF74F}" srcId="{D9C4483B-0442-40D1-A6F5-6C49717B1BAA}" destId="{D3DF631B-FC4A-4E3E-81D2-3580A2E21D1A}" srcOrd="1" destOrd="0" parTransId="{7A283E20-9F52-494C-8BEF-6C8AFFF2AF54}" sibTransId="{B82A257C-9218-4F5A-8397-ACB8A159C3EE}"/>
    <dgm:cxn modelId="{93C883F9-0EA3-4171-B63E-940D8452B860}" type="presOf" srcId="{3C7783FF-B17F-438D-BE77-54AD03C5F90C}" destId="{F74471FD-62B9-4389-ADE3-63A43E15197A}" srcOrd="0" destOrd="1" presId="urn:microsoft.com/office/officeart/2005/8/layout/vList2"/>
    <dgm:cxn modelId="{4F88B91C-B4B5-4604-85F1-1F8BFEDA3C7C}" type="presParOf" srcId="{00882088-344E-4DAE-9037-4299AB56BCF7}" destId="{D14B246E-1DDA-4ECB-A54E-DDBAE5A6963F}" srcOrd="0" destOrd="0" presId="urn:microsoft.com/office/officeart/2005/8/layout/vList2"/>
    <dgm:cxn modelId="{0E1D262A-878E-4753-9ECD-21686D710B14}" type="presParOf" srcId="{00882088-344E-4DAE-9037-4299AB56BCF7}" destId="{F74471FD-62B9-4389-ADE3-63A43E15197A}" srcOrd="1" destOrd="0" presId="urn:microsoft.com/office/officeart/2005/8/layout/vList2"/>
    <dgm:cxn modelId="{87700506-3739-4FA2-851B-F8A4E12E442E}" type="presParOf" srcId="{00882088-344E-4DAE-9037-4299AB56BCF7}" destId="{9767D62B-4882-4207-959E-C63347516C2D}" srcOrd="2" destOrd="0" presId="urn:microsoft.com/office/officeart/2005/8/layout/vList2"/>
    <dgm:cxn modelId="{AD8E2B06-E268-4B81-A47E-5306BA4CF48A}" type="presParOf" srcId="{00882088-344E-4DAE-9037-4299AB56BCF7}" destId="{63A74F1D-B43F-4E5E-B36E-DEBB92C00444}" srcOrd="3" destOrd="0" presId="urn:microsoft.com/office/officeart/2005/8/layout/vList2"/>
    <dgm:cxn modelId="{C48A38BE-050D-4B38-B88A-63A28319D102}" type="presParOf" srcId="{00882088-344E-4DAE-9037-4299AB56BCF7}" destId="{1EAC1F29-52AB-48AF-9571-F552658B17F0}" srcOrd="4" destOrd="0" presId="urn:microsoft.com/office/officeart/2005/8/layout/vList2"/>
    <dgm:cxn modelId="{5EBF5005-ED8A-4E9D-AB6B-84990ECF2139}" type="presParOf" srcId="{00882088-344E-4DAE-9037-4299AB56BCF7}" destId="{6F32760B-39EB-41E3-831E-3A1B23D21153}" srcOrd="5" destOrd="0" presId="urn:microsoft.com/office/officeart/2005/8/layout/vList2"/>
    <dgm:cxn modelId="{8487AE48-12E8-4E2F-8CBF-6E2997E70BC2}" type="presParOf" srcId="{00882088-344E-4DAE-9037-4299AB56BCF7}" destId="{CEB6A84C-F7A5-4612-A831-E9E2E49312A3}" srcOrd="6" destOrd="0" presId="urn:microsoft.com/office/officeart/2005/8/layout/vList2"/>
    <dgm:cxn modelId="{DB44592F-F5DB-4689-B31B-B039AF7F7679}" type="presParOf" srcId="{00882088-344E-4DAE-9037-4299AB56BCF7}" destId="{B702FC61-187D-4F3B-B1CF-E50970818987}"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endParaRPr lang="en-US" sz="1400" kern="1200" cap="all">
            <a:solidFill>
              <a:prstClr val="black">
                <a:hueOff val="0"/>
                <a:satOff val="0"/>
                <a:lumOff val="0"/>
                <a:alphaOff val="0"/>
              </a:prstClr>
            </a:solidFill>
            <a:latin typeface="+mn-lt"/>
            <a:ea typeface="+mn-ea"/>
            <a:cs typeface="+mn-cs"/>
          </a:endParaRP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100" kern="1200"/>
        </a:p>
        <a:p>
          <a:pPr>
            <a:lnSpc>
              <a:spcPct val="100000"/>
            </a:lnSpc>
            <a:defRPr cap="all"/>
          </a:pPr>
          <a:endParaRPr lang="en-US" sz="1100" kern="1200"/>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68736CCC-0CA2-4519-BDE6-7E07930C96CF}">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u="none" kern="1200" cap="all">
            <a:latin typeface="Calibri Light" panose="020F0302020204030204"/>
            <a:ea typeface="+mn-ea"/>
            <a:cs typeface="Calibri Light" panose="020F0302020204030204"/>
          </a:endParaRPr>
        </a:p>
        <a:p>
          <a:pPr>
            <a:lnSpc>
              <a:spcPct val="100000"/>
            </a:lnSpc>
            <a:defRPr cap="all"/>
          </a:pPr>
          <a:endParaRPr lang="en-US" sz="1400" u="none" kern="1200" cap="all">
            <a:latin typeface="Calibri Light" panose="020F0302020204030204"/>
            <a:ea typeface="+mn-ea"/>
            <a:cs typeface="Calibri Light" panose="020F0302020204030204"/>
          </a:endParaRPr>
        </a:p>
      </dgm:t>
    </dgm:pt>
    <dgm:pt modelId="{DCE4F5C0-DC0D-4EA8-AC9E-819407B3F70E}" type="parTrans" cxnId="{C4349F55-C614-47D9-9695-BFFBC3537D52}">
      <dgm:prSet/>
      <dgm:spPr/>
      <dgm:t>
        <a:bodyPr/>
        <a:lstStyle/>
        <a:p>
          <a:endParaRPr lang="en-US"/>
        </a:p>
      </dgm:t>
    </dgm:pt>
    <dgm:pt modelId="{45A7E1FD-1098-4053-95A4-8464372E28F3}" type="sibTrans" cxnId="{C4349F55-C614-47D9-9695-BFFBC3537D52}">
      <dgm:prSet/>
      <dgm:spPr/>
      <dgm:t>
        <a:bodyPr/>
        <a:lstStyle/>
        <a:p>
          <a:endParaRPr lang="en-US"/>
        </a:p>
      </dgm:t>
    </dgm:pt>
    <dgm:pt modelId="{5D87691C-3797-46AC-A813-1A5725B4D74B}">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latin typeface="+mn-lt"/>
          </a:endParaRPr>
        </a:p>
        <a:p>
          <a:pPr>
            <a:lnSpc>
              <a:spcPct val="100000"/>
            </a:lnSpc>
            <a:defRPr cap="all"/>
          </a:pPr>
          <a:endParaRPr lang="en-US" sz="1400" u="none" kern="1200">
            <a:latin typeface="Calibri Light" panose="020F0302020204030204"/>
            <a:cs typeface="Calibri Light" panose="020F0302020204030204"/>
          </a:endParaRPr>
        </a:p>
      </dgm:t>
    </dgm:pt>
    <dgm:pt modelId="{4ED7FD8D-9C77-4AED-8F5A-33957E49CC37}" type="parTrans" cxnId="{F950A91F-7920-4AFF-ACA8-E2B029A188D8}">
      <dgm:prSet/>
      <dgm:spPr/>
      <dgm:t>
        <a:bodyPr/>
        <a:lstStyle/>
        <a:p>
          <a:endParaRPr lang="en-US"/>
        </a:p>
      </dgm:t>
    </dgm:pt>
    <dgm:pt modelId="{C8723C8B-B7EE-48FD-AC08-BB247DBF35DA}" type="sibTrans" cxnId="{F950A91F-7920-4AFF-ACA8-E2B029A188D8}">
      <dgm:prSet/>
      <dgm:spPr/>
      <dgm:t>
        <a:bodyPr/>
        <a:lstStyle/>
        <a:p>
          <a:endParaRPr lang="en-US"/>
        </a:p>
      </dgm:t>
    </dgm:pt>
    <dgm:pt modelId="{0CE302A4-9EDA-43D4-9B9F-0681EB5EE6FE}">
      <dgm:prSet custT="1"/>
      <dgm:spPr/>
      <dgm:t>
        <a:bodyPr/>
        <a:lstStyle/>
        <a:p>
          <a:pPr>
            <a:lnSpc>
              <a:spcPct val="100000"/>
            </a:lnSpc>
            <a:defRPr cap="all"/>
          </a:pPr>
          <a:r>
            <a:rPr lang="en-US" sz="1600" b="1" u="sng" kern="1200"/>
            <a:t>GPS app</a:t>
          </a:r>
          <a:r>
            <a:rPr lang="en-US" sz="1600" u="sng" kern="1200"/>
            <a:t>:</a:t>
          </a:r>
          <a:endParaRPr lang="en-US" sz="1400" b="0" kern="1200" cap="all">
            <a:solidFill>
              <a:prstClr val="black">
                <a:hueOff val="0"/>
                <a:satOff val="0"/>
                <a:lumOff val="0"/>
                <a:alphaOff val="0"/>
              </a:prstClr>
            </a:solidFill>
            <a:latin typeface="+mn-lt"/>
            <a:ea typeface="+mn-ea"/>
            <a:cs typeface="Calibri Light"/>
          </a:endParaRPr>
        </a:p>
        <a:p>
          <a:pPr>
            <a:lnSpc>
              <a:spcPct val="100000"/>
            </a:lnSpc>
            <a:defRPr cap="all"/>
          </a:pPr>
          <a:endParaRPr lang="en-US" sz="1400" b="0" kern="1200" cap="all">
            <a:solidFill>
              <a:prstClr val="black">
                <a:hueOff val="0"/>
                <a:satOff val="0"/>
                <a:lumOff val="0"/>
                <a:alphaOff val="0"/>
              </a:prstClr>
            </a:solidFill>
            <a:latin typeface="+mn-lt"/>
            <a:ea typeface="+mn-lt"/>
            <a:cs typeface="Calibri Light"/>
          </a:endParaRP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5"/>
      <dgm:spPr/>
    </dgm:pt>
    <dgm:pt modelId="{1624069E-B2E9-4EF9-9F8F-B9BB4B4C070F}" type="pres">
      <dgm:prSet presAssocID="{0CE302A4-9EDA-43D4-9B9F-0681EB5EE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5"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5"/>
      <dgm:spPr/>
    </dgm:pt>
    <dgm:pt modelId="{D4835F5C-10B4-4BE2-B799-6E00828C3675}" type="pres">
      <dgm:prSet presAssocID="{B3A80728-AF2B-49A9-9641-A60B6816F5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5">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5"/>
      <dgm:spPr/>
    </dgm:pt>
    <dgm:pt modelId="{5E9FA325-4D0A-47A9-A112-49E93421EF49}" type="pres">
      <dgm:prSet presAssocID="{84AB0D91-A085-491D-929F-AD011BDE49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with ca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5" custLinFactNeighborY="0">
        <dgm:presLayoutVars>
          <dgm:chMax val="1"/>
          <dgm:chPref val="1"/>
        </dgm:presLayoutVars>
      </dgm:prSet>
      <dgm:spPr/>
    </dgm:pt>
    <dgm:pt modelId="{DF56C13E-9360-4C62-9DEB-0BC885C38457}" type="pres">
      <dgm:prSet presAssocID="{F4DA2A1C-B096-40BD-ADBC-6506F8E66BB7}" presName="sibTrans" presStyleCnt="0"/>
      <dgm:spPr/>
    </dgm:pt>
    <dgm:pt modelId="{09AAA59C-C926-447E-9978-23A422151857}" type="pres">
      <dgm:prSet presAssocID="{68736CCC-0CA2-4519-BDE6-7E07930C96CF}" presName="compNode" presStyleCnt="0"/>
      <dgm:spPr/>
    </dgm:pt>
    <dgm:pt modelId="{0B508F6C-6331-4E42-994A-F08C7D2ADCC4}" type="pres">
      <dgm:prSet presAssocID="{68736CCC-0CA2-4519-BDE6-7E07930C96CF}" presName="iconBgRect" presStyleLbl="bgShp" presStyleIdx="3" presStyleCnt="5"/>
      <dgm:spPr/>
    </dgm:pt>
    <dgm:pt modelId="{385F1EF4-AE75-4169-8170-15F291CBA95E}" type="pres">
      <dgm:prSet presAssocID="{68736CCC-0CA2-4519-BDE6-7E07930C96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asses"/>
        </a:ext>
      </dgm:extLst>
    </dgm:pt>
    <dgm:pt modelId="{7C817047-5BBA-4433-81AD-0BB28EE704D3}" type="pres">
      <dgm:prSet presAssocID="{68736CCC-0CA2-4519-BDE6-7E07930C96CF}" presName="spaceRect" presStyleCnt="0"/>
      <dgm:spPr/>
    </dgm:pt>
    <dgm:pt modelId="{9C060A69-6C36-4AC7-BCEB-2815EEB0DD39}" type="pres">
      <dgm:prSet presAssocID="{68736CCC-0CA2-4519-BDE6-7E07930C96CF}" presName="textRect" presStyleLbl="revTx" presStyleIdx="3" presStyleCnt="5">
        <dgm:presLayoutVars>
          <dgm:chMax val="1"/>
          <dgm:chPref val="1"/>
        </dgm:presLayoutVars>
      </dgm:prSet>
      <dgm:spPr/>
    </dgm:pt>
    <dgm:pt modelId="{33D585F3-2ED2-4DC9-A302-E4B0C4B93DEA}" type="pres">
      <dgm:prSet presAssocID="{45A7E1FD-1098-4053-95A4-8464372E28F3}" presName="sibTrans" presStyleCnt="0"/>
      <dgm:spPr/>
    </dgm:pt>
    <dgm:pt modelId="{2774E4F4-5866-4D19-B6A5-FFF038563038}" type="pres">
      <dgm:prSet presAssocID="{5D87691C-3797-46AC-A813-1A5725B4D74B}" presName="compNode" presStyleCnt="0"/>
      <dgm:spPr/>
    </dgm:pt>
    <dgm:pt modelId="{AEBE321D-609C-407A-94B3-58826C1FBB43}" type="pres">
      <dgm:prSet presAssocID="{5D87691C-3797-46AC-A813-1A5725B4D74B}" presName="iconBgRect" presStyleLbl="bgShp" presStyleIdx="4" presStyleCnt="5"/>
      <dgm:spPr/>
    </dgm:pt>
    <dgm:pt modelId="{37B73A99-0F7C-460B-8ED6-7DCD997E54F9}" type="pres">
      <dgm:prSet presAssocID="{5D87691C-3797-46AC-A813-1A5725B4D74B}"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Cane"/>
        </a:ext>
      </dgm:extLst>
    </dgm:pt>
    <dgm:pt modelId="{0B3B813C-511B-4EBC-95DC-A3F4BA931861}" type="pres">
      <dgm:prSet presAssocID="{5D87691C-3797-46AC-A813-1A5725B4D74B}" presName="spaceRect" presStyleCnt="0"/>
      <dgm:spPr/>
    </dgm:pt>
    <dgm:pt modelId="{70958D28-161B-4459-A6FA-A5551387B1A9}" type="pres">
      <dgm:prSet presAssocID="{5D87691C-3797-46AC-A813-1A5725B4D74B}" presName="textRect" presStyleLbl="revTx" presStyleIdx="4" presStyleCnt="5">
        <dgm:presLayoutVars>
          <dgm:chMax val="1"/>
          <dgm:chPref val="1"/>
        </dgm:presLayoutVars>
      </dgm:prSet>
      <dgm:spPr/>
    </dgm:pt>
  </dgm:ptLst>
  <dgm:cxnLst>
    <dgm:cxn modelId="{475B7E07-5B4B-487A-B20C-9B594327ABF5}" type="presOf" srcId="{5D87691C-3797-46AC-A813-1A5725B4D74B}" destId="{70958D28-161B-4459-A6FA-A5551387B1A9}" srcOrd="0" destOrd="0" presId="urn:microsoft.com/office/officeart/2018/5/layout/IconCircleLabelList"/>
    <dgm:cxn modelId="{F950A91F-7920-4AFF-ACA8-E2B029A188D8}" srcId="{D2FD1629-D0B8-4CC1-AF6A-99E366DD5DA9}" destId="{5D87691C-3797-46AC-A813-1A5725B4D74B}" srcOrd="4" destOrd="0" parTransId="{4ED7FD8D-9C77-4AED-8F5A-33957E49CC37}" sibTransId="{C8723C8B-B7EE-48FD-AC08-BB247DBF35DA}"/>
    <dgm:cxn modelId="{C3C85F26-7E93-4D30-9D6D-0EE639E6D394}" type="presOf" srcId="{0CE302A4-9EDA-43D4-9B9F-0681EB5EE6FE}" destId="{7D92E19E-C7BE-4017-B3BC-098E50F249D1}"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6F1DC6F-9A5D-4819-A62B-9F6CD275C358}" type="presOf" srcId="{84AB0D91-A085-491D-929F-AD011BDE49F9}" destId="{D89227E0-ADB6-44B4-894D-766385A09046}" srcOrd="0" destOrd="0" presId="urn:microsoft.com/office/officeart/2018/5/layout/IconCircleLabelList"/>
    <dgm:cxn modelId="{C4349F55-C614-47D9-9695-BFFBC3537D52}" srcId="{D2FD1629-D0B8-4CC1-AF6A-99E366DD5DA9}" destId="{68736CCC-0CA2-4519-BDE6-7E07930C96CF}" srcOrd="3" destOrd="0" parTransId="{DCE4F5C0-DC0D-4EA8-AC9E-819407B3F70E}" sibTransId="{45A7E1FD-1098-4053-95A4-8464372E28F3}"/>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9A58C6BF-C119-4017-A410-49C1F55AA749}" type="presOf" srcId="{B3A80728-AF2B-49A9-9641-A60B6816F588}" destId="{AC0BC7F9-1A4E-4355-B1C4-D6A21674EABA}" srcOrd="0" destOrd="0" presId="urn:microsoft.com/office/officeart/2018/5/layout/IconCircleLabelList"/>
    <dgm:cxn modelId="{F5CEBACE-51EA-478B-BCDE-29C81F3E06E9}" type="presOf" srcId="{68736CCC-0CA2-4519-BDE6-7E07930C96CF}" destId="{9C060A69-6C36-4AC7-BCEB-2815EEB0DD39}" srcOrd="0" destOrd="0" presId="urn:microsoft.com/office/officeart/2018/5/layout/IconCircleLabelList"/>
    <dgm:cxn modelId="{2C51EEF1-0CCE-41A4-91F5-7D468BCD67B6}" srcId="{D2FD1629-D0B8-4CC1-AF6A-99E366DD5DA9}" destId="{B3A80728-AF2B-49A9-9641-A60B6816F588}" srcOrd="1" destOrd="0" parTransId="{7F7152A8-78E1-41A5-9318-2AE90CC4D6FD}" sibTransId="{A97199CD-5CF0-4D26-8162-0FED7C3BD2E6}"/>
    <dgm:cxn modelId="{0657AAB2-6F71-42D0-B1C4-8C01097D67B2}" type="presParOf" srcId="{55703E81-0C9F-40D6-AEEF-60E54B8FB325}" destId="{CE891B84-A241-40D2-981C-B3BE5366F6AD}" srcOrd="0" destOrd="0" presId="urn:microsoft.com/office/officeart/2018/5/layout/IconCircleLabelList"/>
    <dgm:cxn modelId="{A9BA8886-1B4D-4673-A792-066DAFC63CBA}" type="presParOf" srcId="{CE891B84-A241-40D2-981C-B3BE5366F6AD}" destId="{12AFD3A9-CE4B-44BA-B13E-46D8C2E14B7E}" srcOrd="0" destOrd="0" presId="urn:microsoft.com/office/officeart/2018/5/layout/IconCircleLabelList"/>
    <dgm:cxn modelId="{5C342CCF-3613-4FD9-9641-C0BC4F4A12C9}" type="presParOf" srcId="{CE891B84-A241-40D2-981C-B3BE5366F6AD}" destId="{1624069E-B2E9-4EF9-9F8F-B9BB4B4C070F}" srcOrd="1" destOrd="0" presId="urn:microsoft.com/office/officeart/2018/5/layout/IconCircleLabelList"/>
    <dgm:cxn modelId="{5366C8ED-F8CD-475D-8C49-68FC9A37FC7D}" type="presParOf" srcId="{CE891B84-A241-40D2-981C-B3BE5366F6AD}" destId="{88E908CD-F5DB-46EC-8665-0C09E698432B}" srcOrd="2" destOrd="0" presId="urn:microsoft.com/office/officeart/2018/5/layout/IconCircleLabelList"/>
    <dgm:cxn modelId="{1F47E142-74D2-4AFB-88EB-E6E6AD0E1208}" type="presParOf" srcId="{CE891B84-A241-40D2-981C-B3BE5366F6AD}" destId="{7D92E19E-C7BE-4017-B3BC-098E50F249D1}" srcOrd="3" destOrd="0" presId="urn:microsoft.com/office/officeart/2018/5/layout/IconCircleLabelList"/>
    <dgm:cxn modelId="{46072D77-97D4-4B2C-BF17-231B2B99B2C5}" type="presParOf" srcId="{55703E81-0C9F-40D6-AEEF-60E54B8FB325}" destId="{CADD611C-163A-4347-882B-1D0BD60A55D1}" srcOrd="1" destOrd="0" presId="urn:microsoft.com/office/officeart/2018/5/layout/IconCircleLabelList"/>
    <dgm:cxn modelId="{3A389653-457B-4B32-B07F-C0E163BBFE04}" type="presParOf" srcId="{55703E81-0C9F-40D6-AEEF-60E54B8FB325}" destId="{546D4AF3-F425-4DDB-BDFD-7F4C21A4B586}" srcOrd="2" destOrd="0" presId="urn:microsoft.com/office/officeart/2018/5/layout/IconCircleLabelList"/>
    <dgm:cxn modelId="{1B0715EB-FD31-4120-BFF4-6BF4F2F01F63}" type="presParOf" srcId="{546D4AF3-F425-4DDB-BDFD-7F4C21A4B586}" destId="{8CD6240D-C573-458D-BE05-02202C2BD0D0}" srcOrd="0" destOrd="0" presId="urn:microsoft.com/office/officeart/2018/5/layout/IconCircleLabelList"/>
    <dgm:cxn modelId="{4CC36B21-0472-4C2A-84F3-26361BCCB9CA}" type="presParOf" srcId="{546D4AF3-F425-4DDB-BDFD-7F4C21A4B586}" destId="{D4835F5C-10B4-4BE2-B799-6E00828C3675}" srcOrd="1" destOrd="0" presId="urn:microsoft.com/office/officeart/2018/5/layout/IconCircleLabelList"/>
    <dgm:cxn modelId="{A4CAAE2E-6886-4E44-959B-8BFECF9BF263}" type="presParOf" srcId="{546D4AF3-F425-4DDB-BDFD-7F4C21A4B586}" destId="{5AAFD4DB-8DFF-434D-A156-EED329567DE3}" srcOrd="2" destOrd="0" presId="urn:microsoft.com/office/officeart/2018/5/layout/IconCircleLabelList"/>
    <dgm:cxn modelId="{275FA074-0FD9-4A27-BF63-6AC7A668EC2A}" type="presParOf" srcId="{546D4AF3-F425-4DDB-BDFD-7F4C21A4B586}" destId="{AC0BC7F9-1A4E-4355-B1C4-D6A21674EABA}" srcOrd="3" destOrd="0" presId="urn:microsoft.com/office/officeart/2018/5/layout/IconCircleLabelList"/>
    <dgm:cxn modelId="{EA96A219-E998-4505-AF7D-718CB3D39444}" type="presParOf" srcId="{55703E81-0C9F-40D6-AEEF-60E54B8FB325}" destId="{9A69D7AE-DA10-4CC3-BE00-BB1F709BA327}" srcOrd="3" destOrd="0" presId="urn:microsoft.com/office/officeart/2018/5/layout/IconCircleLabelList"/>
    <dgm:cxn modelId="{4DB14559-35B0-4E0D-83D6-0CDDA62D48DA}" type="presParOf" srcId="{55703E81-0C9F-40D6-AEEF-60E54B8FB325}" destId="{18777B89-1434-404E-BAF8-9B5AC7184A57}" srcOrd="4" destOrd="0" presId="urn:microsoft.com/office/officeart/2018/5/layout/IconCircleLabelList"/>
    <dgm:cxn modelId="{ED2FFA30-8C12-4214-A3DB-FEEFE2C65C3A}" type="presParOf" srcId="{18777B89-1434-404E-BAF8-9B5AC7184A57}" destId="{A80D0345-7122-49CC-B30E-A23CF86108DB}" srcOrd="0" destOrd="0" presId="urn:microsoft.com/office/officeart/2018/5/layout/IconCircleLabelList"/>
    <dgm:cxn modelId="{64BF524B-9E11-4E2D-8604-0BB93620790E}" type="presParOf" srcId="{18777B89-1434-404E-BAF8-9B5AC7184A57}" destId="{5E9FA325-4D0A-47A9-A112-49E93421EF49}" srcOrd="1" destOrd="0" presId="urn:microsoft.com/office/officeart/2018/5/layout/IconCircleLabelList"/>
    <dgm:cxn modelId="{C984ABB3-952D-48F4-A943-6735E10DBB02}" type="presParOf" srcId="{18777B89-1434-404E-BAF8-9B5AC7184A57}" destId="{111A2926-4098-42D9-A852-5CD3D1B06CE2}" srcOrd="2" destOrd="0" presId="urn:microsoft.com/office/officeart/2018/5/layout/IconCircleLabelList"/>
    <dgm:cxn modelId="{02B11663-3237-4A1B-83A6-2AFBA099D503}" type="presParOf" srcId="{18777B89-1434-404E-BAF8-9B5AC7184A57}" destId="{D89227E0-ADB6-44B4-894D-766385A09046}" srcOrd="3" destOrd="0" presId="urn:microsoft.com/office/officeart/2018/5/layout/IconCircleLabelList"/>
    <dgm:cxn modelId="{2C5B708C-0F56-45E6-BA21-1F7BCABF9D56}" type="presParOf" srcId="{55703E81-0C9F-40D6-AEEF-60E54B8FB325}" destId="{DF56C13E-9360-4C62-9DEB-0BC885C38457}" srcOrd="5" destOrd="0" presId="urn:microsoft.com/office/officeart/2018/5/layout/IconCircleLabelList"/>
    <dgm:cxn modelId="{4E0F278F-D7DB-4030-A6BF-6BD636B50C4D}" type="presParOf" srcId="{55703E81-0C9F-40D6-AEEF-60E54B8FB325}" destId="{09AAA59C-C926-447E-9978-23A422151857}" srcOrd="6" destOrd="0" presId="urn:microsoft.com/office/officeart/2018/5/layout/IconCircleLabelList"/>
    <dgm:cxn modelId="{2F705A0A-B31E-4DA9-A175-86EF0436B233}" type="presParOf" srcId="{09AAA59C-C926-447E-9978-23A422151857}" destId="{0B508F6C-6331-4E42-994A-F08C7D2ADCC4}" srcOrd="0" destOrd="0" presId="urn:microsoft.com/office/officeart/2018/5/layout/IconCircleLabelList"/>
    <dgm:cxn modelId="{0C2627C1-E48F-4926-AB0F-BB82D47F5E77}" type="presParOf" srcId="{09AAA59C-C926-447E-9978-23A422151857}" destId="{385F1EF4-AE75-4169-8170-15F291CBA95E}" srcOrd="1" destOrd="0" presId="urn:microsoft.com/office/officeart/2018/5/layout/IconCircleLabelList"/>
    <dgm:cxn modelId="{9BD6C3D1-8C30-47DE-9160-CC9C140B0451}" type="presParOf" srcId="{09AAA59C-C926-447E-9978-23A422151857}" destId="{7C817047-5BBA-4433-81AD-0BB28EE704D3}" srcOrd="2" destOrd="0" presId="urn:microsoft.com/office/officeart/2018/5/layout/IconCircleLabelList"/>
    <dgm:cxn modelId="{80C26226-51F7-4660-9B28-1DF53A7389E4}" type="presParOf" srcId="{09AAA59C-C926-447E-9978-23A422151857}" destId="{9C060A69-6C36-4AC7-BCEB-2815EEB0DD39}" srcOrd="3" destOrd="0" presId="urn:microsoft.com/office/officeart/2018/5/layout/IconCircleLabelList"/>
    <dgm:cxn modelId="{F3576A78-A8E8-411B-8F88-63BC1F184511}" type="presParOf" srcId="{55703E81-0C9F-40D6-AEEF-60E54B8FB325}" destId="{33D585F3-2ED2-4DC9-A302-E4B0C4B93DEA}" srcOrd="7" destOrd="0" presId="urn:microsoft.com/office/officeart/2018/5/layout/IconCircleLabelList"/>
    <dgm:cxn modelId="{D8B6190E-0378-4382-A06F-8E196F6B288E}" type="presParOf" srcId="{55703E81-0C9F-40D6-AEEF-60E54B8FB325}" destId="{2774E4F4-5866-4D19-B6A5-FFF038563038}" srcOrd="8" destOrd="0" presId="urn:microsoft.com/office/officeart/2018/5/layout/IconCircleLabelList"/>
    <dgm:cxn modelId="{1FD654D6-0EB4-4B68-84F7-8674FE38534E}" type="presParOf" srcId="{2774E4F4-5866-4D19-B6A5-FFF038563038}" destId="{AEBE321D-609C-407A-94B3-58826C1FBB43}" srcOrd="0" destOrd="0" presId="urn:microsoft.com/office/officeart/2018/5/layout/IconCircleLabelList"/>
    <dgm:cxn modelId="{420366A2-F632-496B-A252-7760D8C54B78}" type="presParOf" srcId="{2774E4F4-5866-4D19-B6A5-FFF038563038}" destId="{37B73A99-0F7C-460B-8ED6-7DCD997E54F9}" srcOrd="1" destOrd="0" presId="urn:microsoft.com/office/officeart/2018/5/layout/IconCircleLabelList"/>
    <dgm:cxn modelId="{EBAEAFBA-3D87-4DF4-A7EA-D761B45FE261}" type="presParOf" srcId="{2774E4F4-5866-4D19-B6A5-FFF038563038}" destId="{0B3B813C-511B-4EBC-95DC-A3F4BA931861}" srcOrd="2" destOrd="0" presId="urn:microsoft.com/office/officeart/2018/5/layout/IconCircleLabelList"/>
    <dgm:cxn modelId="{DEB9B48E-CC63-4793-9717-B8D5C5F5CFF8}" type="presParOf" srcId="{2774E4F4-5866-4D19-B6A5-FFF038563038}" destId="{70958D28-161B-4459-A6FA-A5551387B1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0" u="sng" kern="1200" cap="all">
              <a:solidFill>
                <a:prstClr val="black">
                  <a:hueOff val="0"/>
                  <a:satOff val="0"/>
                  <a:lumOff val="0"/>
                  <a:alphaOff val="0"/>
                </a:prstClr>
              </a:solidFill>
              <a:latin typeface="Calibri" panose="020F0502020204030204"/>
              <a:ea typeface="+mn-ea"/>
              <a:cs typeface="+mn-cs"/>
            </a:rPr>
            <a:t>Pin Matrix Haptics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endParaRPr lang="en-US" sz="1400" kern="1200" cap="all">
            <a:solidFill>
              <a:prstClr val="black">
                <a:hueOff val="0"/>
                <a:satOff val="0"/>
                <a:lumOff val="0"/>
                <a:alphaOff val="0"/>
              </a:prstClr>
            </a:solidFill>
            <a:latin typeface="+mn-lt"/>
            <a:ea typeface="+mn-ea"/>
            <a:cs typeface="+mn-cs"/>
          </a:endParaRP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0" u="sng" kern="1200" cap="all">
              <a:solidFill>
                <a:prstClr val="black">
                  <a:hueOff val="0"/>
                  <a:satOff val="0"/>
                  <a:lumOff val="0"/>
                  <a:alphaOff val="0"/>
                </a:prstClr>
              </a:solidFill>
              <a:latin typeface="Calibri" panose="020F0502020204030204"/>
              <a:ea typeface="+mn-ea"/>
              <a:cs typeface="+mn-cs"/>
            </a:rPr>
            <a:t>Sensor Watch:</a:t>
          </a:r>
          <a:r>
            <a:rPr lang="en-US" sz="1400" u="sng" kern="1200" cap="all">
              <a:latin typeface="Calibri" panose="020F0502020204030204"/>
              <a:ea typeface="+mn-ea"/>
              <a:cs typeface="+mn-cs"/>
            </a:rPr>
            <a:t> </a:t>
          </a:r>
          <a:endParaRPr lang="en-US" sz="1100" kern="1200"/>
        </a:p>
        <a:p>
          <a:pPr>
            <a:lnSpc>
              <a:spcPct val="100000"/>
            </a:lnSpc>
            <a:defRPr cap="all"/>
          </a:pPr>
          <a:endParaRPr lang="en-US" sz="1100" kern="1200"/>
        </a:p>
        <a:p>
          <a:pPr>
            <a:lnSpc>
              <a:spcPct val="100000"/>
            </a:lnSpc>
            <a:defRPr cap="all"/>
          </a:pPr>
          <a:endParaRPr lang="en-US" sz="1100" u="none" kern="1200">
            <a:latin typeface="Calibri Light" panose="020F0302020204030204"/>
            <a:cs typeface="Calibri Light" panose="020F0302020204030204"/>
          </a:endParaRPr>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0CE302A4-9EDA-43D4-9B9F-0681EB5EE6FE}">
      <dgm:prSet custT="1"/>
      <dgm:spPr/>
      <dgm:t>
        <a:bodyPr/>
        <a:lstStyle/>
        <a:p>
          <a:pPr>
            <a:lnSpc>
              <a:spcPct val="100000"/>
            </a:lnSpc>
            <a:defRPr cap="all"/>
          </a:pPr>
          <a:r>
            <a:rPr lang="en-US" sz="1600" b="1" u="sng" kern="1200">
              <a:latin typeface="Calibri Light" panose="020F0302020204030204"/>
            </a:rPr>
            <a:t>Sensor Pin Chip</a:t>
          </a:r>
          <a:r>
            <a:rPr lang="en-US" sz="1600" b="1" u="sng" kern="1200"/>
            <a:t>:</a:t>
          </a:r>
          <a:endParaRPr lang="en-US" sz="1400" b="1" kern="1200" cap="all">
            <a:solidFill>
              <a:prstClr val="black">
                <a:hueOff val="0"/>
                <a:satOff val="0"/>
                <a:lumOff val="0"/>
                <a:alphaOff val="0"/>
              </a:prstClr>
            </a:solidFill>
            <a:latin typeface="+mn-lt"/>
            <a:ea typeface="+mn-ea"/>
            <a:cs typeface="Calibri Light"/>
          </a:endParaRPr>
        </a:p>
        <a:p>
          <a:pPr>
            <a:lnSpc>
              <a:spcPct val="100000"/>
            </a:lnSpc>
            <a:defRPr cap="all"/>
          </a:pPr>
          <a:endParaRPr lang="en-US" sz="1400" b="0" kern="1200" cap="all">
            <a:solidFill>
              <a:prstClr val="black">
                <a:hueOff val="0"/>
                <a:satOff val="0"/>
                <a:lumOff val="0"/>
                <a:alphaOff val="0"/>
              </a:prstClr>
            </a:solidFill>
            <a:latin typeface="+mn-lt"/>
            <a:ea typeface="+mn-lt"/>
            <a:cs typeface="Calibri Light"/>
          </a:endParaRP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3"/>
      <dgm:spPr/>
    </dgm:pt>
    <dgm:pt modelId="{1624069E-B2E9-4EF9-9F8F-B9BB4B4C070F}" type="pres">
      <dgm:prSet presAssocID="{0CE302A4-9EDA-43D4-9B9F-0681EB5EE6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3"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3"/>
      <dgm:spPr/>
    </dgm:pt>
    <dgm:pt modelId="{D4835F5C-10B4-4BE2-B799-6E00828C3675}" type="pres">
      <dgm:prSet presAssocID="{B3A80728-AF2B-49A9-9641-A60B6816F5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3">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3"/>
      <dgm:spPr/>
    </dgm:pt>
    <dgm:pt modelId="{5E9FA325-4D0A-47A9-A112-49E93421EF49}" type="pres">
      <dgm:prSet presAssocID="{84AB0D91-A085-491D-929F-AD011BDE49F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outli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3" custLinFactNeighborY="0">
        <dgm:presLayoutVars>
          <dgm:chMax val="1"/>
          <dgm:chPref val="1"/>
        </dgm:presLayoutVars>
      </dgm:prSet>
      <dgm:spPr/>
    </dgm:pt>
  </dgm:ptLst>
  <dgm:cxnLst>
    <dgm:cxn modelId="{9969FA05-BEC2-4343-B67F-0022C477145D}" type="presOf" srcId="{B3A80728-AF2B-49A9-9641-A60B6816F588}" destId="{AC0BC7F9-1A4E-4355-B1C4-D6A21674EABA}"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BA2A32C-E896-426B-9098-DB634A74C50D}" type="presOf" srcId="{84AB0D91-A085-491D-929F-AD011BDE49F9}" destId="{D89227E0-ADB6-44B4-894D-766385A09046}" srcOrd="0" destOrd="0" presId="urn:microsoft.com/office/officeart/2018/5/layout/IconCircleLabelList"/>
    <dgm:cxn modelId="{A3CED66F-379D-4E0B-B9DF-A23323308173}" type="presOf" srcId="{0CE302A4-9EDA-43D4-9B9F-0681EB5EE6FE}" destId="{7D92E19E-C7BE-4017-B3BC-098E50F249D1}" srcOrd="0" destOrd="0" presId="urn:microsoft.com/office/officeart/2018/5/layout/IconCircleLabelList"/>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2C51EEF1-0CCE-41A4-91F5-7D468BCD67B6}" srcId="{D2FD1629-D0B8-4CC1-AF6A-99E366DD5DA9}" destId="{B3A80728-AF2B-49A9-9641-A60B6816F588}" srcOrd="1" destOrd="0" parTransId="{7F7152A8-78E1-41A5-9318-2AE90CC4D6FD}" sibTransId="{A97199CD-5CF0-4D26-8162-0FED7C3BD2E6}"/>
    <dgm:cxn modelId="{8DCED4BD-6DA0-4989-801C-29A635ABCBCB}" type="presParOf" srcId="{55703E81-0C9F-40D6-AEEF-60E54B8FB325}" destId="{CE891B84-A241-40D2-981C-B3BE5366F6AD}" srcOrd="0" destOrd="0" presId="urn:microsoft.com/office/officeart/2018/5/layout/IconCircleLabelList"/>
    <dgm:cxn modelId="{B96E53CA-3D63-45BE-8A02-E8DD1D5D6862}" type="presParOf" srcId="{CE891B84-A241-40D2-981C-B3BE5366F6AD}" destId="{12AFD3A9-CE4B-44BA-B13E-46D8C2E14B7E}" srcOrd="0" destOrd="0" presId="urn:microsoft.com/office/officeart/2018/5/layout/IconCircleLabelList"/>
    <dgm:cxn modelId="{6853ED95-4824-4CDD-A257-FE5B412F39DE}" type="presParOf" srcId="{CE891B84-A241-40D2-981C-B3BE5366F6AD}" destId="{1624069E-B2E9-4EF9-9F8F-B9BB4B4C070F}" srcOrd="1" destOrd="0" presId="urn:microsoft.com/office/officeart/2018/5/layout/IconCircleLabelList"/>
    <dgm:cxn modelId="{2B44718B-90F8-4184-9B4A-0669AEE41768}" type="presParOf" srcId="{CE891B84-A241-40D2-981C-B3BE5366F6AD}" destId="{88E908CD-F5DB-46EC-8665-0C09E698432B}" srcOrd="2" destOrd="0" presId="urn:microsoft.com/office/officeart/2018/5/layout/IconCircleLabelList"/>
    <dgm:cxn modelId="{0FC786A7-C70F-4F32-9B17-C33BF0BB3975}" type="presParOf" srcId="{CE891B84-A241-40D2-981C-B3BE5366F6AD}" destId="{7D92E19E-C7BE-4017-B3BC-098E50F249D1}" srcOrd="3" destOrd="0" presId="urn:microsoft.com/office/officeart/2018/5/layout/IconCircleLabelList"/>
    <dgm:cxn modelId="{6FEEF120-5CCF-414C-ABA2-33B93CBA50FA}" type="presParOf" srcId="{55703E81-0C9F-40D6-AEEF-60E54B8FB325}" destId="{CADD611C-163A-4347-882B-1D0BD60A55D1}" srcOrd="1" destOrd="0" presId="urn:microsoft.com/office/officeart/2018/5/layout/IconCircleLabelList"/>
    <dgm:cxn modelId="{CF8D6DFB-ED56-4DD3-8D4F-396B08065A54}" type="presParOf" srcId="{55703E81-0C9F-40D6-AEEF-60E54B8FB325}" destId="{546D4AF3-F425-4DDB-BDFD-7F4C21A4B586}" srcOrd="2" destOrd="0" presId="urn:microsoft.com/office/officeart/2018/5/layout/IconCircleLabelList"/>
    <dgm:cxn modelId="{B7D90D2B-9E93-4586-ABE3-49DA4E26FCE0}" type="presParOf" srcId="{546D4AF3-F425-4DDB-BDFD-7F4C21A4B586}" destId="{8CD6240D-C573-458D-BE05-02202C2BD0D0}" srcOrd="0" destOrd="0" presId="urn:microsoft.com/office/officeart/2018/5/layout/IconCircleLabelList"/>
    <dgm:cxn modelId="{79D7227C-F1FD-4A27-AD28-99A1FDF988B6}" type="presParOf" srcId="{546D4AF3-F425-4DDB-BDFD-7F4C21A4B586}" destId="{D4835F5C-10B4-4BE2-B799-6E00828C3675}" srcOrd="1" destOrd="0" presId="urn:microsoft.com/office/officeart/2018/5/layout/IconCircleLabelList"/>
    <dgm:cxn modelId="{22CDEB5F-01CE-4D24-AB3A-7BE157D509FF}" type="presParOf" srcId="{546D4AF3-F425-4DDB-BDFD-7F4C21A4B586}" destId="{5AAFD4DB-8DFF-434D-A156-EED329567DE3}" srcOrd="2" destOrd="0" presId="urn:microsoft.com/office/officeart/2018/5/layout/IconCircleLabelList"/>
    <dgm:cxn modelId="{247ED76B-7A5E-4035-86D8-D5380498E079}" type="presParOf" srcId="{546D4AF3-F425-4DDB-BDFD-7F4C21A4B586}" destId="{AC0BC7F9-1A4E-4355-B1C4-D6A21674EABA}" srcOrd="3" destOrd="0" presId="urn:microsoft.com/office/officeart/2018/5/layout/IconCircleLabelList"/>
    <dgm:cxn modelId="{4EBD6069-1852-487C-A1FC-95F80D0ADA8E}" type="presParOf" srcId="{55703E81-0C9F-40D6-AEEF-60E54B8FB325}" destId="{9A69D7AE-DA10-4CC3-BE00-BB1F709BA327}" srcOrd="3" destOrd="0" presId="urn:microsoft.com/office/officeart/2018/5/layout/IconCircleLabelList"/>
    <dgm:cxn modelId="{AF5F3990-D246-4F70-B4DC-2A29B8D804DF}" type="presParOf" srcId="{55703E81-0C9F-40D6-AEEF-60E54B8FB325}" destId="{18777B89-1434-404E-BAF8-9B5AC7184A57}" srcOrd="4" destOrd="0" presId="urn:microsoft.com/office/officeart/2018/5/layout/IconCircleLabelList"/>
    <dgm:cxn modelId="{9575B216-A395-4451-BCA6-88BB8DCDC6D2}" type="presParOf" srcId="{18777B89-1434-404E-BAF8-9B5AC7184A57}" destId="{A80D0345-7122-49CC-B30E-A23CF86108DB}" srcOrd="0" destOrd="0" presId="urn:microsoft.com/office/officeart/2018/5/layout/IconCircleLabelList"/>
    <dgm:cxn modelId="{AFDF5B67-192A-4A90-AE5B-67CDE52EE556}" type="presParOf" srcId="{18777B89-1434-404E-BAF8-9B5AC7184A57}" destId="{5E9FA325-4D0A-47A9-A112-49E93421EF49}" srcOrd="1" destOrd="0" presId="urn:microsoft.com/office/officeart/2018/5/layout/IconCircleLabelList"/>
    <dgm:cxn modelId="{0D77CC84-D0E0-40A9-A54B-E91F2D79B633}" type="presParOf" srcId="{18777B89-1434-404E-BAF8-9B5AC7184A57}" destId="{111A2926-4098-42D9-A852-5CD3D1B06CE2}" srcOrd="2" destOrd="0" presId="urn:microsoft.com/office/officeart/2018/5/layout/IconCircleLabelList"/>
    <dgm:cxn modelId="{0030866A-228A-447B-92FC-B0EEE122035A}" type="presParOf" srcId="{18777B89-1434-404E-BAF8-9B5AC7184A57}" destId="{D89227E0-ADB6-44B4-894D-766385A09046}"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71704-638F-448F-91E2-DDCAD6BD0DDD}" type="doc">
      <dgm:prSet loTypeId="urn:microsoft.com/office/officeart/2005/8/layout/hList1" loCatId="list" qsTypeId="urn:microsoft.com/office/officeart/2005/8/quickstyle/simple4" qsCatId="simple" csTypeId="urn:microsoft.com/office/officeart/2005/8/colors/colorful4" csCatId="colorful" phldr="1"/>
      <dgm:spPr/>
      <dgm:t>
        <a:bodyPr/>
        <a:lstStyle/>
        <a:p>
          <a:endParaRPr lang="en-US"/>
        </a:p>
      </dgm:t>
    </dgm:pt>
    <dgm:pt modelId="{8E1ED5A4-EFBE-4CA2-B301-26BE0FEB2529}">
      <dgm:prSet phldrT="[Text]"/>
      <dgm:spPr/>
      <dgm:t>
        <a:bodyPr/>
        <a:lstStyle/>
        <a:p>
          <a:pPr rtl="0"/>
          <a:r>
            <a:rPr lang="en-US">
              <a:latin typeface="Calibri Light" panose="020F0302020204030204"/>
            </a:rPr>
            <a:t>Ultrasonic Sensor</a:t>
          </a:r>
          <a:endParaRPr lang="en-US"/>
        </a:p>
      </dgm:t>
    </dgm:pt>
    <dgm:pt modelId="{902FE2E8-32EC-44A6-A2C3-F606BD671ACD}" type="parTrans" cxnId="{1BA8DF6F-9DFE-469D-8292-D98958746D5F}">
      <dgm:prSet/>
      <dgm:spPr/>
      <dgm:t>
        <a:bodyPr/>
        <a:lstStyle/>
        <a:p>
          <a:endParaRPr lang="en-US"/>
        </a:p>
      </dgm:t>
    </dgm:pt>
    <dgm:pt modelId="{5F9C4454-A452-48B4-B6AD-A6D34C9A3EBF}" type="sibTrans" cxnId="{1BA8DF6F-9DFE-469D-8292-D98958746D5F}">
      <dgm:prSet/>
      <dgm:spPr/>
      <dgm:t>
        <a:bodyPr/>
        <a:lstStyle/>
        <a:p>
          <a:endParaRPr lang="en-US"/>
        </a:p>
      </dgm:t>
    </dgm:pt>
    <dgm:pt modelId="{6ACD5778-BF71-4C58-9FC2-B99220130DF2}">
      <dgm:prSet phldrT="[Text]"/>
      <dgm:spPr/>
      <dgm:t>
        <a:bodyPr/>
        <a:lstStyle/>
        <a:p>
          <a:pPr rtl="0"/>
          <a:r>
            <a:rPr lang="en-US">
              <a:latin typeface="Calibri Light" panose="020F0302020204030204"/>
            </a:rPr>
            <a:t>8 mA</a:t>
          </a:r>
          <a:endParaRPr lang="en-US"/>
        </a:p>
      </dgm:t>
    </dgm:pt>
    <dgm:pt modelId="{FC237C4F-4C4F-4C65-9D9F-051111344A5B}" type="parTrans" cxnId="{6D6E3C89-A6C6-4695-8DF7-5D7DDDA344BD}">
      <dgm:prSet/>
      <dgm:spPr/>
      <dgm:t>
        <a:bodyPr/>
        <a:lstStyle/>
        <a:p>
          <a:endParaRPr lang="en-US"/>
        </a:p>
      </dgm:t>
    </dgm:pt>
    <dgm:pt modelId="{2F11ACF1-8385-4760-96DF-730AAA62EE76}" type="sibTrans" cxnId="{6D6E3C89-A6C6-4695-8DF7-5D7DDDA344BD}">
      <dgm:prSet/>
      <dgm:spPr/>
      <dgm:t>
        <a:bodyPr/>
        <a:lstStyle/>
        <a:p>
          <a:endParaRPr lang="en-US"/>
        </a:p>
      </dgm:t>
    </dgm:pt>
    <dgm:pt modelId="{24FACDCC-3A1B-41EC-BD08-41B76AB62819}">
      <dgm:prSet phldrT="[Text]"/>
      <dgm:spPr/>
      <dgm:t>
        <a:bodyPr/>
        <a:lstStyle/>
        <a:p>
          <a:r>
            <a:rPr lang="en-US">
              <a:latin typeface="Calibri Light" panose="020F0302020204030204"/>
            </a:rPr>
            <a:t>Camera</a:t>
          </a:r>
          <a:endParaRPr lang="en-US"/>
        </a:p>
      </dgm:t>
    </dgm:pt>
    <dgm:pt modelId="{FFBB6766-53E3-4F24-AEFB-DCC31778B138}" type="parTrans" cxnId="{39BF9988-0AD1-43EB-A885-5BC8E3A3CE0A}">
      <dgm:prSet/>
      <dgm:spPr/>
      <dgm:t>
        <a:bodyPr/>
        <a:lstStyle/>
        <a:p>
          <a:endParaRPr lang="en-US"/>
        </a:p>
      </dgm:t>
    </dgm:pt>
    <dgm:pt modelId="{4E4B33D1-C671-4EA5-8171-7902DB1FB2A5}" type="sibTrans" cxnId="{39BF9988-0AD1-43EB-A885-5BC8E3A3CE0A}">
      <dgm:prSet/>
      <dgm:spPr/>
      <dgm:t>
        <a:bodyPr/>
        <a:lstStyle/>
        <a:p>
          <a:endParaRPr lang="en-US"/>
        </a:p>
      </dgm:t>
    </dgm:pt>
    <dgm:pt modelId="{482B8F80-A805-41E5-ADDD-9C3BFD1C5B03}">
      <dgm:prSet phldrT="[Text]" phldr="0"/>
      <dgm:spPr/>
      <dgm:t>
        <a:bodyPr/>
        <a:lstStyle/>
        <a:p>
          <a:pPr rtl="0"/>
          <a:r>
            <a:rPr lang="en-US">
              <a:latin typeface="Calibri Light" panose="020F0302020204030204"/>
            </a:rPr>
            <a:t>Up to 800 mA</a:t>
          </a:r>
          <a:endParaRPr lang="en-US"/>
        </a:p>
      </dgm:t>
    </dgm:pt>
    <dgm:pt modelId="{524AD46C-5BD7-481A-A715-BDC70A644729}" type="parTrans" cxnId="{3FBD635C-1868-4C58-9AAF-7CEBD5B6F0B5}">
      <dgm:prSet/>
      <dgm:spPr/>
      <dgm:t>
        <a:bodyPr/>
        <a:lstStyle/>
        <a:p>
          <a:endParaRPr lang="en-US"/>
        </a:p>
      </dgm:t>
    </dgm:pt>
    <dgm:pt modelId="{3EE53A9C-0D30-490A-BAA2-E23C159313DB}" type="sibTrans" cxnId="{3FBD635C-1868-4C58-9AAF-7CEBD5B6F0B5}">
      <dgm:prSet/>
      <dgm:spPr/>
      <dgm:t>
        <a:bodyPr/>
        <a:lstStyle/>
        <a:p>
          <a:endParaRPr lang="en-US"/>
        </a:p>
      </dgm:t>
    </dgm:pt>
    <dgm:pt modelId="{F65F144C-0605-4EA3-BB52-BA988FCE1D1C}">
      <dgm:prSet phldrT="[Text]" phldr="0"/>
      <dgm:spPr/>
      <dgm:t>
        <a:bodyPr/>
        <a:lstStyle/>
        <a:p>
          <a:pPr rtl="0"/>
          <a:r>
            <a:rPr lang="en-US">
              <a:latin typeface="Calibri Light" panose="020F0302020204030204"/>
            </a:rPr>
            <a:t>Vibration Motor</a:t>
          </a:r>
          <a:endParaRPr lang="en-US"/>
        </a:p>
      </dgm:t>
    </dgm:pt>
    <dgm:pt modelId="{6242B705-8D28-4AA1-A199-03652AA7FC38}" type="parTrans" cxnId="{53BC1AC4-4A5C-4E0A-B542-2BAB240810CC}">
      <dgm:prSet/>
      <dgm:spPr/>
      <dgm:t>
        <a:bodyPr/>
        <a:lstStyle/>
        <a:p>
          <a:endParaRPr lang="en-US"/>
        </a:p>
      </dgm:t>
    </dgm:pt>
    <dgm:pt modelId="{6636293E-2DA4-4288-B00F-579656BA50E4}" type="sibTrans" cxnId="{53BC1AC4-4A5C-4E0A-B542-2BAB240810CC}">
      <dgm:prSet/>
      <dgm:spPr/>
      <dgm:t>
        <a:bodyPr/>
        <a:lstStyle/>
        <a:p>
          <a:endParaRPr lang="en-US"/>
        </a:p>
      </dgm:t>
    </dgm:pt>
    <dgm:pt modelId="{240CBD49-3024-41B6-9A86-D3E4F86613CC}">
      <dgm:prSet phldrT="[Text]"/>
      <dgm:spPr/>
      <dgm:t>
        <a:bodyPr/>
        <a:lstStyle/>
        <a:p>
          <a:pPr rtl="0"/>
          <a:r>
            <a:rPr lang="en-US">
              <a:latin typeface="Calibri Light" panose="020F0302020204030204"/>
            </a:rPr>
            <a:t>58 mA average</a:t>
          </a:r>
          <a:endParaRPr lang="en-US"/>
        </a:p>
      </dgm:t>
    </dgm:pt>
    <dgm:pt modelId="{E9FAABED-B19D-4247-AE7A-DE3EE8F5C753}" type="parTrans" cxnId="{1B5B9DED-4D5E-4A58-A872-DD32B12D2054}">
      <dgm:prSet/>
      <dgm:spPr/>
      <dgm:t>
        <a:bodyPr/>
        <a:lstStyle/>
        <a:p>
          <a:endParaRPr lang="en-US"/>
        </a:p>
      </dgm:t>
    </dgm:pt>
    <dgm:pt modelId="{F08B3F58-D48C-45E4-8848-999160D71BAA}" type="sibTrans" cxnId="{1B5B9DED-4D5E-4A58-A872-DD32B12D2054}">
      <dgm:prSet/>
      <dgm:spPr/>
      <dgm:t>
        <a:bodyPr/>
        <a:lstStyle/>
        <a:p>
          <a:endParaRPr lang="en-US"/>
        </a:p>
      </dgm:t>
    </dgm:pt>
    <dgm:pt modelId="{242AF6FD-7BE9-4722-A842-818D71980A60}">
      <dgm:prSet phldrT="[Text]" phldr="0"/>
      <dgm:spPr/>
      <dgm:t>
        <a:bodyPr/>
        <a:lstStyle/>
        <a:p>
          <a:pPr rtl="0"/>
          <a:r>
            <a:rPr lang="en-US">
              <a:latin typeface="Calibri Light" panose="020F0302020204030204"/>
            </a:rPr>
            <a:t>100 mA max</a:t>
          </a:r>
          <a:endParaRPr lang="en-US"/>
        </a:p>
      </dgm:t>
    </dgm:pt>
    <dgm:pt modelId="{2C46EBFA-C6FA-43C1-9FC6-C2F189F71948}" type="parTrans" cxnId="{55039B7F-160E-4E06-A7FD-FDE723555197}">
      <dgm:prSet/>
      <dgm:spPr/>
      <dgm:t>
        <a:bodyPr/>
        <a:lstStyle/>
        <a:p>
          <a:endParaRPr lang="en-US"/>
        </a:p>
      </dgm:t>
    </dgm:pt>
    <dgm:pt modelId="{E89956D0-E5FF-4708-84A2-DB741F5B7413}" type="sibTrans" cxnId="{55039B7F-160E-4E06-A7FD-FDE723555197}">
      <dgm:prSet/>
      <dgm:spPr/>
      <dgm:t>
        <a:bodyPr/>
        <a:lstStyle/>
        <a:p>
          <a:endParaRPr lang="en-US"/>
        </a:p>
      </dgm:t>
    </dgm:pt>
    <dgm:pt modelId="{AB2FA7D7-BD4B-4D13-B2D6-476DE89BC073}">
      <dgm:prSet phldr="0"/>
      <dgm:spPr/>
      <dgm:t>
        <a:bodyPr/>
        <a:lstStyle/>
        <a:p>
          <a:pPr rtl="0"/>
          <a:r>
            <a:rPr lang="en-US">
              <a:latin typeface="Calibri Light" panose="020F0302020204030204"/>
            </a:rPr>
            <a:t>Raspberry Pi</a:t>
          </a:r>
        </a:p>
      </dgm:t>
    </dgm:pt>
    <dgm:pt modelId="{9CF58E04-EA1D-4747-B35D-7C70C3713AFB}" type="parTrans" cxnId="{E86D694B-308A-4738-A509-7FF5688451F7}">
      <dgm:prSet/>
      <dgm:spPr/>
    </dgm:pt>
    <dgm:pt modelId="{4CE1CA5D-A384-4346-A762-58EFC893E9BA}" type="sibTrans" cxnId="{E86D694B-308A-4738-A509-7FF5688451F7}">
      <dgm:prSet/>
      <dgm:spPr/>
      <dgm:t>
        <a:bodyPr/>
        <a:lstStyle/>
        <a:p>
          <a:endParaRPr lang="en-US"/>
        </a:p>
      </dgm:t>
    </dgm:pt>
    <dgm:pt modelId="{323A52F5-7CBD-40A4-90DD-C6A658D34F6C}">
      <dgm:prSet phldr="0"/>
      <dgm:spPr/>
      <dgm:t>
        <a:bodyPr/>
        <a:lstStyle/>
        <a:p>
          <a:pPr rtl="0"/>
          <a:r>
            <a:rPr lang="en-US">
              <a:latin typeface="Calibri Light" panose="020F0302020204030204"/>
            </a:rPr>
            <a:t>3,000 mA</a:t>
          </a:r>
        </a:p>
      </dgm:t>
    </dgm:pt>
    <dgm:pt modelId="{7FC9466A-5A51-4DB1-8535-240C33FA26D8}" type="parTrans" cxnId="{55CD4980-A393-440F-8EDF-17F853B4AC08}">
      <dgm:prSet/>
      <dgm:spPr/>
    </dgm:pt>
    <dgm:pt modelId="{CAA7B21C-56F7-4137-B55D-33E70E21C74A}" type="sibTrans" cxnId="{55CD4980-A393-440F-8EDF-17F853B4AC08}">
      <dgm:prSet/>
      <dgm:spPr/>
    </dgm:pt>
    <dgm:pt modelId="{5B89AF88-4158-42CA-A115-15D2818C17F9}">
      <dgm:prSet phldr="0"/>
      <dgm:spPr/>
      <dgm:t>
        <a:bodyPr/>
        <a:lstStyle/>
        <a:p>
          <a:pPr rtl="0"/>
          <a:r>
            <a:rPr lang="en-US">
              <a:latin typeface="Calibri Light" panose="020F0302020204030204"/>
            </a:rPr>
            <a:t>Power Supply</a:t>
          </a:r>
        </a:p>
      </dgm:t>
    </dgm:pt>
    <dgm:pt modelId="{12C5E37E-A857-4DEF-98AF-E72FB6767D01}" type="parTrans" cxnId="{C0A0D9A7-0D9A-4749-920D-13B05F286519}">
      <dgm:prSet/>
      <dgm:spPr/>
    </dgm:pt>
    <dgm:pt modelId="{15BDF408-CD45-40A3-B766-BB34963F3731}" type="sibTrans" cxnId="{C0A0D9A7-0D9A-4749-920D-13B05F286519}">
      <dgm:prSet/>
      <dgm:spPr/>
    </dgm:pt>
    <dgm:pt modelId="{68B9441A-4F25-44ED-AB6A-EC54A21A8797}">
      <dgm:prSet phldr="0"/>
      <dgm:spPr/>
      <dgm:t>
        <a:bodyPr/>
        <a:lstStyle/>
        <a:p>
          <a:pPr rtl="0"/>
          <a:r>
            <a:rPr lang="en-US">
              <a:latin typeface="Calibri Light" panose="020F0302020204030204"/>
            </a:rPr>
            <a:t>20,000 mAh</a:t>
          </a:r>
        </a:p>
      </dgm:t>
    </dgm:pt>
    <dgm:pt modelId="{3E27FE44-5303-45C9-B548-B511F6A63EBC}" type="parTrans" cxnId="{9C5E627C-6E42-40DF-927A-7DAB8BBDFB4B}">
      <dgm:prSet/>
      <dgm:spPr/>
    </dgm:pt>
    <dgm:pt modelId="{7B83B7A3-13D1-4521-91AC-0C0B74F81ADE}" type="sibTrans" cxnId="{9C5E627C-6E42-40DF-927A-7DAB8BBDFB4B}">
      <dgm:prSet/>
      <dgm:spPr/>
    </dgm:pt>
    <dgm:pt modelId="{E5BC2C0F-6244-48D2-A51E-D41C5A93B262}" type="pres">
      <dgm:prSet presAssocID="{3C371704-638F-448F-91E2-DDCAD6BD0DDD}" presName="Name0" presStyleCnt="0">
        <dgm:presLayoutVars>
          <dgm:dir/>
          <dgm:animLvl val="lvl"/>
          <dgm:resizeHandles val="exact"/>
        </dgm:presLayoutVars>
      </dgm:prSet>
      <dgm:spPr/>
    </dgm:pt>
    <dgm:pt modelId="{C4AE84C4-011D-4962-B2F7-9A2727DD4B0F}" type="pres">
      <dgm:prSet presAssocID="{8E1ED5A4-EFBE-4CA2-B301-26BE0FEB2529}" presName="composite" presStyleCnt="0"/>
      <dgm:spPr/>
    </dgm:pt>
    <dgm:pt modelId="{119B62B1-2D5A-4953-9880-AC716311C83A}" type="pres">
      <dgm:prSet presAssocID="{8E1ED5A4-EFBE-4CA2-B301-26BE0FEB2529}" presName="parTx" presStyleLbl="alignNode1" presStyleIdx="0" presStyleCnt="5">
        <dgm:presLayoutVars>
          <dgm:chMax val="0"/>
          <dgm:chPref val="0"/>
          <dgm:bulletEnabled val="1"/>
        </dgm:presLayoutVars>
      </dgm:prSet>
      <dgm:spPr/>
    </dgm:pt>
    <dgm:pt modelId="{63A5BBD4-4CFB-4F25-8381-A09C561447D0}" type="pres">
      <dgm:prSet presAssocID="{8E1ED5A4-EFBE-4CA2-B301-26BE0FEB2529}" presName="desTx" presStyleLbl="alignAccFollowNode1" presStyleIdx="0" presStyleCnt="5">
        <dgm:presLayoutVars>
          <dgm:bulletEnabled val="1"/>
        </dgm:presLayoutVars>
      </dgm:prSet>
      <dgm:spPr/>
    </dgm:pt>
    <dgm:pt modelId="{DBAA63BA-26D6-4C09-A9E6-D87E45036FCD}" type="pres">
      <dgm:prSet presAssocID="{5F9C4454-A452-48B4-B6AD-A6D34C9A3EBF}" presName="space" presStyleCnt="0"/>
      <dgm:spPr/>
    </dgm:pt>
    <dgm:pt modelId="{056869B1-B7BE-418F-B979-7D7F1B2034EE}" type="pres">
      <dgm:prSet presAssocID="{AB2FA7D7-BD4B-4D13-B2D6-476DE89BC073}" presName="composite" presStyleCnt="0"/>
      <dgm:spPr/>
    </dgm:pt>
    <dgm:pt modelId="{8B57D2FA-BC47-4272-807C-A14E082727F1}" type="pres">
      <dgm:prSet presAssocID="{AB2FA7D7-BD4B-4D13-B2D6-476DE89BC073}" presName="parTx" presStyleLbl="alignNode1" presStyleIdx="1" presStyleCnt="5">
        <dgm:presLayoutVars>
          <dgm:chMax val="0"/>
          <dgm:chPref val="0"/>
          <dgm:bulletEnabled val="1"/>
        </dgm:presLayoutVars>
      </dgm:prSet>
      <dgm:spPr/>
    </dgm:pt>
    <dgm:pt modelId="{30D2E032-C55E-4F31-A04F-350602C814B4}" type="pres">
      <dgm:prSet presAssocID="{AB2FA7D7-BD4B-4D13-B2D6-476DE89BC073}" presName="desTx" presStyleLbl="alignAccFollowNode1" presStyleIdx="1" presStyleCnt="5">
        <dgm:presLayoutVars>
          <dgm:bulletEnabled val="1"/>
        </dgm:presLayoutVars>
      </dgm:prSet>
      <dgm:spPr/>
    </dgm:pt>
    <dgm:pt modelId="{BA1EEB49-2563-4D42-892A-623B83050B1B}" type="pres">
      <dgm:prSet presAssocID="{4CE1CA5D-A384-4346-A762-58EFC893E9BA}" presName="space" presStyleCnt="0"/>
      <dgm:spPr/>
    </dgm:pt>
    <dgm:pt modelId="{5B049267-8CAF-4EF0-89CB-1BF7F5FE5CDB}" type="pres">
      <dgm:prSet presAssocID="{24FACDCC-3A1B-41EC-BD08-41B76AB62819}" presName="composite" presStyleCnt="0"/>
      <dgm:spPr/>
    </dgm:pt>
    <dgm:pt modelId="{8B05AFBA-1689-4E8D-B921-1FB0305D0502}" type="pres">
      <dgm:prSet presAssocID="{24FACDCC-3A1B-41EC-BD08-41B76AB62819}" presName="parTx" presStyleLbl="alignNode1" presStyleIdx="2" presStyleCnt="5">
        <dgm:presLayoutVars>
          <dgm:chMax val="0"/>
          <dgm:chPref val="0"/>
          <dgm:bulletEnabled val="1"/>
        </dgm:presLayoutVars>
      </dgm:prSet>
      <dgm:spPr/>
    </dgm:pt>
    <dgm:pt modelId="{0AAF421A-D56C-40B0-8987-6CBB7157540F}" type="pres">
      <dgm:prSet presAssocID="{24FACDCC-3A1B-41EC-BD08-41B76AB62819}" presName="desTx" presStyleLbl="alignAccFollowNode1" presStyleIdx="2" presStyleCnt="5">
        <dgm:presLayoutVars>
          <dgm:bulletEnabled val="1"/>
        </dgm:presLayoutVars>
      </dgm:prSet>
      <dgm:spPr/>
    </dgm:pt>
    <dgm:pt modelId="{9CB33F78-5180-4EF2-8BAE-1689060A4CD1}" type="pres">
      <dgm:prSet presAssocID="{4E4B33D1-C671-4EA5-8171-7902DB1FB2A5}" presName="space" presStyleCnt="0"/>
      <dgm:spPr/>
    </dgm:pt>
    <dgm:pt modelId="{65035DA5-E77D-47C9-AC74-0E7706621076}" type="pres">
      <dgm:prSet presAssocID="{F65F144C-0605-4EA3-BB52-BA988FCE1D1C}" presName="composite" presStyleCnt="0"/>
      <dgm:spPr/>
    </dgm:pt>
    <dgm:pt modelId="{2DE64ADB-FD83-4BA9-93E5-0D9AFFA3A292}" type="pres">
      <dgm:prSet presAssocID="{F65F144C-0605-4EA3-BB52-BA988FCE1D1C}" presName="parTx" presStyleLbl="alignNode1" presStyleIdx="3" presStyleCnt="5">
        <dgm:presLayoutVars>
          <dgm:chMax val="0"/>
          <dgm:chPref val="0"/>
          <dgm:bulletEnabled val="1"/>
        </dgm:presLayoutVars>
      </dgm:prSet>
      <dgm:spPr/>
    </dgm:pt>
    <dgm:pt modelId="{D87DB6F5-589E-44B6-8545-5876AB66ACFD}" type="pres">
      <dgm:prSet presAssocID="{F65F144C-0605-4EA3-BB52-BA988FCE1D1C}" presName="desTx" presStyleLbl="alignAccFollowNode1" presStyleIdx="3" presStyleCnt="5">
        <dgm:presLayoutVars>
          <dgm:bulletEnabled val="1"/>
        </dgm:presLayoutVars>
      </dgm:prSet>
      <dgm:spPr/>
    </dgm:pt>
    <dgm:pt modelId="{66D0F838-AA0C-4D0A-9687-BF86FE250252}" type="pres">
      <dgm:prSet presAssocID="{6636293E-2DA4-4288-B00F-579656BA50E4}" presName="space" presStyleCnt="0"/>
      <dgm:spPr/>
    </dgm:pt>
    <dgm:pt modelId="{BCE7CE21-47E5-42F6-965C-FA689403200A}" type="pres">
      <dgm:prSet presAssocID="{5B89AF88-4158-42CA-A115-15D2818C17F9}" presName="composite" presStyleCnt="0"/>
      <dgm:spPr/>
    </dgm:pt>
    <dgm:pt modelId="{2304A8AB-9207-4EBC-B24D-D8956FF3D767}" type="pres">
      <dgm:prSet presAssocID="{5B89AF88-4158-42CA-A115-15D2818C17F9}" presName="parTx" presStyleLbl="alignNode1" presStyleIdx="4" presStyleCnt="5">
        <dgm:presLayoutVars>
          <dgm:chMax val="0"/>
          <dgm:chPref val="0"/>
          <dgm:bulletEnabled val="1"/>
        </dgm:presLayoutVars>
      </dgm:prSet>
      <dgm:spPr/>
    </dgm:pt>
    <dgm:pt modelId="{9EA8FF9A-F19A-4375-A734-394946E08AA9}" type="pres">
      <dgm:prSet presAssocID="{5B89AF88-4158-42CA-A115-15D2818C17F9}" presName="desTx" presStyleLbl="alignAccFollowNode1" presStyleIdx="4" presStyleCnt="5">
        <dgm:presLayoutVars>
          <dgm:bulletEnabled val="1"/>
        </dgm:presLayoutVars>
      </dgm:prSet>
      <dgm:spPr/>
    </dgm:pt>
  </dgm:ptLst>
  <dgm:cxnLst>
    <dgm:cxn modelId="{624AC711-F39D-4306-88F0-4FEF314BEE98}" type="presOf" srcId="{242AF6FD-7BE9-4722-A842-818D71980A60}" destId="{D87DB6F5-589E-44B6-8545-5876AB66ACFD}" srcOrd="0" destOrd="1" presId="urn:microsoft.com/office/officeart/2005/8/layout/hList1"/>
    <dgm:cxn modelId="{C1D32825-D861-4E25-8139-6A11A65E2C8B}" type="presOf" srcId="{323A52F5-7CBD-40A4-90DD-C6A658D34F6C}" destId="{30D2E032-C55E-4F31-A04F-350602C814B4}" srcOrd="0" destOrd="0" presId="urn:microsoft.com/office/officeart/2005/8/layout/hList1"/>
    <dgm:cxn modelId="{3324A427-5D1F-4640-9CCA-D49148083027}" type="presOf" srcId="{240CBD49-3024-41B6-9A86-D3E4F86613CC}" destId="{D87DB6F5-589E-44B6-8545-5876AB66ACFD}" srcOrd="0" destOrd="0" presId="urn:microsoft.com/office/officeart/2005/8/layout/hList1"/>
    <dgm:cxn modelId="{3FBD635C-1868-4C58-9AAF-7CEBD5B6F0B5}" srcId="{24FACDCC-3A1B-41EC-BD08-41B76AB62819}" destId="{482B8F80-A805-41E5-ADDD-9C3BFD1C5B03}" srcOrd="0" destOrd="0" parTransId="{524AD46C-5BD7-481A-A715-BDC70A644729}" sibTransId="{3EE53A9C-0D30-490A-BAA2-E23C159313DB}"/>
    <dgm:cxn modelId="{1F72F842-7DC9-457E-AEDC-2E5DEE9A5076}" type="presOf" srcId="{24FACDCC-3A1B-41EC-BD08-41B76AB62819}" destId="{8B05AFBA-1689-4E8D-B921-1FB0305D0502}" srcOrd="0" destOrd="0" presId="urn:microsoft.com/office/officeart/2005/8/layout/hList1"/>
    <dgm:cxn modelId="{E86D694B-308A-4738-A509-7FF5688451F7}" srcId="{3C371704-638F-448F-91E2-DDCAD6BD0DDD}" destId="{AB2FA7D7-BD4B-4D13-B2D6-476DE89BC073}" srcOrd="1" destOrd="0" parTransId="{9CF58E04-EA1D-4747-B35D-7C70C3713AFB}" sibTransId="{4CE1CA5D-A384-4346-A762-58EFC893E9BA}"/>
    <dgm:cxn modelId="{1BA8DF6F-9DFE-469D-8292-D98958746D5F}" srcId="{3C371704-638F-448F-91E2-DDCAD6BD0DDD}" destId="{8E1ED5A4-EFBE-4CA2-B301-26BE0FEB2529}" srcOrd="0" destOrd="0" parTransId="{902FE2E8-32EC-44A6-A2C3-F606BD671ACD}" sibTransId="{5F9C4454-A452-48B4-B6AD-A6D34C9A3EBF}"/>
    <dgm:cxn modelId="{4F1B3E74-0A74-4411-8C2C-9B8CCE53600B}" type="presOf" srcId="{F65F144C-0605-4EA3-BB52-BA988FCE1D1C}" destId="{2DE64ADB-FD83-4BA9-93E5-0D9AFFA3A292}" srcOrd="0" destOrd="0" presId="urn:microsoft.com/office/officeart/2005/8/layout/hList1"/>
    <dgm:cxn modelId="{A0640356-5D88-4482-9FA5-39B53C4E18C1}" type="presOf" srcId="{68B9441A-4F25-44ED-AB6A-EC54A21A8797}" destId="{9EA8FF9A-F19A-4375-A734-394946E08AA9}" srcOrd="0" destOrd="0" presId="urn:microsoft.com/office/officeart/2005/8/layout/hList1"/>
    <dgm:cxn modelId="{99C70078-BEDA-449A-9AD8-7E885EC0EC07}" type="presOf" srcId="{6ACD5778-BF71-4C58-9FC2-B99220130DF2}" destId="{63A5BBD4-4CFB-4F25-8381-A09C561447D0}" srcOrd="0" destOrd="0" presId="urn:microsoft.com/office/officeart/2005/8/layout/hList1"/>
    <dgm:cxn modelId="{78D38F58-6911-4264-88F6-0FEDDCBF3166}" type="presOf" srcId="{482B8F80-A805-41E5-ADDD-9C3BFD1C5B03}" destId="{0AAF421A-D56C-40B0-8987-6CBB7157540F}" srcOrd="0" destOrd="0" presId="urn:microsoft.com/office/officeart/2005/8/layout/hList1"/>
    <dgm:cxn modelId="{9C5E627C-6E42-40DF-927A-7DAB8BBDFB4B}" srcId="{5B89AF88-4158-42CA-A115-15D2818C17F9}" destId="{68B9441A-4F25-44ED-AB6A-EC54A21A8797}" srcOrd="0" destOrd="0" parTransId="{3E27FE44-5303-45C9-B548-B511F6A63EBC}" sibTransId="{7B83B7A3-13D1-4521-91AC-0C0B74F81ADE}"/>
    <dgm:cxn modelId="{7F4D627D-4956-4F67-9D25-C08BE73CFF5D}" type="presOf" srcId="{5B89AF88-4158-42CA-A115-15D2818C17F9}" destId="{2304A8AB-9207-4EBC-B24D-D8956FF3D767}" srcOrd="0" destOrd="0" presId="urn:microsoft.com/office/officeart/2005/8/layout/hList1"/>
    <dgm:cxn modelId="{55039B7F-160E-4E06-A7FD-FDE723555197}" srcId="{F65F144C-0605-4EA3-BB52-BA988FCE1D1C}" destId="{242AF6FD-7BE9-4722-A842-818D71980A60}" srcOrd="1" destOrd="0" parTransId="{2C46EBFA-C6FA-43C1-9FC6-C2F189F71948}" sibTransId="{E89956D0-E5FF-4708-84A2-DB741F5B7413}"/>
    <dgm:cxn modelId="{55CD4980-A393-440F-8EDF-17F853B4AC08}" srcId="{AB2FA7D7-BD4B-4D13-B2D6-476DE89BC073}" destId="{323A52F5-7CBD-40A4-90DD-C6A658D34F6C}" srcOrd="0" destOrd="0" parTransId="{7FC9466A-5A51-4DB1-8535-240C33FA26D8}" sibTransId="{CAA7B21C-56F7-4137-B55D-33E70E21C74A}"/>
    <dgm:cxn modelId="{39BF9988-0AD1-43EB-A885-5BC8E3A3CE0A}" srcId="{3C371704-638F-448F-91E2-DDCAD6BD0DDD}" destId="{24FACDCC-3A1B-41EC-BD08-41B76AB62819}" srcOrd="2" destOrd="0" parTransId="{FFBB6766-53E3-4F24-AEFB-DCC31778B138}" sibTransId="{4E4B33D1-C671-4EA5-8171-7902DB1FB2A5}"/>
    <dgm:cxn modelId="{6D6E3C89-A6C6-4695-8DF7-5D7DDDA344BD}" srcId="{8E1ED5A4-EFBE-4CA2-B301-26BE0FEB2529}" destId="{6ACD5778-BF71-4C58-9FC2-B99220130DF2}" srcOrd="0" destOrd="0" parTransId="{FC237C4F-4C4F-4C65-9D9F-051111344A5B}" sibTransId="{2F11ACF1-8385-4760-96DF-730AAA62EE76}"/>
    <dgm:cxn modelId="{C0A0D9A7-0D9A-4749-920D-13B05F286519}" srcId="{3C371704-638F-448F-91E2-DDCAD6BD0DDD}" destId="{5B89AF88-4158-42CA-A115-15D2818C17F9}" srcOrd="4" destOrd="0" parTransId="{12C5E37E-A857-4DEF-98AF-E72FB6767D01}" sibTransId="{15BDF408-CD45-40A3-B766-BB34963F3731}"/>
    <dgm:cxn modelId="{7704DAC0-4F1D-477B-B94A-BC6E5A146212}" type="presOf" srcId="{8E1ED5A4-EFBE-4CA2-B301-26BE0FEB2529}" destId="{119B62B1-2D5A-4953-9880-AC716311C83A}" srcOrd="0" destOrd="0" presId="urn:microsoft.com/office/officeart/2005/8/layout/hList1"/>
    <dgm:cxn modelId="{53BC1AC4-4A5C-4E0A-B542-2BAB240810CC}" srcId="{3C371704-638F-448F-91E2-DDCAD6BD0DDD}" destId="{F65F144C-0605-4EA3-BB52-BA988FCE1D1C}" srcOrd="3" destOrd="0" parTransId="{6242B705-8D28-4AA1-A199-03652AA7FC38}" sibTransId="{6636293E-2DA4-4288-B00F-579656BA50E4}"/>
    <dgm:cxn modelId="{9C3C75D0-A8F8-4666-87A2-3501F22995C5}" type="presOf" srcId="{AB2FA7D7-BD4B-4D13-B2D6-476DE89BC073}" destId="{8B57D2FA-BC47-4272-807C-A14E082727F1}" srcOrd="0" destOrd="0" presId="urn:microsoft.com/office/officeart/2005/8/layout/hList1"/>
    <dgm:cxn modelId="{1C79BFD5-1B60-46E2-824D-8295C9BD17BD}" type="presOf" srcId="{3C371704-638F-448F-91E2-DDCAD6BD0DDD}" destId="{E5BC2C0F-6244-48D2-A51E-D41C5A93B262}" srcOrd="0" destOrd="0" presId="urn:microsoft.com/office/officeart/2005/8/layout/hList1"/>
    <dgm:cxn modelId="{1B5B9DED-4D5E-4A58-A872-DD32B12D2054}" srcId="{F65F144C-0605-4EA3-BB52-BA988FCE1D1C}" destId="{240CBD49-3024-41B6-9A86-D3E4F86613CC}" srcOrd="0" destOrd="0" parTransId="{E9FAABED-B19D-4247-AE7A-DE3EE8F5C753}" sibTransId="{F08B3F58-D48C-45E4-8848-999160D71BAA}"/>
    <dgm:cxn modelId="{DDACBBAF-8720-4DF0-B494-B17A80AED809}" type="presParOf" srcId="{E5BC2C0F-6244-48D2-A51E-D41C5A93B262}" destId="{C4AE84C4-011D-4962-B2F7-9A2727DD4B0F}" srcOrd="0" destOrd="0" presId="urn:microsoft.com/office/officeart/2005/8/layout/hList1"/>
    <dgm:cxn modelId="{F9EFB9CB-5818-47C2-BC34-D7D936D2C866}" type="presParOf" srcId="{C4AE84C4-011D-4962-B2F7-9A2727DD4B0F}" destId="{119B62B1-2D5A-4953-9880-AC716311C83A}" srcOrd="0" destOrd="0" presId="urn:microsoft.com/office/officeart/2005/8/layout/hList1"/>
    <dgm:cxn modelId="{024F1A52-B9AE-4666-B9E2-585FCE1A4762}" type="presParOf" srcId="{C4AE84C4-011D-4962-B2F7-9A2727DD4B0F}" destId="{63A5BBD4-4CFB-4F25-8381-A09C561447D0}" srcOrd="1" destOrd="0" presId="urn:microsoft.com/office/officeart/2005/8/layout/hList1"/>
    <dgm:cxn modelId="{1C90FF46-1B87-4451-AF2E-99B3F8CD3FBF}" type="presParOf" srcId="{E5BC2C0F-6244-48D2-A51E-D41C5A93B262}" destId="{DBAA63BA-26D6-4C09-A9E6-D87E45036FCD}" srcOrd="1" destOrd="0" presId="urn:microsoft.com/office/officeart/2005/8/layout/hList1"/>
    <dgm:cxn modelId="{00CDBB81-4E56-43AE-8EC3-DCD9EE1E9ADD}" type="presParOf" srcId="{E5BC2C0F-6244-48D2-A51E-D41C5A93B262}" destId="{056869B1-B7BE-418F-B979-7D7F1B2034EE}" srcOrd="2" destOrd="0" presId="urn:microsoft.com/office/officeart/2005/8/layout/hList1"/>
    <dgm:cxn modelId="{14472E08-DE35-451D-9548-99C8C4858C14}" type="presParOf" srcId="{056869B1-B7BE-418F-B979-7D7F1B2034EE}" destId="{8B57D2FA-BC47-4272-807C-A14E082727F1}" srcOrd="0" destOrd="0" presId="urn:microsoft.com/office/officeart/2005/8/layout/hList1"/>
    <dgm:cxn modelId="{E6DF567E-D1F6-41F5-BEC9-0C3EFB2ECE2D}" type="presParOf" srcId="{056869B1-B7BE-418F-B979-7D7F1B2034EE}" destId="{30D2E032-C55E-4F31-A04F-350602C814B4}" srcOrd="1" destOrd="0" presId="urn:microsoft.com/office/officeart/2005/8/layout/hList1"/>
    <dgm:cxn modelId="{BBF1ED56-CB1D-4318-BC94-8CE4D7E4AC5B}" type="presParOf" srcId="{E5BC2C0F-6244-48D2-A51E-D41C5A93B262}" destId="{BA1EEB49-2563-4D42-892A-623B83050B1B}" srcOrd="3" destOrd="0" presId="urn:microsoft.com/office/officeart/2005/8/layout/hList1"/>
    <dgm:cxn modelId="{203A74C9-7843-4D77-AB61-3372CD7EDFB8}" type="presParOf" srcId="{E5BC2C0F-6244-48D2-A51E-D41C5A93B262}" destId="{5B049267-8CAF-4EF0-89CB-1BF7F5FE5CDB}" srcOrd="4" destOrd="0" presId="urn:microsoft.com/office/officeart/2005/8/layout/hList1"/>
    <dgm:cxn modelId="{58C327B8-D03E-4DFB-AE2E-D3206D940D0E}" type="presParOf" srcId="{5B049267-8CAF-4EF0-89CB-1BF7F5FE5CDB}" destId="{8B05AFBA-1689-4E8D-B921-1FB0305D0502}" srcOrd="0" destOrd="0" presId="urn:microsoft.com/office/officeart/2005/8/layout/hList1"/>
    <dgm:cxn modelId="{EF480167-2C54-434A-AF0C-893BA1F13AE5}" type="presParOf" srcId="{5B049267-8CAF-4EF0-89CB-1BF7F5FE5CDB}" destId="{0AAF421A-D56C-40B0-8987-6CBB7157540F}" srcOrd="1" destOrd="0" presId="urn:microsoft.com/office/officeart/2005/8/layout/hList1"/>
    <dgm:cxn modelId="{6DBB9D58-386A-47BE-BB38-E80227FA082B}" type="presParOf" srcId="{E5BC2C0F-6244-48D2-A51E-D41C5A93B262}" destId="{9CB33F78-5180-4EF2-8BAE-1689060A4CD1}" srcOrd="5" destOrd="0" presId="urn:microsoft.com/office/officeart/2005/8/layout/hList1"/>
    <dgm:cxn modelId="{D31D0A84-3BED-44B1-8963-0C71B4CEB339}" type="presParOf" srcId="{E5BC2C0F-6244-48D2-A51E-D41C5A93B262}" destId="{65035DA5-E77D-47C9-AC74-0E7706621076}" srcOrd="6" destOrd="0" presId="urn:microsoft.com/office/officeart/2005/8/layout/hList1"/>
    <dgm:cxn modelId="{6F6E3790-B1CA-4014-AAF2-2CD25194FA57}" type="presParOf" srcId="{65035DA5-E77D-47C9-AC74-0E7706621076}" destId="{2DE64ADB-FD83-4BA9-93E5-0D9AFFA3A292}" srcOrd="0" destOrd="0" presId="urn:microsoft.com/office/officeart/2005/8/layout/hList1"/>
    <dgm:cxn modelId="{2237235F-8F87-4A1A-999E-D19BC33E80B2}" type="presParOf" srcId="{65035DA5-E77D-47C9-AC74-0E7706621076}" destId="{D87DB6F5-589E-44B6-8545-5876AB66ACFD}" srcOrd="1" destOrd="0" presId="urn:microsoft.com/office/officeart/2005/8/layout/hList1"/>
    <dgm:cxn modelId="{5A93A7EF-88FA-4511-ADFF-6A214830FA48}" type="presParOf" srcId="{E5BC2C0F-6244-48D2-A51E-D41C5A93B262}" destId="{66D0F838-AA0C-4D0A-9687-BF86FE250252}" srcOrd="7" destOrd="0" presId="urn:microsoft.com/office/officeart/2005/8/layout/hList1"/>
    <dgm:cxn modelId="{7E65B248-0E2C-425F-87C9-523BACFB2C09}" type="presParOf" srcId="{E5BC2C0F-6244-48D2-A51E-D41C5A93B262}" destId="{BCE7CE21-47E5-42F6-965C-FA689403200A}" srcOrd="8" destOrd="0" presId="urn:microsoft.com/office/officeart/2005/8/layout/hList1"/>
    <dgm:cxn modelId="{23852740-12A9-4F16-B12A-55A1E9E517D0}" type="presParOf" srcId="{BCE7CE21-47E5-42F6-965C-FA689403200A}" destId="{2304A8AB-9207-4EBC-B24D-D8956FF3D767}" srcOrd="0" destOrd="0" presId="urn:microsoft.com/office/officeart/2005/8/layout/hList1"/>
    <dgm:cxn modelId="{38D543F4-A0B5-4C77-BA19-8E3A7BA8B4F9}" type="presParOf" srcId="{BCE7CE21-47E5-42F6-965C-FA689403200A}" destId="{9EA8FF9A-F19A-4375-A734-394946E08AA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r>
            <a:rPr lang="en-US" sz="1400" kern="1200" cap="all">
              <a:solidFill>
                <a:prstClr val="black">
                  <a:hueOff val="0"/>
                  <a:satOff val="0"/>
                  <a:lumOff val="0"/>
                  <a:alphaOff val="0"/>
                </a:prstClr>
              </a:solidFill>
              <a:latin typeface="+mn-lt"/>
              <a:ea typeface="+mn-ea"/>
              <a:cs typeface="+mn-cs"/>
            </a:rPr>
            <a:t>- GPS indicate where the user is</a:t>
          </a:r>
        </a:p>
        <a:p>
          <a:pPr>
            <a:lnSpc>
              <a:spcPct val="100000"/>
            </a:lnSpc>
            <a:defRPr cap="all"/>
          </a:pPr>
          <a:r>
            <a:rPr lang="en-US" sz="1400" kern="1200" cap="all">
              <a:solidFill>
                <a:prstClr val="black">
                  <a:hueOff val="0"/>
                  <a:satOff val="0"/>
                  <a:lumOff val="0"/>
                  <a:alphaOff val="0"/>
                </a:prstClr>
              </a:solidFill>
              <a:latin typeface="+mn-lt"/>
              <a:ea typeface="+mn-ea"/>
              <a:cs typeface="+mn-cs"/>
            </a:rPr>
            <a:t> - haptic feedback provided through vibration on wrist</a:t>
          </a: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400" kern="1200"/>
        </a:p>
        <a:p>
          <a:pPr>
            <a:lnSpc>
              <a:spcPct val="100000"/>
            </a:lnSpc>
            <a:defRPr cap="all"/>
          </a:pPr>
          <a:r>
            <a:rPr lang="en-US" sz="1400" kern="1200">
              <a:latin typeface="Calibri Light" panose="020F0302020204030204"/>
            </a:rPr>
            <a:t>- </a:t>
          </a:r>
          <a:r>
            <a:rPr lang="en-US" sz="1400" kern="1200"/>
            <a:t>haptic feedback voice-activated</a:t>
          </a:r>
          <a:r>
            <a:rPr lang="en-US" sz="1400" kern="1200">
              <a:latin typeface="Calibri Light" panose="020F0302020204030204"/>
            </a:rPr>
            <a:t> </a:t>
          </a:r>
          <a:endParaRPr lang="en-US" sz="1400" kern="1200"/>
        </a:p>
        <a:p>
          <a:pPr>
            <a:lnSpc>
              <a:spcPct val="100000"/>
            </a:lnSpc>
            <a:defRPr cap="all"/>
          </a:pPr>
          <a:r>
            <a:rPr lang="en-US" sz="1400" kern="1200">
              <a:latin typeface="Calibri Light" panose="020F0302020204030204"/>
            </a:rPr>
            <a:t>- </a:t>
          </a:r>
          <a:r>
            <a:rPr lang="en-US" sz="1400" kern="1200"/>
            <a:t>phone compatible</a:t>
          </a:r>
          <a:endParaRPr lang="en-US" sz="1100" kern="1200"/>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68736CCC-0CA2-4519-BDE6-7E07930C96CF}">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a:lnSpc>
              <a:spcPct val="100000"/>
            </a:lnSpc>
            <a:defRPr cap="all"/>
          </a:pPr>
          <a:r>
            <a:rPr lang="en-US" sz="1400" kern="1200">
              <a:latin typeface="Calibri Light" panose="020F0302020204030204"/>
            </a:rPr>
            <a:t>- </a:t>
          </a:r>
          <a:r>
            <a:rPr lang="en-US" sz="1400" kern="1200"/>
            <a:t>sensor and GPS for user location</a:t>
          </a:r>
          <a:r>
            <a:rPr lang="en-US" sz="1400" kern="1200">
              <a:latin typeface="Calibri Light" panose="020F0302020204030204"/>
            </a:rPr>
            <a:t> </a:t>
          </a:r>
          <a:endParaRPr lang="en-US" sz="1400" kern="1200"/>
        </a:p>
        <a:p>
          <a:pPr>
            <a:lnSpc>
              <a:spcPct val="100000"/>
            </a:lnSpc>
            <a:defRPr cap="all"/>
          </a:pPr>
          <a:r>
            <a:rPr lang="en-US" sz="1400" kern="1200">
              <a:latin typeface="Calibri Light" panose="020F0302020204030204"/>
            </a:rPr>
            <a:t>- </a:t>
          </a:r>
          <a:r>
            <a:rPr lang="en-US" sz="1400" kern="1200"/>
            <a:t>Audio feedback through glass-mounted earpiece</a:t>
          </a:r>
          <a:endParaRPr lang="en-US" sz="1400" u="none" kern="1200" cap="all">
            <a:latin typeface="Calibri Light" panose="020F0302020204030204"/>
            <a:ea typeface="+mn-ea"/>
            <a:cs typeface="Calibri Light" panose="020F0302020204030204"/>
          </a:endParaRPr>
        </a:p>
      </dgm:t>
    </dgm:pt>
    <dgm:pt modelId="{DCE4F5C0-DC0D-4EA8-AC9E-819407B3F70E}" type="parTrans" cxnId="{C4349F55-C614-47D9-9695-BFFBC3537D52}">
      <dgm:prSet/>
      <dgm:spPr/>
      <dgm:t>
        <a:bodyPr/>
        <a:lstStyle/>
        <a:p>
          <a:endParaRPr lang="en-US"/>
        </a:p>
      </dgm:t>
    </dgm:pt>
    <dgm:pt modelId="{45A7E1FD-1098-4053-95A4-8464372E28F3}" type="sibTrans" cxnId="{C4349F55-C614-47D9-9695-BFFBC3537D52}">
      <dgm:prSet/>
      <dgm:spPr/>
      <dgm:t>
        <a:bodyPr/>
        <a:lstStyle/>
        <a:p>
          <a:endParaRPr lang="en-US"/>
        </a:p>
      </dgm:t>
    </dgm:pt>
    <dgm:pt modelId="{5D87691C-3797-46AC-A813-1A5725B4D74B}">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a:lnSpc>
              <a:spcPct val="100000"/>
            </a:lnSpc>
            <a:defRPr cap="all"/>
          </a:pPr>
          <a:r>
            <a:rPr lang="en-US" sz="1400" kern="1200">
              <a:latin typeface="Calibri Light" panose="020F0302020204030204"/>
            </a:rPr>
            <a:t>- </a:t>
          </a:r>
          <a:r>
            <a:rPr lang="en-US" sz="1400" kern="1200"/>
            <a:t>audio feedback</a:t>
          </a:r>
        </a:p>
        <a:p>
          <a:pPr>
            <a:lnSpc>
              <a:spcPct val="100000"/>
            </a:lnSpc>
            <a:defRPr cap="all"/>
          </a:pPr>
          <a:r>
            <a:rPr lang="en-US" sz="1400" kern="1200">
              <a:latin typeface="Calibri Light" panose="020F0302020204030204"/>
            </a:rPr>
            <a:t>- </a:t>
          </a:r>
          <a:r>
            <a:rPr lang="en-US" sz="1400" kern="1200"/>
            <a:t>Tactile or </a:t>
          </a:r>
          <a:r>
            <a:rPr lang="en-US" sz="1400" kern="1200">
              <a:latin typeface="+mn-lt"/>
            </a:rPr>
            <a:t>voice activation</a:t>
          </a:r>
        </a:p>
        <a:p>
          <a:pPr>
            <a:lnSpc>
              <a:spcPct val="100000"/>
            </a:lnSpc>
            <a:defRPr cap="all"/>
          </a:pPr>
          <a:r>
            <a:rPr lang="en-US" sz="1400" b="1" kern="1200">
              <a:latin typeface="+mn-lt"/>
            </a:rPr>
            <a:t>-</a:t>
          </a:r>
          <a:r>
            <a:rPr lang="en-US" sz="1400" kern="1200">
              <a:latin typeface="+mn-lt"/>
            </a:rPr>
            <a:t> </a:t>
          </a:r>
          <a:r>
            <a:rPr lang="en-US" sz="1400" b="0" kern="1200">
              <a:latin typeface="+mn-lt"/>
            </a:rPr>
            <a:t>Phone</a:t>
          </a:r>
          <a:r>
            <a:rPr lang="en-US" sz="1400" b="1" kern="1200">
              <a:latin typeface="+mn-lt"/>
            </a:rPr>
            <a:t> </a:t>
          </a:r>
          <a:r>
            <a:rPr lang="en-US" sz="1400" b="0" kern="1200">
              <a:latin typeface="+mn-lt"/>
            </a:rPr>
            <a:t>compatible</a:t>
          </a:r>
          <a:endParaRPr lang="en-US" sz="1400" kern="1200">
            <a:latin typeface="+mn-lt"/>
          </a:endParaRPr>
        </a:p>
        <a:p>
          <a:pPr>
            <a:lnSpc>
              <a:spcPct val="100000"/>
            </a:lnSpc>
            <a:defRPr cap="all"/>
          </a:pPr>
          <a:r>
            <a:rPr lang="en-US" sz="1400" kern="1200">
              <a:latin typeface="+mn-lt"/>
            </a:rPr>
            <a:t>- camera to interpret the environment </a:t>
          </a:r>
        </a:p>
      </dgm:t>
    </dgm:pt>
    <dgm:pt modelId="{4ED7FD8D-9C77-4AED-8F5A-33957E49CC37}" type="parTrans" cxnId="{F950A91F-7920-4AFF-ACA8-E2B029A188D8}">
      <dgm:prSet/>
      <dgm:spPr/>
      <dgm:t>
        <a:bodyPr/>
        <a:lstStyle/>
        <a:p>
          <a:endParaRPr lang="en-US"/>
        </a:p>
      </dgm:t>
    </dgm:pt>
    <dgm:pt modelId="{C8723C8B-B7EE-48FD-AC08-BB247DBF35DA}" type="sibTrans" cxnId="{F950A91F-7920-4AFF-ACA8-E2B029A188D8}">
      <dgm:prSet/>
      <dgm:spPr/>
      <dgm:t>
        <a:bodyPr/>
        <a:lstStyle/>
        <a:p>
          <a:endParaRPr lang="en-US"/>
        </a:p>
      </dgm:t>
    </dgm:pt>
    <dgm:pt modelId="{0CE302A4-9EDA-43D4-9B9F-0681EB5EE6FE}">
      <dgm:prSet custT="1"/>
      <dgm:spPr/>
      <dgm:t>
        <a:bodyPr/>
        <a:lstStyle/>
        <a:p>
          <a:pPr>
            <a:lnSpc>
              <a:spcPct val="100000"/>
            </a:lnSpc>
            <a:defRPr cap="all"/>
          </a:pPr>
          <a:r>
            <a:rPr lang="en-US" sz="1600" b="1" u="sng" kern="1200"/>
            <a:t>GPS app</a:t>
          </a:r>
          <a:r>
            <a:rPr lang="en-US" sz="1600" u="sng" kern="1200"/>
            <a:t>:</a:t>
          </a:r>
          <a:endParaRPr lang="en-US" sz="1400" b="1" kern="1200">
            <a:latin typeface="Calibri Light"/>
            <a:cs typeface="Calibri Light"/>
          </a:endParaRPr>
        </a:p>
        <a:p>
          <a:pPr>
            <a:lnSpc>
              <a:spcPct val="100000"/>
            </a:lnSpc>
            <a:defRPr cap="all"/>
          </a:pPr>
          <a:r>
            <a:rPr lang="en-US" sz="1400" b="1" kern="1200">
              <a:latin typeface="Calibri Light"/>
              <a:cs typeface="Calibri Light"/>
            </a:rPr>
            <a:t>- </a:t>
          </a:r>
          <a:r>
            <a:rPr lang="en-US" sz="1400" b="0" kern="1200">
              <a:latin typeface="+mn-lt"/>
              <a:cs typeface="Calibri Light"/>
            </a:rPr>
            <a:t>Lidar </a:t>
          </a:r>
          <a:endParaRPr lang="en-US" sz="1400" b="0" kern="1200">
            <a:latin typeface="+mn-lt"/>
            <a:cs typeface="Calibri Light" panose="020F0302020204030204" pitchFamily="34" charset="0"/>
          </a:endParaRPr>
        </a:p>
        <a:p>
          <a:pPr>
            <a:lnSpc>
              <a:spcPct val="100000"/>
            </a:lnSpc>
            <a:defRPr cap="all"/>
          </a:pPr>
          <a:r>
            <a:rPr lang="en-US" sz="1400" b="0" kern="1200">
              <a:latin typeface="+mn-lt"/>
              <a:cs typeface="Calibri Light"/>
            </a:rPr>
            <a:t>- user information through haptics</a:t>
          </a:r>
        </a:p>
        <a:p>
          <a:pPr>
            <a:lnSpc>
              <a:spcPct val="100000"/>
            </a:lnSpc>
            <a:defRPr cap="all"/>
          </a:pPr>
          <a:r>
            <a:rPr lang="en-US" sz="1400" b="0" kern="1200">
              <a:latin typeface="+mn-lt"/>
              <a:cs typeface="Calibri Light"/>
            </a:rPr>
            <a:t>- computer </a:t>
          </a:r>
          <a:r>
            <a:rPr lang="en-US" sz="1400" b="0" kern="1200" cap="all">
              <a:solidFill>
                <a:prstClr val="black">
                  <a:hueOff val="0"/>
                  <a:satOff val="0"/>
                  <a:lumOff val="0"/>
                  <a:alphaOff val="0"/>
                </a:prstClr>
              </a:solidFill>
              <a:latin typeface="+mn-lt"/>
              <a:ea typeface="+mn-ea"/>
              <a:cs typeface="Calibri Light"/>
            </a:rPr>
            <a:t>and GPS track and locate user</a:t>
          </a: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5"/>
      <dgm:spPr/>
    </dgm:pt>
    <dgm:pt modelId="{1624069E-B2E9-4EF9-9F8F-B9BB4B4C070F}" type="pres">
      <dgm:prSet presAssocID="{0CE302A4-9EDA-43D4-9B9F-0681EB5EE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5"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5"/>
      <dgm:spPr/>
    </dgm:pt>
    <dgm:pt modelId="{D4835F5C-10B4-4BE2-B799-6E00828C3675}" type="pres">
      <dgm:prSet presAssocID="{B3A80728-AF2B-49A9-9641-A60B6816F5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5">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5"/>
      <dgm:spPr/>
    </dgm:pt>
    <dgm:pt modelId="{5E9FA325-4D0A-47A9-A112-49E93421EF49}" type="pres">
      <dgm:prSet presAssocID="{84AB0D91-A085-491D-929F-AD011BDE49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with ca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5" custLinFactNeighborY="0">
        <dgm:presLayoutVars>
          <dgm:chMax val="1"/>
          <dgm:chPref val="1"/>
        </dgm:presLayoutVars>
      </dgm:prSet>
      <dgm:spPr/>
    </dgm:pt>
    <dgm:pt modelId="{DF56C13E-9360-4C62-9DEB-0BC885C38457}" type="pres">
      <dgm:prSet presAssocID="{F4DA2A1C-B096-40BD-ADBC-6506F8E66BB7}" presName="sibTrans" presStyleCnt="0"/>
      <dgm:spPr/>
    </dgm:pt>
    <dgm:pt modelId="{09AAA59C-C926-447E-9978-23A422151857}" type="pres">
      <dgm:prSet presAssocID="{68736CCC-0CA2-4519-BDE6-7E07930C96CF}" presName="compNode" presStyleCnt="0"/>
      <dgm:spPr/>
    </dgm:pt>
    <dgm:pt modelId="{0B508F6C-6331-4E42-994A-F08C7D2ADCC4}" type="pres">
      <dgm:prSet presAssocID="{68736CCC-0CA2-4519-BDE6-7E07930C96CF}" presName="iconBgRect" presStyleLbl="bgShp" presStyleIdx="3" presStyleCnt="5"/>
      <dgm:spPr/>
    </dgm:pt>
    <dgm:pt modelId="{385F1EF4-AE75-4169-8170-15F291CBA95E}" type="pres">
      <dgm:prSet presAssocID="{68736CCC-0CA2-4519-BDE6-7E07930C96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asses"/>
        </a:ext>
      </dgm:extLst>
    </dgm:pt>
    <dgm:pt modelId="{7C817047-5BBA-4433-81AD-0BB28EE704D3}" type="pres">
      <dgm:prSet presAssocID="{68736CCC-0CA2-4519-BDE6-7E07930C96CF}" presName="spaceRect" presStyleCnt="0"/>
      <dgm:spPr/>
    </dgm:pt>
    <dgm:pt modelId="{9C060A69-6C36-4AC7-BCEB-2815EEB0DD39}" type="pres">
      <dgm:prSet presAssocID="{68736CCC-0CA2-4519-BDE6-7E07930C96CF}" presName="textRect" presStyleLbl="revTx" presStyleIdx="3" presStyleCnt="5">
        <dgm:presLayoutVars>
          <dgm:chMax val="1"/>
          <dgm:chPref val="1"/>
        </dgm:presLayoutVars>
      </dgm:prSet>
      <dgm:spPr/>
    </dgm:pt>
    <dgm:pt modelId="{33D585F3-2ED2-4DC9-A302-E4B0C4B93DEA}" type="pres">
      <dgm:prSet presAssocID="{45A7E1FD-1098-4053-95A4-8464372E28F3}" presName="sibTrans" presStyleCnt="0"/>
      <dgm:spPr/>
    </dgm:pt>
    <dgm:pt modelId="{2774E4F4-5866-4D19-B6A5-FFF038563038}" type="pres">
      <dgm:prSet presAssocID="{5D87691C-3797-46AC-A813-1A5725B4D74B}" presName="compNode" presStyleCnt="0"/>
      <dgm:spPr/>
    </dgm:pt>
    <dgm:pt modelId="{AEBE321D-609C-407A-94B3-58826C1FBB43}" type="pres">
      <dgm:prSet presAssocID="{5D87691C-3797-46AC-A813-1A5725B4D74B}" presName="iconBgRect" presStyleLbl="bgShp" presStyleIdx="4" presStyleCnt="5"/>
      <dgm:spPr/>
    </dgm:pt>
    <dgm:pt modelId="{37B73A99-0F7C-460B-8ED6-7DCD997E54F9}" type="pres">
      <dgm:prSet presAssocID="{5D87691C-3797-46AC-A813-1A5725B4D74B}"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Cane"/>
        </a:ext>
      </dgm:extLst>
    </dgm:pt>
    <dgm:pt modelId="{0B3B813C-511B-4EBC-95DC-A3F4BA931861}" type="pres">
      <dgm:prSet presAssocID="{5D87691C-3797-46AC-A813-1A5725B4D74B}" presName="spaceRect" presStyleCnt="0"/>
      <dgm:spPr/>
    </dgm:pt>
    <dgm:pt modelId="{70958D28-161B-4459-A6FA-A5551387B1A9}" type="pres">
      <dgm:prSet presAssocID="{5D87691C-3797-46AC-A813-1A5725B4D74B}" presName="textRect" presStyleLbl="revTx" presStyleIdx="4" presStyleCnt="5">
        <dgm:presLayoutVars>
          <dgm:chMax val="1"/>
          <dgm:chPref val="1"/>
        </dgm:presLayoutVars>
      </dgm:prSet>
      <dgm:spPr/>
    </dgm:pt>
  </dgm:ptLst>
  <dgm:cxnLst>
    <dgm:cxn modelId="{475B7E07-5B4B-487A-B20C-9B594327ABF5}" type="presOf" srcId="{5D87691C-3797-46AC-A813-1A5725B4D74B}" destId="{70958D28-161B-4459-A6FA-A5551387B1A9}" srcOrd="0" destOrd="0" presId="urn:microsoft.com/office/officeart/2018/5/layout/IconCircleLabelList"/>
    <dgm:cxn modelId="{F950A91F-7920-4AFF-ACA8-E2B029A188D8}" srcId="{D2FD1629-D0B8-4CC1-AF6A-99E366DD5DA9}" destId="{5D87691C-3797-46AC-A813-1A5725B4D74B}" srcOrd="4" destOrd="0" parTransId="{4ED7FD8D-9C77-4AED-8F5A-33957E49CC37}" sibTransId="{C8723C8B-B7EE-48FD-AC08-BB247DBF35DA}"/>
    <dgm:cxn modelId="{C3C85F26-7E93-4D30-9D6D-0EE639E6D394}" type="presOf" srcId="{0CE302A4-9EDA-43D4-9B9F-0681EB5EE6FE}" destId="{7D92E19E-C7BE-4017-B3BC-098E50F249D1}"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6F1DC6F-9A5D-4819-A62B-9F6CD275C358}" type="presOf" srcId="{84AB0D91-A085-491D-929F-AD011BDE49F9}" destId="{D89227E0-ADB6-44B4-894D-766385A09046}" srcOrd="0" destOrd="0" presId="urn:microsoft.com/office/officeart/2018/5/layout/IconCircleLabelList"/>
    <dgm:cxn modelId="{C4349F55-C614-47D9-9695-BFFBC3537D52}" srcId="{D2FD1629-D0B8-4CC1-AF6A-99E366DD5DA9}" destId="{68736CCC-0CA2-4519-BDE6-7E07930C96CF}" srcOrd="3" destOrd="0" parTransId="{DCE4F5C0-DC0D-4EA8-AC9E-819407B3F70E}" sibTransId="{45A7E1FD-1098-4053-95A4-8464372E28F3}"/>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9A58C6BF-C119-4017-A410-49C1F55AA749}" type="presOf" srcId="{B3A80728-AF2B-49A9-9641-A60B6816F588}" destId="{AC0BC7F9-1A4E-4355-B1C4-D6A21674EABA}" srcOrd="0" destOrd="0" presId="urn:microsoft.com/office/officeart/2018/5/layout/IconCircleLabelList"/>
    <dgm:cxn modelId="{F5CEBACE-51EA-478B-BCDE-29C81F3E06E9}" type="presOf" srcId="{68736CCC-0CA2-4519-BDE6-7E07930C96CF}" destId="{9C060A69-6C36-4AC7-BCEB-2815EEB0DD39}" srcOrd="0" destOrd="0" presId="urn:microsoft.com/office/officeart/2018/5/layout/IconCircleLabelList"/>
    <dgm:cxn modelId="{2C51EEF1-0CCE-41A4-91F5-7D468BCD67B6}" srcId="{D2FD1629-D0B8-4CC1-AF6A-99E366DD5DA9}" destId="{B3A80728-AF2B-49A9-9641-A60B6816F588}" srcOrd="1" destOrd="0" parTransId="{7F7152A8-78E1-41A5-9318-2AE90CC4D6FD}" sibTransId="{A97199CD-5CF0-4D26-8162-0FED7C3BD2E6}"/>
    <dgm:cxn modelId="{0657AAB2-6F71-42D0-B1C4-8C01097D67B2}" type="presParOf" srcId="{55703E81-0C9F-40D6-AEEF-60E54B8FB325}" destId="{CE891B84-A241-40D2-981C-B3BE5366F6AD}" srcOrd="0" destOrd="0" presId="urn:microsoft.com/office/officeart/2018/5/layout/IconCircleLabelList"/>
    <dgm:cxn modelId="{A9BA8886-1B4D-4673-A792-066DAFC63CBA}" type="presParOf" srcId="{CE891B84-A241-40D2-981C-B3BE5366F6AD}" destId="{12AFD3A9-CE4B-44BA-B13E-46D8C2E14B7E}" srcOrd="0" destOrd="0" presId="urn:microsoft.com/office/officeart/2018/5/layout/IconCircleLabelList"/>
    <dgm:cxn modelId="{5C342CCF-3613-4FD9-9641-C0BC4F4A12C9}" type="presParOf" srcId="{CE891B84-A241-40D2-981C-B3BE5366F6AD}" destId="{1624069E-B2E9-4EF9-9F8F-B9BB4B4C070F}" srcOrd="1" destOrd="0" presId="urn:microsoft.com/office/officeart/2018/5/layout/IconCircleLabelList"/>
    <dgm:cxn modelId="{5366C8ED-F8CD-475D-8C49-68FC9A37FC7D}" type="presParOf" srcId="{CE891B84-A241-40D2-981C-B3BE5366F6AD}" destId="{88E908CD-F5DB-46EC-8665-0C09E698432B}" srcOrd="2" destOrd="0" presId="urn:microsoft.com/office/officeart/2018/5/layout/IconCircleLabelList"/>
    <dgm:cxn modelId="{1F47E142-74D2-4AFB-88EB-E6E6AD0E1208}" type="presParOf" srcId="{CE891B84-A241-40D2-981C-B3BE5366F6AD}" destId="{7D92E19E-C7BE-4017-B3BC-098E50F249D1}" srcOrd="3" destOrd="0" presId="urn:microsoft.com/office/officeart/2018/5/layout/IconCircleLabelList"/>
    <dgm:cxn modelId="{46072D77-97D4-4B2C-BF17-231B2B99B2C5}" type="presParOf" srcId="{55703E81-0C9F-40D6-AEEF-60E54B8FB325}" destId="{CADD611C-163A-4347-882B-1D0BD60A55D1}" srcOrd="1" destOrd="0" presId="urn:microsoft.com/office/officeart/2018/5/layout/IconCircleLabelList"/>
    <dgm:cxn modelId="{3A389653-457B-4B32-B07F-C0E163BBFE04}" type="presParOf" srcId="{55703E81-0C9F-40D6-AEEF-60E54B8FB325}" destId="{546D4AF3-F425-4DDB-BDFD-7F4C21A4B586}" srcOrd="2" destOrd="0" presId="urn:microsoft.com/office/officeart/2018/5/layout/IconCircleLabelList"/>
    <dgm:cxn modelId="{1B0715EB-FD31-4120-BFF4-6BF4F2F01F63}" type="presParOf" srcId="{546D4AF3-F425-4DDB-BDFD-7F4C21A4B586}" destId="{8CD6240D-C573-458D-BE05-02202C2BD0D0}" srcOrd="0" destOrd="0" presId="urn:microsoft.com/office/officeart/2018/5/layout/IconCircleLabelList"/>
    <dgm:cxn modelId="{4CC36B21-0472-4C2A-84F3-26361BCCB9CA}" type="presParOf" srcId="{546D4AF3-F425-4DDB-BDFD-7F4C21A4B586}" destId="{D4835F5C-10B4-4BE2-B799-6E00828C3675}" srcOrd="1" destOrd="0" presId="urn:microsoft.com/office/officeart/2018/5/layout/IconCircleLabelList"/>
    <dgm:cxn modelId="{A4CAAE2E-6886-4E44-959B-8BFECF9BF263}" type="presParOf" srcId="{546D4AF3-F425-4DDB-BDFD-7F4C21A4B586}" destId="{5AAFD4DB-8DFF-434D-A156-EED329567DE3}" srcOrd="2" destOrd="0" presId="urn:microsoft.com/office/officeart/2018/5/layout/IconCircleLabelList"/>
    <dgm:cxn modelId="{275FA074-0FD9-4A27-BF63-6AC7A668EC2A}" type="presParOf" srcId="{546D4AF3-F425-4DDB-BDFD-7F4C21A4B586}" destId="{AC0BC7F9-1A4E-4355-B1C4-D6A21674EABA}" srcOrd="3" destOrd="0" presId="urn:microsoft.com/office/officeart/2018/5/layout/IconCircleLabelList"/>
    <dgm:cxn modelId="{EA96A219-E998-4505-AF7D-718CB3D39444}" type="presParOf" srcId="{55703E81-0C9F-40D6-AEEF-60E54B8FB325}" destId="{9A69D7AE-DA10-4CC3-BE00-BB1F709BA327}" srcOrd="3" destOrd="0" presId="urn:microsoft.com/office/officeart/2018/5/layout/IconCircleLabelList"/>
    <dgm:cxn modelId="{4DB14559-35B0-4E0D-83D6-0CDDA62D48DA}" type="presParOf" srcId="{55703E81-0C9F-40D6-AEEF-60E54B8FB325}" destId="{18777B89-1434-404E-BAF8-9B5AC7184A57}" srcOrd="4" destOrd="0" presId="urn:microsoft.com/office/officeart/2018/5/layout/IconCircleLabelList"/>
    <dgm:cxn modelId="{ED2FFA30-8C12-4214-A3DB-FEEFE2C65C3A}" type="presParOf" srcId="{18777B89-1434-404E-BAF8-9B5AC7184A57}" destId="{A80D0345-7122-49CC-B30E-A23CF86108DB}" srcOrd="0" destOrd="0" presId="urn:microsoft.com/office/officeart/2018/5/layout/IconCircleLabelList"/>
    <dgm:cxn modelId="{64BF524B-9E11-4E2D-8604-0BB93620790E}" type="presParOf" srcId="{18777B89-1434-404E-BAF8-9B5AC7184A57}" destId="{5E9FA325-4D0A-47A9-A112-49E93421EF49}" srcOrd="1" destOrd="0" presId="urn:microsoft.com/office/officeart/2018/5/layout/IconCircleLabelList"/>
    <dgm:cxn modelId="{C984ABB3-952D-48F4-A943-6735E10DBB02}" type="presParOf" srcId="{18777B89-1434-404E-BAF8-9B5AC7184A57}" destId="{111A2926-4098-42D9-A852-5CD3D1B06CE2}" srcOrd="2" destOrd="0" presId="urn:microsoft.com/office/officeart/2018/5/layout/IconCircleLabelList"/>
    <dgm:cxn modelId="{02B11663-3237-4A1B-83A6-2AFBA099D503}" type="presParOf" srcId="{18777B89-1434-404E-BAF8-9B5AC7184A57}" destId="{D89227E0-ADB6-44B4-894D-766385A09046}" srcOrd="3" destOrd="0" presId="urn:microsoft.com/office/officeart/2018/5/layout/IconCircleLabelList"/>
    <dgm:cxn modelId="{2C5B708C-0F56-45E6-BA21-1F7BCABF9D56}" type="presParOf" srcId="{55703E81-0C9F-40D6-AEEF-60E54B8FB325}" destId="{DF56C13E-9360-4C62-9DEB-0BC885C38457}" srcOrd="5" destOrd="0" presId="urn:microsoft.com/office/officeart/2018/5/layout/IconCircleLabelList"/>
    <dgm:cxn modelId="{4E0F278F-D7DB-4030-A6BF-6BD636B50C4D}" type="presParOf" srcId="{55703E81-0C9F-40D6-AEEF-60E54B8FB325}" destId="{09AAA59C-C926-447E-9978-23A422151857}" srcOrd="6" destOrd="0" presId="urn:microsoft.com/office/officeart/2018/5/layout/IconCircleLabelList"/>
    <dgm:cxn modelId="{2F705A0A-B31E-4DA9-A175-86EF0436B233}" type="presParOf" srcId="{09AAA59C-C926-447E-9978-23A422151857}" destId="{0B508F6C-6331-4E42-994A-F08C7D2ADCC4}" srcOrd="0" destOrd="0" presId="urn:microsoft.com/office/officeart/2018/5/layout/IconCircleLabelList"/>
    <dgm:cxn modelId="{0C2627C1-E48F-4926-AB0F-BB82D47F5E77}" type="presParOf" srcId="{09AAA59C-C926-447E-9978-23A422151857}" destId="{385F1EF4-AE75-4169-8170-15F291CBA95E}" srcOrd="1" destOrd="0" presId="urn:microsoft.com/office/officeart/2018/5/layout/IconCircleLabelList"/>
    <dgm:cxn modelId="{9BD6C3D1-8C30-47DE-9160-CC9C140B0451}" type="presParOf" srcId="{09AAA59C-C926-447E-9978-23A422151857}" destId="{7C817047-5BBA-4433-81AD-0BB28EE704D3}" srcOrd="2" destOrd="0" presId="urn:microsoft.com/office/officeart/2018/5/layout/IconCircleLabelList"/>
    <dgm:cxn modelId="{80C26226-51F7-4660-9B28-1DF53A7389E4}" type="presParOf" srcId="{09AAA59C-C926-447E-9978-23A422151857}" destId="{9C060A69-6C36-4AC7-BCEB-2815EEB0DD39}" srcOrd="3" destOrd="0" presId="urn:microsoft.com/office/officeart/2018/5/layout/IconCircleLabelList"/>
    <dgm:cxn modelId="{F3576A78-A8E8-411B-8F88-63BC1F184511}" type="presParOf" srcId="{55703E81-0C9F-40D6-AEEF-60E54B8FB325}" destId="{33D585F3-2ED2-4DC9-A302-E4B0C4B93DEA}" srcOrd="7" destOrd="0" presId="urn:microsoft.com/office/officeart/2018/5/layout/IconCircleLabelList"/>
    <dgm:cxn modelId="{D8B6190E-0378-4382-A06F-8E196F6B288E}" type="presParOf" srcId="{55703E81-0C9F-40D6-AEEF-60E54B8FB325}" destId="{2774E4F4-5866-4D19-B6A5-FFF038563038}" srcOrd="8" destOrd="0" presId="urn:microsoft.com/office/officeart/2018/5/layout/IconCircleLabelList"/>
    <dgm:cxn modelId="{1FD654D6-0EB4-4B68-84F7-8674FE38534E}" type="presParOf" srcId="{2774E4F4-5866-4D19-B6A5-FFF038563038}" destId="{AEBE321D-609C-407A-94B3-58826C1FBB43}" srcOrd="0" destOrd="0" presId="urn:microsoft.com/office/officeart/2018/5/layout/IconCircleLabelList"/>
    <dgm:cxn modelId="{420366A2-F632-496B-A252-7760D8C54B78}" type="presParOf" srcId="{2774E4F4-5866-4D19-B6A5-FFF038563038}" destId="{37B73A99-0F7C-460B-8ED6-7DCD997E54F9}" srcOrd="1" destOrd="0" presId="urn:microsoft.com/office/officeart/2018/5/layout/IconCircleLabelList"/>
    <dgm:cxn modelId="{EBAEAFBA-3D87-4DF4-A7EA-D761B45FE261}" type="presParOf" srcId="{2774E4F4-5866-4D19-B6A5-FFF038563038}" destId="{0B3B813C-511B-4EBC-95DC-A3F4BA931861}" srcOrd="2" destOrd="0" presId="urn:microsoft.com/office/officeart/2018/5/layout/IconCircleLabelList"/>
    <dgm:cxn modelId="{DEB9B48E-CC63-4793-9717-B8D5C5F5CFF8}" type="presParOf" srcId="{2774E4F4-5866-4D19-B6A5-FFF038563038}" destId="{70958D28-161B-4459-A6FA-A5551387B1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B246E-1DDA-4ECB-A54E-DDBAE5A6963F}">
      <dsp:nvSpPr>
        <dsp:cNvPr id="0" name=""/>
        <dsp:cNvSpPr/>
      </dsp:nvSpPr>
      <dsp:spPr>
        <a:xfrm>
          <a:off x="0" y="39000"/>
          <a:ext cx="6286500" cy="47970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Calibri Light" panose="020F0302020204030204"/>
            </a:rPr>
            <a:t>Shelf Location</a:t>
          </a:r>
          <a:endParaRPr lang="en-US" sz="2000" kern="1200"/>
        </a:p>
      </dsp:txBody>
      <dsp:txXfrm>
        <a:off x="23417" y="62417"/>
        <a:ext cx="6239666" cy="432866"/>
      </dsp:txXfrm>
    </dsp:sp>
    <dsp:sp modelId="{F74471FD-62B9-4389-ADE3-63A43E15197A}">
      <dsp:nvSpPr>
        <dsp:cNvPr id="0" name=""/>
        <dsp:cNvSpPr/>
      </dsp:nvSpPr>
      <dsp:spPr>
        <a:xfrm>
          <a:off x="0" y="518700"/>
          <a:ext cx="6286500" cy="54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96"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Calibri Light" panose="020F0302020204030204"/>
            </a:rPr>
            <a:t>Puts Pressure on Components.</a:t>
          </a:r>
          <a:endParaRPr lang="en-US" sz="1600" kern="1200"/>
        </a:p>
        <a:p>
          <a:pPr marL="171450" lvl="1" indent="-171450" algn="l" defTabSz="711200" rtl="0">
            <a:lnSpc>
              <a:spcPct val="90000"/>
            </a:lnSpc>
            <a:spcBef>
              <a:spcPct val="0"/>
            </a:spcBef>
            <a:spcAft>
              <a:spcPct val="20000"/>
            </a:spcAft>
            <a:buChar char="•"/>
          </a:pPr>
          <a:r>
            <a:rPr lang="en-US" sz="1600" kern="1200">
              <a:latin typeface="Calibri Light" panose="020F0302020204030204"/>
            </a:rPr>
            <a:t>Blocked Speaker.</a:t>
          </a:r>
          <a:endParaRPr lang="en-US" sz="1600" kern="1200"/>
        </a:p>
      </dsp:txBody>
      <dsp:txXfrm>
        <a:off x="0" y="518700"/>
        <a:ext cx="6286500" cy="548550"/>
      </dsp:txXfrm>
    </dsp:sp>
    <dsp:sp modelId="{9767D62B-4882-4207-959E-C63347516C2D}">
      <dsp:nvSpPr>
        <dsp:cNvPr id="0" name=""/>
        <dsp:cNvSpPr/>
      </dsp:nvSpPr>
      <dsp:spPr>
        <a:xfrm>
          <a:off x="0" y="1067250"/>
          <a:ext cx="6286500" cy="479700"/>
        </a:xfrm>
        <a:prstGeom prst="round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Calibri Light" panose="020F0302020204030204"/>
            </a:rPr>
            <a:t>Cane Attachment</a:t>
          </a:r>
          <a:endParaRPr lang="en-US" sz="2000" kern="1200"/>
        </a:p>
      </dsp:txBody>
      <dsp:txXfrm>
        <a:off x="23417" y="1090667"/>
        <a:ext cx="6239666" cy="432866"/>
      </dsp:txXfrm>
    </dsp:sp>
    <dsp:sp modelId="{63A74F1D-B43F-4E5E-B36E-DEBB92C00444}">
      <dsp:nvSpPr>
        <dsp:cNvPr id="0" name=""/>
        <dsp:cNvSpPr/>
      </dsp:nvSpPr>
      <dsp:spPr>
        <a:xfrm>
          <a:off x="0" y="1546950"/>
          <a:ext cx="6286500" cy="54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96"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Calibri Light" panose="020F0302020204030204"/>
            </a:rPr>
            <a:t>Blocked Camera Wiring.</a:t>
          </a:r>
        </a:p>
        <a:p>
          <a:pPr marL="171450" lvl="1" indent="-171450" algn="l" defTabSz="711200" rtl="0">
            <a:lnSpc>
              <a:spcPct val="90000"/>
            </a:lnSpc>
            <a:spcBef>
              <a:spcPct val="0"/>
            </a:spcBef>
            <a:spcAft>
              <a:spcPct val="20000"/>
            </a:spcAft>
            <a:buChar char="•"/>
          </a:pPr>
          <a:r>
            <a:rPr lang="en-US" sz="1600" kern="1200">
              <a:latin typeface="Calibri Light" panose="020F0302020204030204"/>
            </a:rPr>
            <a:t>Needs More Rigidity.</a:t>
          </a:r>
        </a:p>
      </dsp:txBody>
      <dsp:txXfrm>
        <a:off x="0" y="1546950"/>
        <a:ext cx="6286500" cy="548550"/>
      </dsp:txXfrm>
    </dsp:sp>
    <dsp:sp modelId="{1EAC1F29-52AB-48AF-9571-F552658B17F0}">
      <dsp:nvSpPr>
        <dsp:cNvPr id="0" name=""/>
        <dsp:cNvSpPr/>
      </dsp:nvSpPr>
      <dsp:spPr>
        <a:xfrm>
          <a:off x="0" y="2095500"/>
          <a:ext cx="6286500" cy="479700"/>
        </a:xfrm>
        <a:prstGeom prst="round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Calibri Light" panose="020F0302020204030204"/>
            </a:rPr>
            <a:t>Mounting</a:t>
          </a:r>
        </a:p>
      </dsp:txBody>
      <dsp:txXfrm>
        <a:off x="23417" y="2118917"/>
        <a:ext cx="6239666" cy="432866"/>
      </dsp:txXfrm>
    </dsp:sp>
    <dsp:sp modelId="{6F32760B-39EB-41E3-831E-3A1B23D21153}">
      <dsp:nvSpPr>
        <dsp:cNvPr id="0" name=""/>
        <dsp:cNvSpPr/>
      </dsp:nvSpPr>
      <dsp:spPr>
        <a:xfrm>
          <a:off x="0" y="2575200"/>
          <a:ext cx="6286500" cy="54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96"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Calibri Light" panose="020F0302020204030204"/>
            </a:rPr>
            <a:t>Exterior Walls Are Too Thin.</a:t>
          </a:r>
        </a:p>
        <a:p>
          <a:pPr marL="171450" lvl="1" indent="-171450" algn="l" defTabSz="711200" rtl="0">
            <a:lnSpc>
              <a:spcPct val="90000"/>
            </a:lnSpc>
            <a:spcBef>
              <a:spcPct val="0"/>
            </a:spcBef>
            <a:spcAft>
              <a:spcPct val="20000"/>
            </a:spcAft>
            <a:buChar char="•"/>
          </a:pPr>
          <a:r>
            <a:rPr lang="en-US" sz="1600" kern="1200">
              <a:latin typeface="Calibri Light" panose="020F0302020204030204"/>
            </a:rPr>
            <a:t>Holes Are Not Deep/Wide Enough.</a:t>
          </a:r>
        </a:p>
      </dsp:txBody>
      <dsp:txXfrm>
        <a:off x="0" y="2575200"/>
        <a:ext cx="6286500" cy="548550"/>
      </dsp:txXfrm>
    </dsp:sp>
    <dsp:sp modelId="{CEB6A84C-F7A5-4612-A831-E9E2E49312A3}">
      <dsp:nvSpPr>
        <dsp:cNvPr id="0" name=""/>
        <dsp:cNvSpPr/>
      </dsp:nvSpPr>
      <dsp:spPr>
        <a:xfrm>
          <a:off x="0" y="3123750"/>
          <a:ext cx="6286500" cy="479700"/>
        </a:xfrm>
        <a:prstGeom prst="round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Calibri Light" panose="020F0302020204030204"/>
            </a:rPr>
            <a:t>Battery</a:t>
          </a:r>
        </a:p>
      </dsp:txBody>
      <dsp:txXfrm>
        <a:off x="23417" y="3147167"/>
        <a:ext cx="6239666" cy="432866"/>
      </dsp:txXfrm>
    </dsp:sp>
    <dsp:sp modelId="{B702FC61-187D-4F3B-B1CF-E50970818987}">
      <dsp:nvSpPr>
        <dsp:cNvPr id="0" name=""/>
        <dsp:cNvSpPr/>
      </dsp:nvSpPr>
      <dsp:spPr>
        <a:xfrm>
          <a:off x="0" y="3603450"/>
          <a:ext cx="6286500" cy="54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96"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Calibri Light" panose="020F0302020204030204"/>
            </a:rPr>
            <a:t>Bend in Cable Is Not Accounted For.</a:t>
          </a:r>
        </a:p>
        <a:p>
          <a:pPr marL="171450" lvl="1" indent="-171450" algn="l" defTabSz="711200" rtl="0">
            <a:lnSpc>
              <a:spcPct val="90000"/>
            </a:lnSpc>
            <a:spcBef>
              <a:spcPct val="0"/>
            </a:spcBef>
            <a:spcAft>
              <a:spcPct val="20000"/>
            </a:spcAft>
            <a:buChar char="•"/>
          </a:pPr>
          <a:r>
            <a:rPr lang="en-US" sz="1600" kern="1200">
              <a:latin typeface="Calibri Light" panose="020F0302020204030204"/>
            </a:rPr>
            <a:t>Power Button Is Not Properly Located.</a:t>
          </a:r>
        </a:p>
      </dsp:txBody>
      <dsp:txXfrm>
        <a:off x="0" y="3603450"/>
        <a:ext cx="6286500" cy="548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82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1063491" y="36954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506769" y="1577947"/>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t>GPS app</a:t>
          </a:r>
          <a:r>
            <a:rPr lang="en-US" sz="1600" u="sng" kern="1200"/>
            <a:t>:</a:t>
          </a:r>
          <a:endParaRPr lang="en-US" sz="1400" b="0" kern="1200" cap="all">
            <a:solidFill>
              <a:prstClr val="black">
                <a:hueOff val="0"/>
                <a:satOff val="0"/>
                <a:lumOff val="0"/>
                <a:alphaOff val="0"/>
              </a:prstClr>
            </a:solidFill>
            <a:latin typeface="+mn-lt"/>
            <a:ea typeface="+mn-ea"/>
            <a:cs typeface="Calibri Light"/>
          </a:endParaRPr>
        </a:p>
        <a:p>
          <a:pPr marL="0" lvl="0" indent="0" algn="ctr" defTabSz="711200">
            <a:lnSpc>
              <a:spcPct val="100000"/>
            </a:lnSpc>
            <a:spcBef>
              <a:spcPct val="0"/>
            </a:spcBef>
            <a:spcAft>
              <a:spcPct val="35000"/>
            </a:spcAft>
            <a:buNone/>
            <a:defRPr cap="all"/>
          </a:pPr>
          <a:endParaRPr lang="en-US" sz="1400" b="0" kern="1200" cap="all">
            <a:solidFill>
              <a:prstClr val="black">
                <a:hueOff val="0"/>
                <a:satOff val="0"/>
                <a:lumOff val="0"/>
                <a:alphaOff val="0"/>
              </a:prstClr>
            </a:solidFill>
            <a:latin typeface="+mn-lt"/>
            <a:ea typeface="+mn-lt"/>
            <a:cs typeface="Calibri Light"/>
          </a:endParaRPr>
        </a:p>
      </dsp:txBody>
      <dsp:txXfrm>
        <a:off x="506769" y="1577947"/>
        <a:ext cx="1800000" cy="800859"/>
      </dsp:txXfrm>
    </dsp:sp>
    <dsp:sp modelId="{8CD6240D-C573-458D-BE05-02202C2BD0D0}">
      <dsp:nvSpPr>
        <dsp:cNvPr id="0" name=""/>
        <dsp:cNvSpPr/>
      </dsp:nvSpPr>
      <dsp:spPr>
        <a:xfrm>
          <a:off x="2944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3178491" y="36954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2593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endParaRPr lang="en-US" sz="1400" kern="1200" cap="all">
            <a:solidFill>
              <a:prstClr val="black">
                <a:hueOff val="0"/>
                <a:satOff val="0"/>
                <a:lumOff val="0"/>
                <a:alphaOff val="0"/>
              </a:prstClr>
            </a:solidFill>
            <a:latin typeface="+mn-lt"/>
            <a:ea typeface="+mn-ea"/>
            <a:cs typeface="+mn-cs"/>
          </a:endParaRPr>
        </a:p>
      </dsp:txBody>
      <dsp:txXfrm>
        <a:off x="2593491" y="1575544"/>
        <a:ext cx="1800000" cy="800859"/>
      </dsp:txXfrm>
    </dsp:sp>
    <dsp:sp modelId="{A80D0345-7122-49CC-B30E-A23CF86108DB}">
      <dsp:nvSpPr>
        <dsp:cNvPr id="0" name=""/>
        <dsp:cNvSpPr/>
      </dsp:nvSpPr>
      <dsp:spPr>
        <a:xfrm>
          <a:off x="505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5293491" y="36954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4708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100" kern="1200"/>
        </a:p>
        <a:p>
          <a:pPr marL="0" lvl="0" indent="0" algn="ctr" defTabSz="711200">
            <a:lnSpc>
              <a:spcPct val="100000"/>
            </a:lnSpc>
            <a:spcBef>
              <a:spcPct val="0"/>
            </a:spcBef>
            <a:spcAft>
              <a:spcPct val="35000"/>
            </a:spcAft>
            <a:buNone/>
            <a:defRPr cap="all"/>
          </a:pPr>
          <a:endParaRPr lang="en-US" sz="1100" kern="1200"/>
        </a:p>
      </dsp:txBody>
      <dsp:txXfrm>
        <a:off x="4708491" y="1575544"/>
        <a:ext cx="1800000" cy="800859"/>
      </dsp:txXfrm>
    </dsp:sp>
    <dsp:sp modelId="{0B508F6C-6331-4E42-994A-F08C7D2ADCC4}">
      <dsp:nvSpPr>
        <dsp:cNvPr id="0" name=""/>
        <dsp:cNvSpPr/>
      </dsp:nvSpPr>
      <dsp:spPr>
        <a:xfrm>
          <a:off x="7174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F1EF4-AE75-4169-8170-15F291CBA95E}">
      <dsp:nvSpPr>
        <dsp:cNvPr id="0" name=""/>
        <dsp:cNvSpPr/>
      </dsp:nvSpPr>
      <dsp:spPr>
        <a:xfrm>
          <a:off x="7408491" y="36954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60A69-6C36-4AC7-BCEB-2815EEB0DD39}">
      <dsp:nvSpPr>
        <dsp:cNvPr id="0" name=""/>
        <dsp:cNvSpPr/>
      </dsp:nvSpPr>
      <dsp:spPr>
        <a:xfrm>
          <a:off x="6823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u="none" kern="1200" cap="all">
            <a:latin typeface="Calibri Light" panose="020F0302020204030204"/>
            <a:ea typeface="+mn-ea"/>
            <a:cs typeface="Calibri Light" panose="020F0302020204030204"/>
          </a:endParaRPr>
        </a:p>
        <a:p>
          <a:pPr marL="0" lvl="0" indent="0" algn="ctr" defTabSz="711200">
            <a:lnSpc>
              <a:spcPct val="100000"/>
            </a:lnSpc>
            <a:spcBef>
              <a:spcPct val="0"/>
            </a:spcBef>
            <a:spcAft>
              <a:spcPct val="35000"/>
            </a:spcAft>
            <a:buNone/>
            <a:defRPr cap="all"/>
          </a:pPr>
          <a:endParaRPr lang="en-US" sz="1400" u="none" kern="1200" cap="all">
            <a:latin typeface="Calibri Light" panose="020F0302020204030204"/>
            <a:ea typeface="+mn-ea"/>
            <a:cs typeface="Calibri Light" panose="020F0302020204030204"/>
          </a:endParaRPr>
        </a:p>
      </dsp:txBody>
      <dsp:txXfrm>
        <a:off x="6823491" y="1575544"/>
        <a:ext cx="1800000" cy="800859"/>
      </dsp:txXfrm>
    </dsp:sp>
    <dsp:sp modelId="{AEBE321D-609C-407A-94B3-58826C1FBB43}">
      <dsp:nvSpPr>
        <dsp:cNvPr id="0" name=""/>
        <dsp:cNvSpPr/>
      </dsp:nvSpPr>
      <dsp:spPr>
        <a:xfrm>
          <a:off x="928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73A99-0F7C-460B-8ED6-7DCD997E54F9}">
      <dsp:nvSpPr>
        <dsp:cNvPr id="0" name=""/>
        <dsp:cNvSpPr/>
      </dsp:nvSpPr>
      <dsp:spPr>
        <a:xfrm>
          <a:off x="9523491" y="36954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58D28-161B-4459-A6FA-A5551387B1A9}">
      <dsp:nvSpPr>
        <dsp:cNvPr id="0" name=""/>
        <dsp:cNvSpPr/>
      </dsp:nvSpPr>
      <dsp:spPr>
        <a:xfrm>
          <a:off x="8938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latin typeface="+mn-lt"/>
          </a:endParaRPr>
        </a:p>
        <a:p>
          <a:pPr marL="0" lvl="0" indent="0" algn="ctr" defTabSz="711200">
            <a:lnSpc>
              <a:spcPct val="100000"/>
            </a:lnSpc>
            <a:spcBef>
              <a:spcPct val="0"/>
            </a:spcBef>
            <a:spcAft>
              <a:spcPct val="35000"/>
            </a:spcAft>
            <a:buNone/>
            <a:defRPr cap="all"/>
          </a:pPr>
          <a:endParaRPr lang="en-US" sz="1400" u="none" kern="1200">
            <a:latin typeface="Calibri Light" panose="020F0302020204030204"/>
            <a:cs typeface="Calibri Light" panose="020F0302020204030204"/>
          </a:endParaRPr>
        </a:p>
      </dsp:txBody>
      <dsp:txXfrm>
        <a:off x="8938491" y="1575544"/>
        <a:ext cx="1800000" cy="800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2777991"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3026616" y="249287"/>
          <a:ext cx="669375" cy="669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2435099" y="1531324"/>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latin typeface="Calibri Light" panose="020F0302020204030204"/>
            </a:rPr>
            <a:t>Sensor Pin Chip</a:t>
          </a:r>
          <a:r>
            <a:rPr lang="en-US" sz="1600" b="1" u="sng" kern="1200"/>
            <a:t>:</a:t>
          </a:r>
          <a:endParaRPr lang="en-US" sz="1400" b="1" kern="1200" cap="all">
            <a:solidFill>
              <a:prstClr val="black">
                <a:hueOff val="0"/>
                <a:satOff val="0"/>
                <a:lumOff val="0"/>
                <a:alphaOff val="0"/>
              </a:prstClr>
            </a:solidFill>
            <a:latin typeface="+mn-lt"/>
            <a:ea typeface="+mn-ea"/>
            <a:cs typeface="Calibri Light"/>
          </a:endParaRPr>
        </a:p>
        <a:p>
          <a:pPr marL="0" lvl="0" indent="0" algn="ctr" defTabSz="711200">
            <a:lnSpc>
              <a:spcPct val="100000"/>
            </a:lnSpc>
            <a:spcBef>
              <a:spcPct val="0"/>
            </a:spcBef>
            <a:spcAft>
              <a:spcPct val="35000"/>
            </a:spcAft>
            <a:buNone/>
            <a:defRPr cap="all"/>
          </a:pPr>
          <a:endParaRPr lang="en-US" sz="1400" b="0" kern="1200" cap="all">
            <a:solidFill>
              <a:prstClr val="black">
                <a:hueOff val="0"/>
                <a:satOff val="0"/>
                <a:lumOff val="0"/>
                <a:alphaOff val="0"/>
              </a:prstClr>
            </a:solidFill>
            <a:latin typeface="+mn-lt"/>
            <a:ea typeface="+mn-lt"/>
            <a:cs typeface="Calibri Light"/>
          </a:endParaRPr>
        </a:p>
      </dsp:txBody>
      <dsp:txXfrm>
        <a:off x="2435099" y="1531324"/>
        <a:ext cx="1912500" cy="742500"/>
      </dsp:txXfrm>
    </dsp:sp>
    <dsp:sp modelId="{8CD6240D-C573-458D-BE05-02202C2BD0D0}">
      <dsp:nvSpPr>
        <dsp:cNvPr id="0" name=""/>
        <dsp:cNvSpPr/>
      </dsp:nvSpPr>
      <dsp:spPr>
        <a:xfrm>
          <a:off x="5025179"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5273804" y="249287"/>
          <a:ext cx="669375" cy="669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4652241" y="1530662"/>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u="sng" kern="1200" cap="all">
              <a:solidFill>
                <a:prstClr val="black">
                  <a:hueOff val="0"/>
                  <a:satOff val="0"/>
                  <a:lumOff val="0"/>
                  <a:alphaOff val="0"/>
                </a:prstClr>
              </a:solidFill>
              <a:latin typeface="Calibri" panose="020F0502020204030204"/>
              <a:ea typeface="+mn-ea"/>
              <a:cs typeface="+mn-cs"/>
            </a:rPr>
            <a:t>Pin Matrix Haptics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endParaRPr lang="en-US" sz="1400" kern="1200" cap="all">
            <a:solidFill>
              <a:prstClr val="black">
                <a:hueOff val="0"/>
                <a:satOff val="0"/>
                <a:lumOff val="0"/>
                <a:alphaOff val="0"/>
              </a:prstClr>
            </a:solidFill>
            <a:latin typeface="+mn-lt"/>
            <a:ea typeface="+mn-ea"/>
            <a:cs typeface="+mn-cs"/>
          </a:endParaRPr>
        </a:p>
      </dsp:txBody>
      <dsp:txXfrm>
        <a:off x="4652241" y="1530662"/>
        <a:ext cx="1912500" cy="742500"/>
      </dsp:txXfrm>
    </dsp:sp>
    <dsp:sp modelId="{A80D0345-7122-49CC-B30E-A23CF86108DB}">
      <dsp:nvSpPr>
        <dsp:cNvPr id="0" name=""/>
        <dsp:cNvSpPr/>
      </dsp:nvSpPr>
      <dsp:spPr>
        <a:xfrm>
          <a:off x="7272366"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7520991" y="249287"/>
          <a:ext cx="669375" cy="6693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6899429" y="1530662"/>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u="sng" kern="1200" cap="all">
              <a:solidFill>
                <a:prstClr val="black">
                  <a:hueOff val="0"/>
                  <a:satOff val="0"/>
                  <a:lumOff val="0"/>
                  <a:alphaOff val="0"/>
                </a:prstClr>
              </a:solidFill>
              <a:latin typeface="Calibri" panose="020F0502020204030204"/>
              <a:ea typeface="+mn-ea"/>
              <a:cs typeface="+mn-cs"/>
            </a:rPr>
            <a:t>Sensor Watch:</a:t>
          </a:r>
          <a:r>
            <a:rPr lang="en-US" sz="1400" u="sng" kern="1200" cap="all">
              <a:latin typeface="Calibri" panose="020F0502020204030204"/>
              <a:ea typeface="+mn-ea"/>
              <a:cs typeface="+mn-cs"/>
            </a:rPr>
            <a:t> </a:t>
          </a:r>
          <a:endParaRPr lang="en-US" sz="1100" kern="1200"/>
        </a:p>
        <a:p>
          <a:pPr marL="0" lvl="0" indent="0" algn="ctr" defTabSz="711200">
            <a:lnSpc>
              <a:spcPct val="100000"/>
            </a:lnSpc>
            <a:spcBef>
              <a:spcPct val="0"/>
            </a:spcBef>
            <a:spcAft>
              <a:spcPct val="35000"/>
            </a:spcAft>
            <a:buNone/>
            <a:defRPr cap="all"/>
          </a:pPr>
          <a:endParaRPr lang="en-US" sz="1100" kern="1200"/>
        </a:p>
        <a:p>
          <a:pPr marL="0" lvl="0" indent="0" algn="ctr" defTabSz="711200">
            <a:lnSpc>
              <a:spcPct val="100000"/>
            </a:lnSpc>
            <a:spcBef>
              <a:spcPct val="0"/>
            </a:spcBef>
            <a:spcAft>
              <a:spcPct val="35000"/>
            </a:spcAft>
            <a:buNone/>
            <a:defRPr cap="all"/>
          </a:pPr>
          <a:endParaRPr lang="en-US" sz="1100" u="none" kern="1200">
            <a:latin typeface="Calibri Light" panose="020F0302020204030204"/>
            <a:cs typeface="Calibri Light" panose="020F0302020204030204"/>
          </a:endParaRPr>
        </a:p>
      </dsp:txBody>
      <dsp:txXfrm>
        <a:off x="6899429" y="1530662"/>
        <a:ext cx="1912500" cy="74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B62B1-2D5A-4953-9880-AC716311C83A}">
      <dsp:nvSpPr>
        <dsp:cNvPr id="0" name=""/>
        <dsp:cNvSpPr/>
      </dsp:nvSpPr>
      <dsp:spPr>
        <a:xfrm>
          <a:off x="4708" y="1081422"/>
          <a:ext cx="1804742" cy="72189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Ultrasonic Sensor</a:t>
          </a:r>
          <a:endParaRPr lang="en-US" sz="2000" kern="1200"/>
        </a:p>
      </dsp:txBody>
      <dsp:txXfrm>
        <a:off x="4708" y="1081422"/>
        <a:ext cx="1804742" cy="721896"/>
      </dsp:txXfrm>
    </dsp:sp>
    <dsp:sp modelId="{63A5BBD4-4CFB-4F25-8381-A09C561447D0}">
      <dsp:nvSpPr>
        <dsp:cNvPr id="0" name=""/>
        <dsp:cNvSpPr/>
      </dsp:nvSpPr>
      <dsp:spPr>
        <a:xfrm>
          <a:off x="4708" y="1803318"/>
          <a:ext cx="1804742" cy="115289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8 mA</a:t>
          </a:r>
          <a:endParaRPr lang="en-US" sz="2000" kern="1200"/>
        </a:p>
      </dsp:txBody>
      <dsp:txXfrm>
        <a:off x="4708" y="1803318"/>
        <a:ext cx="1804742" cy="1152899"/>
      </dsp:txXfrm>
    </dsp:sp>
    <dsp:sp modelId="{8B57D2FA-BC47-4272-807C-A14E082727F1}">
      <dsp:nvSpPr>
        <dsp:cNvPr id="0" name=""/>
        <dsp:cNvSpPr/>
      </dsp:nvSpPr>
      <dsp:spPr>
        <a:xfrm>
          <a:off x="2062114" y="1081422"/>
          <a:ext cx="1804742" cy="721896"/>
        </a:xfrm>
        <a:prstGeom prst="rect">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w="6350" cap="flat" cmpd="sng" algn="ctr">
          <a:solidFill>
            <a:schemeClr val="accent4">
              <a:hueOff val="2450223"/>
              <a:satOff val="-10194"/>
              <a:lumOff val="2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Raspberry Pi</a:t>
          </a:r>
        </a:p>
      </dsp:txBody>
      <dsp:txXfrm>
        <a:off x="2062114" y="1081422"/>
        <a:ext cx="1804742" cy="721896"/>
      </dsp:txXfrm>
    </dsp:sp>
    <dsp:sp modelId="{30D2E032-C55E-4F31-A04F-350602C814B4}">
      <dsp:nvSpPr>
        <dsp:cNvPr id="0" name=""/>
        <dsp:cNvSpPr/>
      </dsp:nvSpPr>
      <dsp:spPr>
        <a:xfrm>
          <a:off x="2062114" y="1803318"/>
          <a:ext cx="1804742" cy="1152899"/>
        </a:xfrm>
        <a:prstGeom prst="rect">
          <a:avLst/>
        </a:prstGeom>
        <a:solidFill>
          <a:schemeClr val="accent4">
            <a:tint val="40000"/>
            <a:alpha val="90000"/>
            <a:hueOff val="2715481"/>
            <a:satOff val="-12811"/>
            <a:lumOff val="-463"/>
            <a:alphaOff val="0"/>
          </a:schemeClr>
        </a:solidFill>
        <a:ln w="6350" cap="flat" cmpd="sng" algn="ctr">
          <a:solidFill>
            <a:schemeClr val="accent4">
              <a:tint val="40000"/>
              <a:alpha val="90000"/>
              <a:hueOff val="2715481"/>
              <a:satOff val="-12811"/>
              <a:lumOff val="-4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3,000 mA</a:t>
          </a:r>
        </a:p>
      </dsp:txBody>
      <dsp:txXfrm>
        <a:off x="2062114" y="1803318"/>
        <a:ext cx="1804742" cy="1152899"/>
      </dsp:txXfrm>
    </dsp:sp>
    <dsp:sp modelId="{8B05AFBA-1689-4E8D-B921-1FB0305D0502}">
      <dsp:nvSpPr>
        <dsp:cNvPr id="0" name=""/>
        <dsp:cNvSpPr/>
      </dsp:nvSpPr>
      <dsp:spPr>
        <a:xfrm>
          <a:off x="4119520" y="1081422"/>
          <a:ext cx="1804742" cy="721896"/>
        </a:xfrm>
        <a:prstGeom prst="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Camera</a:t>
          </a:r>
          <a:endParaRPr lang="en-US" sz="2000" kern="1200"/>
        </a:p>
      </dsp:txBody>
      <dsp:txXfrm>
        <a:off x="4119520" y="1081422"/>
        <a:ext cx="1804742" cy="721896"/>
      </dsp:txXfrm>
    </dsp:sp>
    <dsp:sp modelId="{0AAF421A-D56C-40B0-8987-6CBB7157540F}">
      <dsp:nvSpPr>
        <dsp:cNvPr id="0" name=""/>
        <dsp:cNvSpPr/>
      </dsp:nvSpPr>
      <dsp:spPr>
        <a:xfrm>
          <a:off x="4119520" y="1803318"/>
          <a:ext cx="1804742" cy="1152899"/>
        </a:xfrm>
        <a:prstGeom prst="rect">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Up to 800 mA</a:t>
          </a:r>
          <a:endParaRPr lang="en-US" sz="2000" kern="1200"/>
        </a:p>
      </dsp:txBody>
      <dsp:txXfrm>
        <a:off x="4119520" y="1803318"/>
        <a:ext cx="1804742" cy="1152899"/>
      </dsp:txXfrm>
    </dsp:sp>
    <dsp:sp modelId="{2DE64ADB-FD83-4BA9-93E5-0D9AFFA3A292}">
      <dsp:nvSpPr>
        <dsp:cNvPr id="0" name=""/>
        <dsp:cNvSpPr/>
      </dsp:nvSpPr>
      <dsp:spPr>
        <a:xfrm>
          <a:off x="6176927" y="1081422"/>
          <a:ext cx="1804742" cy="721896"/>
        </a:xfrm>
        <a:prstGeom prst="rect">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w="6350" cap="flat" cmpd="sng" algn="ctr">
          <a:solidFill>
            <a:schemeClr val="accent4">
              <a:hueOff val="7350668"/>
              <a:satOff val="-30583"/>
              <a:lumOff val="72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Vibration Motor</a:t>
          </a:r>
          <a:endParaRPr lang="en-US" sz="2000" kern="1200"/>
        </a:p>
      </dsp:txBody>
      <dsp:txXfrm>
        <a:off x="6176927" y="1081422"/>
        <a:ext cx="1804742" cy="721896"/>
      </dsp:txXfrm>
    </dsp:sp>
    <dsp:sp modelId="{D87DB6F5-589E-44B6-8545-5876AB66ACFD}">
      <dsp:nvSpPr>
        <dsp:cNvPr id="0" name=""/>
        <dsp:cNvSpPr/>
      </dsp:nvSpPr>
      <dsp:spPr>
        <a:xfrm>
          <a:off x="6176927" y="1803318"/>
          <a:ext cx="1804742" cy="1152899"/>
        </a:xfrm>
        <a:prstGeom prst="rect">
          <a:avLst/>
        </a:prstGeom>
        <a:solidFill>
          <a:schemeClr val="accent4">
            <a:tint val="40000"/>
            <a:alpha val="90000"/>
            <a:hueOff val="8146444"/>
            <a:satOff val="-38434"/>
            <a:lumOff val="-1388"/>
            <a:alphaOff val="0"/>
          </a:schemeClr>
        </a:solidFill>
        <a:ln w="6350" cap="flat" cmpd="sng" algn="ctr">
          <a:solidFill>
            <a:schemeClr val="accent4">
              <a:tint val="40000"/>
              <a:alpha val="90000"/>
              <a:hueOff val="8146444"/>
              <a:satOff val="-38434"/>
              <a:lumOff val="-138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58 mA average</a:t>
          </a:r>
          <a:endParaRPr lang="en-US" sz="20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100 mA max</a:t>
          </a:r>
          <a:endParaRPr lang="en-US" sz="2000" kern="1200"/>
        </a:p>
      </dsp:txBody>
      <dsp:txXfrm>
        <a:off x="6176927" y="1803318"/>
        <a:ext cx="1804742" cy="1152899"/>
      </dsp:txXfrm>
    </dsp:sp>
    <dsp:sp modelId="{2304A8AB-9207-4EBC-B24D-D8956FF3D767}">
      <dsp:nvSpPr>
        <dsp:cNvPr id="0" name=""/>
        <dsp:cNvSpPr/>
      </dsp:nvSpPr>
      <dsp:spPr>
        <a:xfrm>
          <a:off x="8234333" y="1081422"/>
          <a:ext cx="1804742" cy="721896"/>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Power Supply</a:t>
          </a:r>
        </a:p>
      </dsp:txBody>
      <dsp:txXfrm>
        <a:off x="8234333" y="1081422"/>
        <a:ext cx="1804742" cy="721896"/>
      </dsp:txXfrm>
    </dsp:sp>
    <dsp:sp modelId="{9EA8FF9A-F19A-4375-A734-394946E08AA9}">
      <dsp:nvSpPr>
        <dsp:cNvPr id="0" name=""/>
        <dsp:cNvSpPr/>
      </dsp:nvSpPr>
      <dsp:spPr>
        <a:xfrm>
          <a:off x="8234333" y="1803318"/>
          <a:ext cx="1804742" cy="1152899"/>
        </a:xfrm>
        <a:prstGeom prst="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20,000 mAh</a:t>
          </a:r>
        </a:p>
      </dsp:txBody>
      <dsp:txXfrm>
        <a:off x="8234333" y="1803318"/>
        <a:ext cx="1804742" cy="11528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82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1063491" y="39255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506769" y="1605566"/>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t>GPS app</a:t>
          </a:r>
          <a:r>
            <a:rPr lang="en-US" sz="1600" u="sng" kern="1200"/>
            <a:t>:</a:t>
          </a:r>
          <a:endParaRPr lang="en-US" sz="1400" b="1" kern="1200">
            <a:latin typeface="Calibri Light"/>
            <a:cs typeface="Calibri Light"/>
          </a:endParaRPr>
        </a:p>
        <a:p>
          <a:pPr marL="0" lvl="0" indent="0" algn="ctr" defTabSz="711200">
            <a:lnSpc>
              <a:spcPct val="100000"/>
            </a:lnSpc>
            <a:spcBef>
              <a:spcPct val="0"/>
            </a:spcBef>
            <a:spcAft>
              <a:spcPct val="35000"/>
            </a:spcAft>
            <a:buNone/>
            <a:defRPr cap="all"/>
          </a:pPr>
          <a:r>
            <a:rPr lang="en-US" sz="1400" b="1" kern="1200">
              <a:latin typeface="Calibri Light"/>
              <a:cs typeface="Calibri Light"/>
            </a:rPr>
            <a:t>- </a:t>
          </a:r>
          <a:r>
            <a:rPr lang="en-US" sz="1400" b="0" kern="1200">
              <a:latin typeface="+mn-lt"/>
              <a:cs typeface="Calibri Light"/>
            </a:rPr>
            <a:t>Lidar </a:t>
          </a:r>
          <a:endParaRPr lang="en-US" sz="1400" b="0" kern="1200">
            <a:latin typeface="+mn-lt"/>
            <a:cs typeface="Calibri Light" panose="020F0302020204030204" pitchFamily="34" charset="0"/>
          </a:endParaRPr>
        </a:p>
        <a:p>
          <a:pPr marL="0" lvl="0" indent="0" algn="ctr" defTabSz="711200">
            <a:lnSpc>
              <a:spcPct val="100000"/>
            </a:lnSpc>
            <a:spcBef>
              <a:spcPct val="0"/>
            </a:spcBef>
            <a:spcAft>
              <a:spcPct val="35000"/>
            </a:spcAft>
            <a:buNone/>
            <a:defRPr cap="all"/>
          </a:pPr>
          <a:r>
            <a:rPr lang="en-US" sz="1400" b="0" kern="1200">
              <a:latin typeface="+mn-lt"/>
              <a:cs typeface="Calibri Light"/>
            </a:rPr>
            <a:t>- user information through haptics</a:t>
          </a:r>
        </a:p>
        <a:p>
          <a:pPr marL="0" lvl="0" indent="0" algn="ctr" defTabSz="711200">
            <a:lnSpc>
              <a:spcPct val="100000"/>
            </a:lnSpc>
            <a:spcBef>
              <a:spcPct val="0"/>
            </a:spcBef>
            <a:spcAft>
              <a:spcPct val="35000"/>
            </a:spcAft>
            <a:buNone/>
            <a:defRPr cap="all"/>
          </a:pPr>
          <a:r>
            <a:rPr lang="en-US" sz="1400" b="0" kern="1200">
              <a:latin typeface="+mn-lt"/>
              <a:cs typeface="Calibri Light"/>
            </a:rPr>
            <a:t>- computer </a:t>
          </a:r>
          <a:r>
            <a:rPr lang="en-US" sz="1400" b="0" kern="1200" cap="all">
              <a:solidFill>
                <a:prstClr val="black">
                  <a:hueOff val="0"/>
                  <a:satOff val="0"/>
                  <a:lumOff val="0"/>
                  <a:alphaOff val="0"/>
                </a:prstClr>
              </a:solidFill>
              <a:latin typeface="+mn-lt"/>
              <a:ea typeface="+mn-ea"/>
              <a:cs typeface="Calibri Light"/>
            </a:rPr>
            <a:t>and GPS track and locate user</a:t>
          </a:r>
        </a:p>
      </dsp:txBody>
      <dsp:txXfrm>
        <a:off x="506769" y="1605566"/>
        <a:ext cx="1800000" cy="2335981"/>
      </dsp:txXfrm>
    </dsp:sp>
    <dsp:sp modelId="{8CD6240D-C573-458D-BE05-02202C2BD0D0}">
      <dsp:nvSpPr>
        <dsp:cNvPr id="0" name=""/>
        <dsp:cNvSpPr/>
      </dsp:nvSpPr>
      <dsp:spPr>
        <a:xfrm>
          <a:off x="2944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3178491" y="39255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2593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r>
            <a:rPr lang="en-US" sz="1400" kern="1200" cap="all">
              <a:solidFill>
                <a:prstClr val="black">
                  <a:hueOff val="0"/>
                  <a:satOff val="0"/>
                  <a:lumOff val="0"/>
                  <a:alphaOff val="0"/>
                </a:prstClr>
              </a:solidFill>
              <a:latin typeface="+mn-lt"/>
              <a:ea typeface="+mn-ea"/>
              <a:cs typeface="+mn-cs"/>
            </a:rPr>
            <a:t>- GPS indicate where the user is</a:t>
          </a:r>
        </a:p>
        <a:p>
          <a:pPr marL="0" lvl="0" indent="0" algn="ctr" defTabSz="711200">
            <a:lnSpc>
              <a:spcPct val="100000"/>
            </a:lnSpc>
            <a:spcBef>
              <a:spcPct val="0"/>
            </a:spcBef>
            <a:spcAft>
              <a:spcPct val="35000"/>
            </a:spcAft>
            <a:buNone/>
            <a:defRPr cap="all"/>
          </a:pPr>
          <a:r>
            <a:rPr lang="en-US" sz="1400" kern="1200" cap="all">
              <a:solidFill>
                <a:prstClr val="black">
                  <a:hueOff val="0"/>
                  <a:satOff val="0"/>
                  <a:lumOff val="0"/>
                  <a:alphaOff val="0"/>
                </a:prstClr>
              </a:solidFill>
              <a:latin typeface="+mn-lt"/>
              <a:ea typeface="+mn-ea"/>
              <a:cs typeface="+mn-cs"/>
            </a:rPr>
            <a:t> - haptic feedback provided through vibration on wrist</a:t>
          </a:r>
        </a:p>
      </dsp:txBody>
      <dsp:txXfrm>
        <a:off x="2593491" y="1598558"/>
        <a:ext cx="1800000" cy="2335981"/>
      </dsp:txXfrm>
    </dsp:sp>
    <dsp:sp modelId="{A80D0345-7122-49CC-B30E-A23CF86108DB}">
      <dsp:nvSpPr>
        <dsp:cNvPr id="0" name=""/>
        <dsp:cNvSpPr/>
      </dsp:nvSpPr>
      <dsp:spPr>
        <a:xfrm>
          <a:off x="505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5293491" y="39255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4708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haptic feedback voice-activated</a:t>
          </a:r>
          <a:r>
            <a:rPr lang="en-US" sz="1400" kern="1200">
              <a:latin typeface="Calibri Light" panose="020F0302020204030204"/>
            </a:rPr>
            <a:t> </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phone compatible</a:t>
          </a:r>
          <a:endParaRPr lang="en-US" sz="1100" kern="1200"/>
        </a:p>
      </dsp:txBody>
      <dsp:txXfrm>
        <a:off x="4708491" y="1598558"/>
        <a:ext cx="1800000" cy="2335981"/>
      </dsp:txXfrm>
    </dsp:sp>
    <dsp:sp modelId="{0B508F6C-6331-4E42-994A-F08C7D2ADCC4}">
      <dsp:nvSpPr>
        <dsp:cNvPr id="0" name=""/>
        <dsp:cNvSpPr/>
      </dsp:nvSpPr>
      <dsp:spPr>
        <a:xfrm>
          <a:off x="7174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F1EF4-AE75-4169-8170-15F291CBA95E}">
      <dsp:nvSpPr>
        <dsp:cNvPr id="0" name=""/>
        <dsp:cNvSpPr/>
      </dsp:nvSpPr>
      <dsp:spPr>
        <a:xfrm>
          <a:off x="7408491" y="39255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60A69-6C36-4AC7-BCEB-2815EEB0DD39}">
      <dsp:nvSpPr>
        <dsp:cNvPr id="0" name=""/>
        <dsp:cNvSpPr/>
      </dsp:nvSpPr>
      <dsp:spPr>
        <a:xfrm>
          <a:off x="6823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sensor and GPS for user location</a:t>
          </a:r>
          <a:r>
            <a:rPr lang="en-US" sz="1400" kern="1200">
              <a:latin typeface="Calibri Light" panose="020F0302020204030204"/>
            </a:rPr>
            <a:t> </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Audio feedback through glass-mounted earpiece</a:t>
          </a:r>
          <a:endParaRPr lang="en-US" sz="1400" u="none" kern="1200" cap="all">
            <a:latin typeface="Calibri Light" panose="020F0302020204030204"/>
            <a:ea typeface="+mn-ea"/>
            <a:cs typeface="Calibri Light" panose="020F0302020204030204"/>
          </a:endParaRPr>
        </a:p>
      </dsp:txBody>
      <dsp:txXfrm>
        <a:off x="6823491" y="1598558"/>
        <a:ext cx="1800000" cy="2335981"/>
      </dsp:txXfrm>
    </dsp:sp>
    <dsp:sp modelId="{AEBE321D-609C-407A-94B3-58826C1FBB43}">
      <dsp:nvSpPr>
        <dsp:cNvPr id="0" name=""/>
        <dsp:cNvSpPr/>
      </dsp:nvSpPr>
      <dsp:spPr>
        <a:xfrm>
          <a:off x="928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73A99-0F7C-460B-8ED6-7DCD997E54F9}">
      <dsp:nvSpPr>
        <dsp:cNvPr id="0" name=""/>
        <dsp:cNvSpPr/>
      </dsp:nvSpPr>
      <dsp:spPr>
        <a:xfrm>
          <a:off x="9523491" y="39255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58D28-161B-4459-A6FA-A5551387B1A9}">
      <dsp:nvSpPr>
        <dsp:cNvPr id="0" name=""/>
        <dsp:cNvSpPr/>
      </dsp:nvSpPr>
      <dsp:spPr>
        <a:xfrm>
          <a:off x="8938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audio feedback</a:t>
          </a:r>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Tactile or </a:t>
          </a:r>
          <a:r>
            <a:rPr lang="en-US" sz="1400" kern="1200">
              <a:latin typeface="+mn-lt"/>
            </a:rPr>
            <a:t>voice activation</a:t>
          </a:r>
        </a:p>
        <a:p>
          <a:pPr marL="0" lvl="0" indent="0" algn="ctr" defTabSz="711200">
            <a:lnSpc>
              <a:spcPct val="100000"/>
            </a:lnSpc>
            <a:spcBef>
              <a:spcPct val="0"/>
            </a:spcBef>
            <a:spcAft>
              <a:spcPct val="35000"/>
            </a:spcAft>
            <a:buNone/>
            <a:defRPr cap="all"/>
          </a:pPr>
          <a:r>
            <a:rPr lang="en-US" sz="1400" b="1" kern="1200">
              <a:latin typeface="+mn-lt"/>
            </a:rPr>
            <a:t>-</a:t>
          </a:r>
          <a:r>
            <a:rPr lang="en-US" sz="1400" kern="1200">
              <a:latin typeface="+mn-lt"/>
            </a:rPr>
            <a:t> </a:t>
          </a:r>
          <a:r>
            <a:rPr lang="en-US" sz="1400" b="0" kern="1200">
              <a:latin typeface="+mn-lt"/>
            </a:rPr>
            <a:t>Phone</a:t>
          </a:r>
          <a:r>
            <a:rPr lang="en-US" sz="1400" b="1" kern="1200">
              <a:latin typeface="+mn-lt"/>
            </a:rPr>
            <a:t> </a:t>
          </a:r>
          <a:r>
            <a:rPr lang="en-US" sz="1400" b="0" kern="1200">
              <a:latin typeface="+mn-lt"/>
            </a:rPr>
            <a:t>compatible</a:t>
          </a:r>
          <a:endParaRPr lang="en-US" sz="1400" kern="1200">
            <a:latin typeface="+mn-lt"/>
          </a:endParaRPr>
        </a:p>
        <a:p>
          <a:pPr marL="0" lvl="0" indent="0" algn="ctr" defTabSz="711200">
            <a:lnSpc>
              <a:spcPct val="100000"/>
            </a:lnSpc>
            <a:spcBef>
              <a:spcPct val="0"/>
            </a:spcBef>
            <a:spcAft>
              <a:spcPct val="35000"/>
            </a:spcAft>
            <a:buNone/>
            <a:defRPr cap="all"/>
          </a:pPr>
          <a:r>
            <a:rPr lang="en-US" sz="1400" kern="1200">
              <a:latin typeface="+mn-lt"/>
            </a:rPr>
            <a:t>- camera to interpret the environment </a:t>
          </a:r>
        </a:p>
      </dsp:txBody>
      <dsp:txXfrm>
        <a:off x="8938491" y="1598558"/>
        <a:ext cx="1800000" cy="23359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9F038-1167-4D95-8C53-B3C3292059ED}" type="datetimeFigureOut">
              <a:rPr lang="en-US" smtClean="0"/>
              <a:t>4/15/2021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48D8C-6117-40E4-8E16-004DA18562CA}"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6</a:t>
            </a:fld>
            <a:endParaRPr lang="en-US"/>
          </a:p>
        </p:txBody>
      </p:sp>
    </p:spTree>
    <p:extLst>
      <p:ext uri="{BB962C8B-B14F-4D97-AF65-F5344CB8AC3E}">
        <p14:creationId xmlns:p14="http://schemas.microsoft.com/office/powerpoint/2010/main" val="1445846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16</a:t>
            </a:fld>
            <a:endParaRPr lang="en-US"/>
          </a:p>
        </p:txBody>
      </p:sp>
    </p:spTree>
    <p:extLst>
      <p:ext uri="{BB962C8B-B14F-4D97-AF65-F5344CB8AC3E}">
        <p14:creationId xmlns:p14="http://schemas.microsoft.com/office/powerpoint/2010/main" val="424934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31</a:t>
            </a:fld>
            <a:endParaRPr lang="en-US"/>
          </a:p>
        </p:txBody>
      </p:sp>
    </p:spTree>
    <p:extLst>
      <p:ext uri="{BB962C8B-B14F-4D97-AF65-F5344CB8AC3E}">
        <p14:creationId xmlns:p14="http://schemas.microsoft.com/office/powerpoint/2010/main" val="1336451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w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b="137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666" r:id="rId4"/>
    <p:sldLayoutId id="2147483681" r:id="rId5"/>
    <p:sldLayoutId id="2147483672" r:id="rId6"/>
    <p:sldLayoutId id="2147483662" r:id="rId7"/>
    <p:sldLayoutId id="2147483664" r:id="rId8"/>
    <p:sldLayoutId id="2147483665"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70" r:id="rId20"/>
    <p:sldLayoutId id="214748367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png"/><Relationship Id="rId10" Type="http://schemas.openxmlformats.org/officeDocument/2006/relationships/comments" Target="../comments/comment4.xml"/><Relationship Id="rId4" Type="http://schemas.openxmlformats.org/officeDocument/2006/relationships/image" Target="../media/image17.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comments" Target="../comments/comment5.xml"/><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4.svg"/><Relationship Id="rId5"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22.png"/><Relationship Id="rId15" Type="http://schemas.openxmlformats.org/officeDocument/2006/relationships/comments" Target="../comments/comment6.xml"/><Relationship Id="rId10" Type="http://schemas.openxmlformats.org/officeDocument/2006/relationships/image" Target="../media/image16.svg"/><Relationship Id="rId4" Type="http://schemas.openxmlformats.org/officeDocument/2006/relationships/image" Target="../media/image26.png"/><Relationship Id="rId9" Type="http://schemas.openxmlformats.org/officeDocument/2006/relationships/image" Target="../media/image15.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6.svg"/><Relationship Id="rId3" Type="http://schemas.openxmlformats.org/officeDocument/2006/relationships/image" Target="../media/image28.png"/><Relationship Id="rId7" Type="http://schemas.openxmlformats.org/officeDocument/2006/relationships/image" Target="../media/image29.png"/><Relationship Id="rId12" Type="http://schemas.openxmlformats.org/officeDocument/2006/relationships/image" Target="../media/image15.png"/><Relationship Id="rId2" Type="http://schemas.openxmlformats.org/officeDocument/2006/relationships/image" Target="../media/image2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17.png"/><Relationship Id="rId15" Type="http://schemas.openxmlformats.org/officeDocument/2006/relationships/image" Target="../media/image24.svg"/><Relationship Id="rId10"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8.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2.jpeg"/><Relationship Id="rId7" Type="http://schemas.openxmlformats.org/officeDocument/2006/relationships/diagramQuickStyle" Target="../diagrams/quickStyle1.xml"/><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diagramLayout" Target="../diagrams/layout1.xml"/><Relationship Id="rId11" Type="http://schemas.openxmlformats.org/officeDocument/2006/relationships/image" Target="../media/image55.jpeg"/><Relationship Id="rId5" Type="http://schemas.openxmlformats.org/officeDocument/2006/relationships/diagramData" Target="../diagrams/data1.xml"/><Relationship Id="rId10" Type="http://schemas.openxmlformats.org/officeDocument/2006/relationships/image" Target="../media/image54.jpeg"/><Relationship Id="rId4" Type="http://schemas.openxmlformats.org/officeDocument/2006/relationships/image" Target="../media/image53.jpe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3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comments" Target="../comments/commen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5" Type="http://schemas.openxmlformats.org/officeDocument/2006/relationships/comments" Target="../comments/comment8.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0.xml"/><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2" Type="http://schemas.openxmlformats.org/officeDocument/2006/relationships/comments" Target="../comments/comment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svg"/><Relationship Id="rId7" Type="http://schemas.openxmlformats.org/officeDocument/2006/relationships/image" Target="../media/image129.svg"/><Relationship Id="rId12" Type="http://schemas.openxmlformats.org/officeDocument/2006/relationships/comments" Target="../comments/comment10.xml"/><Relationship Id="rId2" Type="http://schemas.openxmlformats.org/officeDocument/2006/relationships/image" Target="../media/image124.png"/><Relationship Id="rId1" Type="http://schemas.openxmlformats.org/officeDocument/2006/relationships/slideLayout" Target="../slideLayouts/slideLayout12.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8.xml"/><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152.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51.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2.xml"/><Relationship Id="rId4" Type="http://schemas.openxmlformats.org/officeDocument/2006/relationships/comments" Target="../comments/comment11.xml"/></Relationships>
</file>

<file path=ppt/slides/_rels/slide6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svg"/><Relationship Id="rId7" Type="http://schemas.openxmlformats.org/officeDocument/2006/relationships/image" Target="../media/image159.sv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3.png"/><Relationship Id="rId4" Type="http://schemas.openxmlformats.org/officeDocument/2006/relationships/image" Target="../media/image151.png"/><Relationship Id="rId9" Type="http://schemas.openxmlformats.org/officeDocument/2006/relationships/comments" Target="../comments/commen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8.xml"/><Relationship Id="rId5" Type="http://schemas.openxmlformats.org/officeDocument/2006/relationships/comments" Target="../comments/comment13.xml"/><Relationship Id="rId4" Type="http://schemas.openxmlformats.org/officeDocument/2006/relationships/image" Target="../media/image163.png"/></Relationships>
</file>

<file path=ppt/slides/_rels/slide6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comments" Target="../comments/comment1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7.xml"/><Relationship Id="rId5" Type="http://schemas.openxmlformats.org/officeDocument/2006/relationships/comments" Target="../comments/comment15.xml"/><Relationship Id="rId4" Type="http://schemas.openxmlformats.org/officeDocument/2006/relationships/image" Target="../media/image167.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4.xml"/><Relationship Id="rId5" Type="http://schemas.openxmlformats.org/officeDocument/2006/relationships/image" Target="../media/image173.jpeg"/><Relationship Id="rId4" Type="http://schemas.openxmlformats.org/officeDocument/2006/relationships/image" Target="../media/image172.jpeg"/></Relationships>
</file>

<file path=ppt/slides/_rels/slide8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comments" Target="../comments/comment2.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37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3AB9-F451-4350-AE5E-9E3DD0BCE240}"/>
              </a:ext>
            </a:extLst>
          </p:cNvPr>
          <p:cNvSpPr>
            <a:spLocks noGrp="1"/>
          </p:cNvSpPr>
          <p:nvPr>
            <p:ph type="ctrTitle"/>
          </p:nvPr>
        </p:nvSpPr>
        <p:spPr/>
        <p:txBody>
          <a:bodyPr/>
          <a:lstStyle/>
          <a:p>
            <a:r>
              <a:rPr lang="en-US">
                <a:solidFill>
                  <a:schemeClr val="bg1"/>
                </a:solidFill>
                <a:latin typeface="Arial"/>
                <a:cs typeface="Arial"/>
              </a:rPr>
              <a:t>ESD- Vision Impaired Technology</a:t>
            </a:r>
            <a:endParaRPr lang="en-US">
              <a:solidFill>
                <a:schemeClr val="bg1"/>
              </a:solidFill>
            </a:endParaRPr>
          </a:p>
        </p:txBody>
      </p:sp>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p:txBody>
          <a:bodyPr vert="horz" lIns="91440" tIns="45720" rIns="91440" bIns="45720" rtlCol="0" anchor="t">
            <a:normAutofit/>
          </a:bodyPr>
          <a:lstStyle/>
          <a:p>
            <a:r>
              <a:rPr lang="en-US">
                <a:solidFill>
                  <a:schemeClr val="bg1"/>
                </a:solidFill>
                <a:latin typeface="Arial"/>
                <a:cs typeface="Arial"/>
              </a:rPr>
              <a:t>Team 522</a:t>
            </a:r>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1</a:t>
            </a:fld>
            <a:endParaRPr lang="en-US"/>
          </a:p>
        </p:txBody>
      </p:sp>
      <p:cxnSp>
        <p:nvCxnSpPr>
          <p:cNvPr id="5" name="Straight Arrow Connector 4">
            <a:extLst>
              <a:ext uri="{FF2B5EF4-FFF2-40B4-BE49-F238E27FC236}">
                <a16:creationId xmlns:a16="http://schemas.microsoft.com/office/drawing/2014/main" id="{F786A22B-7F7F-43F0-B22C-0231486824A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10</a:t>
            </a:r>
          </a:p>
          <a:p>
            <a:endParaRPr lang="en-US"/>
          </a:p>
        </p:txBody>
      </p:sp>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a:solidFill>
                  <a:srgbClr val="000000"/>
                </a:solidFill>
                <a:effectLst/>
                <a:latin typeface="Calibri"/>
                <a:cs typeface="Calibri"/>
              </a:rPr>
              <a:t>The </a:t>
            </a:r>
            <a:r>
              <a:rPr lang="en-US" sz="1200" b="1" i="0" u="none" strike="noStrike">
                <a:solidFill>
                  <a:srgbClr val="000000"/>
                </a:solidFill>
                <a:effectLst/>
                <a:latin typeface="Calibri"/>
                <a:cs typeface="Calibri"/>
              </a:rPr>
              <a:t>ultrasonic </a:t>
            </a:r>
            <a:r>
              <a:rPr lang="en-US" sz="1200" b="1">
                <a:solidFill>
                  <a:srgbClr val="000000"/>
                </a:solidFill>
                <a:latin typeface="Calibri"/>
                <a:cs typeface="Calibri"/>
              </a:rPr>
              <a:t>sensors</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sense an object up to </a:t>
            </a:r>
            <a:r>
              <a:rPr lang="en-US" sz="1200" b="1" i="0" u="none" strike="noStrike">
                <a:solidFill>
                  <a:srgbClr val="000000"/>
                </a:solidFill>
                <a:effectLst/>
                <a:latin typeface="Calibri"/>
                <a:cs typeface="Calibri"/>
              </a:rPr>
              <a:t>3 meters </a:t>
            </a:r>
            <a:r>
              <a:rPr lang="en-US" sz="1200" b="0" i="0" u="none" strike="noStrike">
                <a:solidFill>
                  <a:srgbClr val="000000"/>
                </a:solidFill>
                <a:effectLst/>
                <a:latin typeface="Calibri"/>
                <a:cs typeface="Calibri"/>
              </a:rPr>
              <a:t>away.</a:t>
            </a:r>
            <a:endParaRPr lang="en-US" sz="1200">
              <a:latin typeface="Calibri"/>
              <a:cs typeface="Calibri"/>
            </a:endParaRPr>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20" name="Straight Arrow Connector 19">
            <a:extLst>
              <a:ext uri="{FF2B5EF4-FFF2-40B4-BE49-F238E27FC236}">
                <a16:creationId xmlns:a16="http://schemas.microsoft.com/office/drawing/2014/main" id="{12AA30D2-52AD-49E3-9E68-4BB5FDA88EA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598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11</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a:solidFill>
                  <a:srgbClr val="000000"/>
                </a:solidFill>
                <a:effectLst/>
                <a:latin typeface="Calibri"/>
                <a:cs typeface="Calibri"/>
              </a:rPr>
              <a:t>The </a:t>
            </a:r>
            <a:r>
              <a:rPr lang="en-US" sz="1200" b="1" i="0" u="none" strike="noStrike">
                <a:solidFill>
                  <a:srgbClr val="000000"/>
                </a:solidFill>
                <a:effectLst/>
                <a:latin typeface="Calibri"/>
                <a:cs typeface="Calibri"/>
              </a:rPr>
              <a:t>ultrasonic </a:t>
            </a:r>
            <a:r>
              <a:rPr lang="en-US" sz="1200" b="1">
                <a:solidFill>
                  <a:srgbClr val="000000"/>
                </a:solidFill>
                <a:latin typeface="Calibri"/>
                <a:cs typeface="Calibri"/>
              </a:rPr>
              <a:t>sensors</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sense an object up to </a:t>
            </a:r>
            <a:r>
              <a:rPr lang="en-US" sz="1200" b="1" i="0" u="none" strike="noStrike">
                <a:solidFill>
                  <a:srgbClr val="000000"/>
                </a:solidFill>
                <a:effectLst/>
                <a:latin typeface="Calibri"/>
                <a:cs typeface="Calibri"/>
              </a:rPr>
              <a:t>3 meters </a:t>
            </a:r>
            <a:r>
              <a:rPr lang="en-US" sz="1200" b="0" i="0" u="none" strike="noStrike">
                <a:solidFill>
                  <a:srgbClr val="000000"/>
                </a:solidFill>
                <a:effectLst/>
                <a:latin typeface="Calibri"/>
                <a:cs typeface="Calibri"/>
              </a:rPr>
              <a:t>away.</a:t>
            </a:r>
            <a:endParaRPr lang="en-US" sz="1200">
              <a:latin typeface="Calibri"/>
              <a:cs typeface="Calibri"/>
            </a:endParaRPr>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23" name="Straight Arrow Connector 22">
            <a:extLst>
              <a:ext uri="{FF2B5EF4-FFF2-40B4-BE49-F238E27FC236}">
                <a16:creationId xmlns:a16="http://schemas.microsoft.com/office/drawing/2014/main" id="{A16DAB15-F0FE-411F-950F-CCDF8CA6DB1D}"/>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258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12</a:t>
            </a:r>
            <a:endParaRPr lang="en-US"/>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a:solidFill>
                  <a:srgbClr val="000000"/>
                </a:solidFill>
                <a:effectLst/>
                <a:latin typeface="Calibri"/>
                <a:cs typeface="Calibri"/>
              </a:rPr>
              <a:t>The </a:t>
            </a:r>
            <a:r>
              <a:rPr lang="en-US" sz="1200" b="1" i="0" u="none" strike="noStrike">
                <a:solidFill>
                  <a:srgbClr val="000000"/>
                </a:solidFill>
                <a:effectLst/>
                <a:latin typeface="Calibri"/>
                <a:cs typeface="Calibri"/>
              </a:rPr>
              <a:t>ultrasonic </a:t>
            </a:r>
            <a:r>
              <a:rPr lang="en-US" sz="1200" b="1">
                <a:solidFill>
                  <a:srgbClr val="000000"/>
                </a:solidFill>
                <a:latin typeface="Calibri"/>
                <a:cs typeface="Calibri"/>
              </a:rPr>
              <a:t>sensors</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sense an object up to </a:t>
            </a:r>
            <a:r>
              <a:rPr lang="en-US" sz="1200" b="1" i="0" u="none" strike="noStrike">
                <a:solidFill>
                  <a:srgbClr val="000000"/>
                </a:solidFill>
                <a:effectLst/>
                <a:latin typeface="Calibri"/>
                <a:cs typeface="Calibri"/>
              </a:rPr>
              <a:t>3 meters </a:t>
            </a:r>
            <a:r>
              <a:rPr lang="en-US" sz="1200" b="0" i="0" u="none" strike="noStrike">
                <a:solidFill>
                  <a:srgbClr val="000000"/>
                </a:solidFill>
                <a:effectLst/>
                <a:latin typeface="Calibri"/>
                <a:cs typeface="Calibri"/>
              </a:rPr>
              <a:t>away.</a:t>
            </a:r>
            <a:endParaRPr lang="en-US" sz="1200">
              <a:latin typeface="Calibri"/>
              <a:cs typeface="Calibri"/>
            </a:endParaRPr>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2"/>
          <a:stretch>
            <a:fillRect/>
          </a:stretch>
        </p:blipFill>
        <p:spPr>
          <a:xfrm>
            <a:off x="2537261" y="3327250"/>
            <a:ext cx="1143068" cy="1143291"/>
          </a:xfrm>
          <a:prstGeom prst="rect">
            <a:avLst/>
          </a:prstGeom>
        </p:spPr>
      </p:pic>
      <p:cxnSp>
        <p:nvCxnSpPr>
          <p:cNvPr id="27" name="Straight Arrow Connector 26">
            <a:extLst>
              <a:ext uri="{FF2B5EF4-FFF2-40B4-BE49-F238E27FC236}">
                <a16:creationId xmlns:a16="http://schemas.microsoft.com/office/drawing/2014/main" id="{D9F5E020-F086-4872-BC0A-8F5AE92FC8F8}"/>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349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13</a:t>
            </a:r>
          </a:p>
          <a:p>
            <a:endParaRPr lang="en-US"/>
          </a:p>
        </p:txBody>
      </p:sp>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4EC0F2D-7287-4657-A368-4A4AD0DB0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733" y="3640055"/>
            <a:ext cx="623908"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5CB91B3-212B-48E5-9CFE-5B7A14FA61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4763" y="3457559"/>
            <a:ext cx="686919" cy="6869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a:solidFill>
                  <a:srgbClr val="000000"/>
                </a:solidFill>
                <a:effectLst/>
                <a:latin typeface="Calibri"/>
                <a:cs typeface="Calibri"/>
              </a:rPr>
              <a:t>The </a:t>
            </a:r>
            <a:r>
              <a:rPr lang="en-US" sz="1200" b="1" i="0" u="none" strike="noStrike">
                <a:solidFill>
                  <a:srgbClr val="000000"/>
                </a:solidFill>
                <a:effectLst/>
                <a:latin typeface="Calibri"/>
                <a:cs typeface="Calibri"/>
              </a:rPr>
              <a:t>ultrasonic </a:t>
            </a:r>
            <a:r>
              <a:rPr lang="en-US" sz="1200" b="1">
                <a:solidFill>
                  <a:srgbClr val="000000"/>
                </a:solidFill>
                <a:latin typeface="Calibri"/>
                <a:cs typeface="Calibri"/>
              </a:rPr>
              <a:t>sensors</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sense an object up to </a:t>
            </a:r>
            <a:r>
              <a:rPr lang="en-US" sz="1200" b="1" i="0" u="none" strike="noStrike">
                <a:solidFill>
                  <a:srgbClr val="000000"/>
                </a:solidFill>
                <a:effectLst/>
                <a:latin typeface="Calibri"/>
                <a:cs typeface="Calibri"/>
              </a:rPr>
              <a:t>3 meters </a:t>
            </a:r>
            <a:r>
              <a:rPr lang="en-US" sz="1200" b="0" i="0" u="none" strike="noStrike">
                <a:solidFill>
                  <a:srgbClr val="000000"/>
                </a:solidFill>
                <a:effectLst/>
                <a:latin typeface="Calibri"/>
                <a:cs typeface="Calibri"/>
              </a:rPr>
              <a:t>away.</a:t>
            </a:r>
            <a:endParaRPr lang="en-US" sz="1200">
              <a:latin typeface="Calibri"/>
              <a:cs typeface="Calibri"/>
            </a:endParaRPr>
          </a:p>
        </p:txBody>
      </p:sp>
      <p:sp>
        <p:nvSpPr>
          <p:cNvPr id="59" name="TextBox 58">
            <a:extLst>
              <a:ext uri="{FF2B5EF4-FFF2-40B4-BE49-F238E27FC236}">
                <a16:creationId xmlns:a16="http://schemas.microsoft.com/office/drawing/2014/main" id="{245BA059-C542-4509-8D56-CA3291AD0549}"/>
              </a:ext>
            </a:extLst>
          </p:cNvPr>
          <p:cNvSpPr txBox="1"/>
          <p:nvPr/>
        </p:nvSpPr>
        <p:spPr>
          <a:xfrm>
            <a:off x="4863434" y="4614158"/>
            <a:ext cx="192570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Up to 100 stored products </a:t>
            </a:r>
            <a:r>
              <a:rPr lang="en-US" sz="1200" b="0" i="0" u="none" strike="noStrike">
                <a:solidFill>
                  <a:srgbClr val="000000"/>
                </a:solidFill>
                <a:effectLst/>
                <a:latin typeface="Calibri" panose="020F0502020204030204" pitchFamily="34" charset="0"/>
              </a:rPr>
              <a:t>will be in the memory of the </a:t>
            </a:r>
            <a:r>
              <a:rPr lang="en-US" sz="1200" b="1" i="0" u="none" strike="noStrike">
                <a:solidFill>
                  <a:srgbClr val="000000"/>
                </a:solidFill>
                <a:effectLst/>
                <a:latin typeface="Calibri" panose="020F0502020204030204" pitchFamily="34" charset="0"/>
              </a:rPr>
              <a:t>Raspberry Pi </a:t>
            </a:r>
            <a:r>
              <a:rPr lang="en-US" sz="1200" b="0" i="0" u="none" strike="noStrike">
                <a:solidFill>
                  <a:srgbClr val="000000"/>
                </a:solidFill>
                <a:effectLst/>
                <a:latin typeface="Calibri" panose="020F0502020204030204" pitchFamily="34" charset="0"/>
              </a:rPr>
              <a:t>to identify the product.</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66" name="Rectangle 65">
            <a:extLst>
              <a:ext uri="{FF2B5EF4-FFF2-40B4-BE49-F238E27FC236}">
                <a16:creationId xmlns:a16="http://schemas.microsoft.com/office/drawing/2014/main" id="{349D4815-2BBB-4214-A6E4-6CFEC175F68F}"/>
              </a:ext>
            </a:extLst>
          </p:cNvPr>
          <p:cNvSpPr/>
          <p:nvPr/>
        </p:nvSpPr>
        <p:spPr>
          <a:xfrm>
            <a:off x="4925119" y="4366024"/>
            <a:ext cx="1120620" cy="25102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Identify</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3"/>
          <a:stretch>
            <a:fillRect/>
          </a:stretch>
        </p:blipFill>
        <p:spPr>
          <a:xfrm>
            <a:off x="2537261" y="3327250"/>
            <a:ext cx="1143068" cy="1143291"/>
          </a:xfrm>
          <a:prstGeom prst="rect">
            <a:avLst/>
          </a:prstGeom>
        </p:spPr>
      </p:pic>
      <p:cxnSp>
        <p:nvCxnSpPr>
          <p:cNvPr id="31" name="Straight Arrow Connector 30">
            <a:extLst>
              <a:ext uri="{FF2B5EF4-FFF2-40B4-BE49-F238E27FC236}">
                <a16:creationId xmlns:a16="http://schemas.microsoft.com/office/drawing/2014/main" id="{A29BF71B-FEE5-4064-8AE2-E8EFD60E6B3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1">
            <a:extLst>
              <a:ext uri="{FF2B5EF4-FFF2-40B4-BE49-F238E27FC236}">
                <a16:creationId xmlns:a16="http://schemas.microsoft.com/office/drawing/2014/main" id="{C053D8F2-E133-4CF8-B049-0B402C1F5F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251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14</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DAEDA600-BBCD-4BF4-B85F-39741ED1C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896" y="3439040"/>
            <a:ext cx="909505" cy="92699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4EC0F2D-7287-4657-A368-4A4AD0DB0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7733" y="3640055"/>
            <a:ext cx="623908"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EE39430-8C7D-4E6F-A4B3-0BB00414F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136" y="3671870"/>
            <a:ext cx="610352"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5CB91B3-212B-48E5-9CFE-5B7A14FA61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4763" y="3457559"/>
            <a:ext cx="686919" cy="6869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a:solidFill>
                  <a:srgbClr val="000000"/>
                </a:solidFill>
                <a:effectLst/>
                <a:latin typeface="Calibri"/>
                <a:cs typeface="Calibri"/>
              </a:rPr>
              <a:t>The </a:t>
            </a:r>
            <a:r>
              <a:rPr lang="en-US" sz="1200" b="1" i="0" u="none" strike="noStrike">
                <a:solidFill>
                  <a:srgbClr val="000000"/>
                </a:solidFill>
                <a:effectLst/>
                <a:latin typeface="Calibri"/>
                <a:cs typeface="Calibri"/>
              </a:rPr>
              <a:t>ultrasonic </a:t>
            </a:r>
            <a:r>
              <a:rPr lang="en-US" sz="1200" b="1">
                <a:solidFill>
                  <a:srgbClr val="000000"/>
                </a:solidFill>
                <a:latin typeface="Calibri"/>
                <a:cs typeface="Calibri"/>
              </a:rPr>
              <a:t>sensors</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sense an object up to </a:t>
            </a:r>
            <a:r>
              <a:rPr lang="en-US" sz="1200" b="1" i="0" u="none" strike="noStrike">
                <a:solidFill>
                  <a:srgbClr val="000000"/>
                </a:solidFill>
                <a:effectLst/>
                <a:latin typeface="Calibri"/>
                <a:cs typeface="Calibri"/>
              </a:rPr>
              <a:t>3 meters </a:t>
            </a:r>
            <a:r>
              <a:rPr lang="en-US" sz="1200" b="0" i="0" u="none" strike="noStrike">
                <a:solidFill>
                  <a:srgbClr val="000000"/>
                </a:solidFill>
                <a:effectLst/>
                <a:latin typeface="Calibri"/>
                <a:cs typeface="Calibri"/>
              </a:rPr>
              <a:t>away.</a:t>
            </a:r>
            <a:endParaRPr lang="en-US" sz="1200">
              <a:latin typeface="Calibri"/>
              <a:cs typeface="Calibri"/>
            </a:endParaRPr>
          </a:p>
        </p:txBody>
      </p:sp>
      <p:sp>
        <p:nvSpPr>
          <p:cNvPr id="59" name="TextBox 58">
            <a:extLst>
              <a:ext uri="{FF2B5EF4-FFF2-40B4-BE49-F238E27FC236}">
                <a16:creationId xmlns:a16="http://schemas.microsoft.com/office/drawing/2014/main" id="{245BA059-C542-4509-8D56-CA3291AD0549}"/>
              </a:ext>
            </a:extLst>
          </p:cNvPr>
          <p:cNvSpPr txBox="1"/>
          <p:nvPr/>
        </p:nvSpPr>
        <p:spPr>
          <a:xfrm>
            <a:off x="4863434" y="4614158"/>
            <a:ext cx="192570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Up to 100 stored products </a:t>
            </a:r>
            <a:r>
              <a:rPr lang="en-US" sz="1200" b="0" i="0" u="none" strike="noStrike">
                <a:solidFill>
                  <a:srgbClr val="000000"/>
                </a:solidFill>
                <a:effectLst/>
                <a:latin typeface="Calibri" panose="020F0502020204030204" pitchFamily="34" charset="0"/>
              </a:rPr>
              <a:t>will be in the memory of the </a:t>
            </a:r>
            <a:r>
              <a:rPr lang="en-US" sz="1200" b="1" i="0" u="none" strike="noStrike">
                <a:solidFill>
                  <a:srgbClr val="000000"/>
                </a:solidFill>
                <a:effectLst/>
                <a:latin typeface="Calibri" panose="020F0502020204030204" pitchFamily="34" charset="0"/>
              </a:rPr>
              <a:t>Raspberry Pi </a:t>
            </a:r>
            <a:r>
              <a:rPr lang="en-US" sz="1200" b="0" i="0" u="none" strike="noStrike">
                <a:solidFill>
                  <a:srgbClr val="000000"/>
                </a:solidFill>
                <a:effectLst/>
                <a:latin typeface="Calibri" panose="020F0502020204030204" pitchFamily="34" charset="0"/>
              </a:rPr>
              <a:t>to identify the product.</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61" name="TextBox 60">
            <a:extLst>
              <a:ext uri="{FF2B5EF4-FFF2-40B4-BE49-F238E27FC236}">
                <a16:creationId xmlns:a16="http://schemas.microsoft.com/office/drawing/2014/main" id="{57A7FE56-A201-474D-B076-FD675B80D501}"/>
              </a:ext>
            </a:extLst>
          </p:cNvPr>
          <p:cNvSpPr txBox="1"/>
          <p:nvPr/>
        </p:nvSpPr>
        <p:spPr>
          <a:xfrm>
            <a:off x="7501994" y="4619876"/>
            <a:ext cx="2060267" cy="1015663"/>
          </a:xfrm>
          <a:prstGeom prst="rect">
            <a:avLst/>
          </a:prstGeom>
          <a:noFill/>
        </p:spPr>
        <p:txBody>
          <a:bodyPr wrap="square" lIns="91440" tIns="45720" rIns="91440" bIns="45720" rtlCol="0" anchor="t">
            <a:spAutoFit/>
          </a:bodyPr>
          <a:lstStyle/>
          <a:p>
            <a:r>
              <a:rPr lang="en-US" sz="1200" b="1" i="0" u="none" strike="noStrike">
                <a:solidFill>
                  <a:srgbClr val="000000"/>
                </a:solidFill>
                <a:effectLst/>
                <a:latin typeface="Calibri"/>
                <a:cs typeface="Calibri"/>
              </a:rPr>
              <a:t>Haptic</a:t>
            </a:r>
            <a:r>
              <a:rPr lang="en-US" sz="1200" b="1">
                <a:solidFill>
                  <a:srgbClr val="000000"/>
                </a:solidFill>
                <a:latin typeface="Calibri"/>
                <a:cs typeface="Calibri"/>
              </a:rPr>
              <a:t> feedback</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a:t>
            </a:r>
            <a:endParaRPr lang="en-US" sz="1200">
              <a:solidFill>
                <a:srgbClr val="000000"/>
              </a:solidFill>
              <a:latin typeface="Calibri"/>
              <a:cs typeface="Calibri"/>
            </a:endParaRPr>
          </a:p>
          <a:p>
            <a:r>
              <a:rPr lang="en-US" sz="1200" b="0" i="0" u="none" strike="noStrike">
                <a:solidFill>
                  <a:srgbClr val="000000"/>
                </a:solidFill>
                <a:effectLst/>
                <a:latin typeface="Calibri"/>
                <a:cs typeface="Calibri"/>
              </a:rPr>
              <a:t>notify the user when the product has been identified</a:t>
            </a:r>
            <a:r>
              <a:rPr lang="en-US" sz="1200">
                <a:solidFill>
                  <a:srgbClr val="000000"/>
                </a:solidFill>
                <a:latin typeface="Calibri"/>
                <a:cs typeface="Calibri"/>
              </a:rPr>
              <a:t> and a </a:t>
            </a:r>
            <a:r>
              <a:rPr lang="en-US" sz="1200" b="1">
                <a:solidFill>
                  <a:srgbClr val="000000"/>
                </a:solidFill>
                <a:latin typeface="Calibri"/>
                <a:cs typeface="Calibri"/>
              </a:rPr>
              <a:t>speaker</a:t>
            </a:r>
            <a:r>
              <a:rPr lang="en-US" sz="1200">
                <a:solidFill>
                  <a:srgbClr val="000000"/>
                </a:solidFill>
                <a:latin typeface="Calibri"/>
                <a:cs typeface="Calibri"/>
              </a:rPr>
              <a:t> will relay the product name.</a:t>
            </a:r>
            <a:endParaRPr lang="en-US" sz="1200">
              <a:latin typeface="Calibri"/>
              <a:cs typeface="Calibri"/>
            </a:endParaRPr>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66" name="Rectangle 65">
            <a:extLst>
              <a:ext uri="{FF2B5EF4-FFF2-40B4-BE49-F238E27FC236}">
                <a16:creationId xmlns:a16="http://schemas.microsoft.com/office/drawing/2014/main" id="{349D4815-2BBB-4214-A6E4-6CFEC175F68F}"/>
              </a:ext>
            </a:extLst>
          </p:cNvPr>
          <p:cNvSpPr/>
          <p:nvPr/>
        </p:nvSpPr>
        <p:spPr>
          <a:xfrm>
            <a:off x="4925119" y="4366024"/>
            <a:ext cx="1120620" cy="25102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Identify</a:t>
            </a:r>
          </a:p>
        </p:txBody>
      </p:sp>
      <p:sp>
        <p:nvSpPr>
          <p:cNvPr id="67" name="Rectangle 66">
            <a:extLst>
              <a:ext uri="{FF2B5EF4-FFF2-40B4-BE49-F238E27FC236}">
                <a16:creationId xmlns:a16="http://schemas.microsoft.com/office/drawing/2014/main" id="{208AD446-12E9-4FA0-8C17-048044EED75C}"/>
              </a:ext>
            </a:extLst>
          </p:cNvPr>
          <p:cNvSpPr/>
          <p:nvPr/>
        </p:nvSpPr>
        <p:spPr>
          <a:xfrm>
            <a:off x="7649620" y="4366024"/>
            <a:ext cx="1194048"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Notify</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6"/>
          <a:stretch>
            <a:fillRect/>
          </a:stretch>
        </p:blipFill>
        <p:spPr>
          <a:xfrm>
            <a:off x="2537261" y="3327250"/>
            <a:ext cx="1143068" cy="1143291"/>
          </a:xfrm>
          <a:prstGeom prst="rect">
            <a:avLst/>
          </a:prstGeom>
        </p:spPr>
      </p:pic>
      <p:cxnSp>
        <p:nvCxnSpPr>
          <p:cNvPr id="35" name="Straight Arrow Connector 34">
            <a:extLst>
              <a:ext uri="{FF2B5EF4-FFF2-40B4-BE49-F238E27FC236}">
                <a16:creationId xmlns:a16="http://schemas.microsoft.com/office/drawing/2014/main" id="{17E63E10-8BD8-4FA0-AC85-24E782B55199}"/>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138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C44A973-8E98-4BCB-A77A-49F4444453B8}"/>
              </a:ext>
            </a:extLst>
          </p:cNvPr>
          <p:cNvSpPr/>
          <p:nvPr/>
        </p:nvSpPr>
        <p:spPr>
          <a:xfrm>
            <a:off x="9773514" y="4093150"/>
            <a:ext cx="736023" cy="2770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D98526C-DD1B-4CFE-B6E8-FC1A0420A5FD}"/>
              </a:ext>
            </a:extLst>
          </p:cNvPr>
          <p:cNvSpPr/>
          <p:nvPr/>
        </p:nvSpPr>
        <p:spPr>
          <a:xfrm>
            <a:off x="8747412" y="4703617"/>
            <a:ext cx="2234044" cy="50222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4684E42-9285-46E3-BBBA-36F27E40E11A}"/>
              </a:ext>
            </a:extLst>
          </p:cNvPr>
          <p:cNvSpPr>
            <a:spLocks noGrp="1"/>
          </p:cNvSpPr>
          <p:nvPr>
            <p:ph type="sldNum" sz="quarter" idx="4"/>
          </p:nvPr>
        </p:nvSpPr>
        <p:spPr/>
        <p:txBody>
          <a:bodyPr/>
          <a:lstStyle/>
          <a:p>
            <a:fld id="{6F1FABC0-072B-4F22-8F9B-95A9D10B0206}" type="slidenum">
              <a:rPr lang="en-US" smtClean="0"/>
              <a:pPr/>
              <a:t>15</a:t>
            </a:fld>
            <a:endParaRPr lang="en-US"/>
          </a:p>
        </p:txBody>
      </p:sp>
      <p:pic>
        <p:nvPicPr>
          <p:cNvPr id="10" name="Content Placeholder 9" descr="Walk with solid fill">
            <a:extLst>
              <a:ext uri="{FF2B5EF4-FFF2-40B4-BE49-F238E27FC236}">
                <a16:creationId xmlns:a16="http://schemas.microsoft.com/office/drawing/2014/main" id="{025B2CDF-4121-4AC6-946A-DEBB883FBBF6}"/>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2986" y="1047565"/>
            <a:ext cx="4243526" cy="4243526"/>
          </a:xfrm>
        </p:spPr>
      </p:pic>
      <p:cxnSp>
        <p:nvCxnSpPr>
          <p:cNvPr id="14" name="Straight Connector 13">
            <a:extLst>
              <a:ext uri="{FF2B5EF4-FFF2-40B4-BE49-F238E27FC236}">
                <a16:creationId xmlns:a16="http://schemas.microsoft.com/office/drawing/2014/main" id="{081897CC-37E4-4F90-9CCA-B1B623449E9B}"/>
              </a:ext>
            </a:extLst>
          </p:cNvPr>
          <p:cNvCxnSpPr>
            <a:cxnSpLocks/>
          </p:cNvCxnSpPr>
          <p:nvPr/>
        </p:nvCxnSpPr>
        <p:spPr>
          <a:xfrm>
            <a:off x="3104634" y="3299538"/>
            <a:ext cx="2423605" cy="200635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0D772CAF-290B-40F8-86FA-09F0EE1E8637}"/>
              </a:ext>
            </a:extLst>
          </p:cNvPr>
          <p:cNvSpPr/>
          <p:nvPr/>
        </p:nvSpPr>
        <p:spPr>
          <a:xfrm rot="17370469">
            <a:off x="3390901" y="2220451"/>
            <a:ext cx="2146172" cy="299858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D58057-ECA1-484E-A7C4-B114FFC5E49F}"/>
              </a:ext>
            </a:extLst>
          </p:cNvPr>
          <p:cNvSpPr/>
          <p:nvPr/>
        </p:nvSpPr>
        <p:spPr>
          <a:xfrm>
            <a:off x="9205447" y="4405730"/>
            <a:ext cx="1307710" cy="10958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CE39A8E-E1C3-4F66-8A3F-C1ACAB125CEC}"/>
              </a:ext>
            </a:extLst>
          </p:cNvPr>
          <p:cNvCxnSpPr>
            <a:cxnSpLocks/>
            <a:stCxn id="22" idx="0"/>
          </p:cNvCxnSpPr>
          <p:nvPr/>
        </p:nvCxnSpPr>
        <p:spPr>
          <a:xfrm flipV="1">
            <a:off x="9859302" y="1196910"/>
            <a:ext cx="2082513" cy="3132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50DF1B60-B7BE-4C11-866E-9FBAEC90B9C8}"/>
              </a:ext>
            </a:extLst>
          </p:cNvPr>
          <p:cNvSpPr/>
          <p:nvPr/>
        </p:nvSpPr>
        <p:spPr>
          <a:xfrm rot="10800000">
            <a:off x="7901776" y="1174415"/>
            <a:ext cx="3915052" cy="3154939"/>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9232417-49B8-4A79-A877-480B85DC142C}"/>
              </a:ext>
            </a:extLst>
          </p:cNvPr>
          <p:cNvCxnSpPr>
            <a:cxnSpLocks/>
            <a:stCxn id="22" idx="3"/>
            <a:endCxn id="22" idx="0"/>
          </p:cNvCxnSpPr>
          <p:nvPr/>
        </p:nvCxnSpPr>
        <p:spPr>
          <a:xfrm>
            <a:off x="9859302" y="1174415"/>
            <a:ext cx="0" cy="3154939"/>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DB3028F-12A4-4970-B1F4-A7046F3449EE}"/>
              </a:ext>
            </a:extLst>
          </p:cNvPr>
          <p:cNvSpPr txBox="1"/>
          <p:nvPr/>
        </p:nvSpPr>
        <p:spPr>
          <a:xfrm>
            <a:off x="3612435" y="3298909"/>
            <a:ext cx="710214" cy="369332"/>
          </a:xfrm>
          <a:prstGeom prst="rect">
            <a:avLst/>
          </a:prstGeom>
          <a:noFill/>
        </p:spPr>
        <p:txBody>
          <a:bodyPr wrap="square" lIns="91440" tIns="45720" rIns="91440" bIns="45720" rtlCol="0" anchor="t">
            <a:spAutoFit/>
          </a:bodyPr>
          <a:lstStyle/>
          <a:p>
            <a:r>
              <a:rPr lang="en-US"/>
              <a:t>45</a:t>
            </a:r>
            <a:r>
              <a:rPr lang="en-US" b="1"/>
              <a:t>°</a:t>
            </a:r>
            <a:endParaRPr lang="en-US"/>
          </a:p>
        </p:txBody>
      </p:sp>
      <p:sp>
        <p:nvSpPr>
          <p:cNvPr id="29" name="TextBox 28">
            <a:extLst>
              <a:ext uri="{FF2B5EF4-FFF2-40B4-BE49-F238E27FC236}">
                <a16:creationId xmlns:a16="http://schemas.microsoft.com/office/drawing/2014/main" id="{FE6BC6F8-832D-4155-8583-EAAC0EFC43BD}"/>
              </a:ext>
            </a:extLst>
          </p:cNvPr>
          <p:cNvSpPr txBox="1"/>
          <p:nvPr/>
        </p:nvSpPr>
        <p:spPr>
          <a:xfrm>
            <a:off x="9293743" y="3245636"/>
            <a:ext cx="1417357" cy="369332"/>
          </a:xfrm>
          <a:prstGeom prst="rect">
            <a:avLst/>
          </a:prstGeom>
          <a:noFill/>
        </p:spPr>
        <p:txBody>
          <a:bodyPr wrap="square" lIns="91440" tIns="45720" rIns="91440" bIns="45720" rtlCol="0" anchor="t">
            <a:spAutoFit/>
          </a:bodyPr>
          <a:lstStyle/>
          <a:p>
            <a:r>
              <a:rPr lang="en-US"/>
              <a:t>45</a:t>
            </a:r>
            <a:r>
              <a:rPr lang="en-US" b="1"/>
              <a:t>°</a:t>
            </a:r>
            <a:r>
              <a:rPr lang="en-US" b="1">
                <a:solidFill>
                  <a:srgbClr val="FF0000"/>
                </a:solidFill>
              </a:rPr>
              <a:t>*</a:t>
            </a:r>
            <a:r>
              <a:rPr lang="en-US" b="1"/>
              <a:t> </a:t>
            </a:r>
            <a:r>
              <a:rPr lang="en-US"/>
              <a:t>   45</a:t>
            </a:r>
            <a:r>
              <a:rPr lang="en-US" b="1"/>
              <a:t>°</a:t>
            </a:r>
            <a:r>
              <a:rPr lang="en-US" b="1">
                <a:solidFill>
                  <a:srgbClr val="FF0000"/>
                </a:solidFill>
              </a:rPr>
              <a:t>*</a:t>
            </a:r>
            <a:endParaRPr lang="en-US">
              <a:solidFill>
                <a:srgbClr val="FF0000"/>
              </a:solidFill>
            </a:endParaRPr>
          </a:p>
        </p:txBody>
      </p:sp>
      <p:sp>
        <p:nvSpPr>
          <p:cNvPr id="31" name="Arc 30">
            <a:extLst>
              <a:ext uri="{FF2B5EF4-FFF2-40B4-BE49-F238E27FC236}">
                <a16:creationId xmlns:a16="http://schemas.microsoft.com/office/drawing/2014/main" id="{9FB3E995-F7B6-4BDE-9E52-B8656393F573}"/>
              </a:ext>
            </a:extLst>
          </p:cNvPr>
          <p:cNvSpPr/>
          <p:nvPr/>
        </p:nvSpPr>
        <p:spPr>
          <a:xfrm>
            <a:off x="9665542" y="3839882"/>
            <a:ext cx="387519" cy="369332"/>
          </a:xfrm>
          <a:prstGeom prst="arc">
            <a:avLst>
              <a:gd name="adj1" fmla="val 1106955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8C484961-C179-4093-8A10-92BE9FC7CD31}"/>
              </a:ext>
            </a:extLst>
          </p:cNvPr>
          <p:cNvSpPr/>
          <p:nvPr/>
        </p:nvSpPr>
        <p:spPr>
          <a:xfrm rot="20416055">
            <a:off x="3039525" y="3216406"/>
            <a:ext cx="606131" cy="287059"/>
          </a:xfrm>
          <a:prstGeom prst="arc">
            <a:avLst>
              <a:gd name="adj1" fmla="val 21078295"/>
              <a:gd name="adj2" fmla="val 54811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3B517837-1A47-4E4F-AE13-C8E150106EBC}"/>
              </a:ext>
            </a:extLst>
          </p:cNvPr>
          <p:cNvSpPr txBox="1"/>
          <p:nvPr/>
        </p:nvSpPr>
        <p:spPr>
          <a:xfrm>
            <a:off x="935865" y="9149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Side View:</a:t>
            </a:r>
          </a:p>
        </p:txBody>
      </p:sp>
      <p:sp>
        <p:nvSpPr>
          <p:cNvPr id="23" name="TextBox 22">
            <a:extLst>
              <a:ext uri="{FF2B5EF4-FFF2-40B4-BE49-F238E27FC236}">
                <a16:creationId xmlns:a16="http://schemas.microsoft.com/office/drawing/2014/main" id="{7C723160-0F09-480B-A3A0-E46C88994A1F}"/>
              </a:ext>
            </a:extLst>
          </p:cNvPr>
          <p:cNvSpPr txBox="1"/>
          <p:nvPr/>
        </p:nvSpPr>
        <p:spPr>
          <a:xfrm>
            <a:off x="9253471" y="7104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Top View:</a:t>
            </a:r>
          </a:p>
        </p:txBody>
      </p:sp>
      <p:sp>
        <p:nvSpPr>
          <p:cNvPr id="2" name="Rectangle 1">
            <a:extLst>
              <a:ext uri="{FF2B5EF4-FFF2-40B4-BE49-F238E27FC236}">
                <a16:creationId xmlns:a16="http://schemas.microsoft.com/office/drawing/2014/main" id="{27E1902F-BB7C-4C40-A345-A361954C7BBC}"/>
              </a:ext>
            </a:extLst>
          </p:cNvPr>
          <p:cNvSpPr/>
          <p:nvPr/>
        </p:nvSpPr>
        <p:spPr>
          <a:xfrm rot="2340000">
            <a:off x="5337976" y="5206639"/>
            <a:ext cx="216477" cy="692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AC3F20C-5AB5-4266-B586-9EE21D2CF09E}"/>
              </a:ext>
            </a:extLst>
          </p:cNvPr>
          <p:cNvSpPr/>
          <p:nvPr/>
        </p:nvSpPr>
        <p:spPr>
          <a:xfrm rot="18060000">
            <a:off x="11792710" y="1244738"/>
            <a:ext cx="216477" cy="779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D991D3BE-A409-4BE3-BB37-CCBF7A7B9E8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cxnSp>
        <p:nvCxnSpPr>
          <p:cNvPr id="4" name="Straight Arrow Connector 3">
            <a:extLst>
              <a:ext uri="{FF2B5EF4-FFF2-40B4-BE49-F238E27FC236}">
                <a16:creationId xmlns:a16="http://schemas.microsoft.com/office/drawing/2014/main" id="{6B4F2FB6-9F63-458E-8E19-EE9E45192189}"/>
              </a:ext>
            </a:extLst>
          </p:cNvPr>
          <p:cNvCxnSpPr/>
          <p:nvPr/>
        </p:nvCxnSpPr>
        <p:spPr>
          <a:xfrm flipV="1">
            <a:off x="3039035" y="5392272"/>
            <a:ext cx="2465293" cy="1120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391EFC0-B41D-43CD-9229-1E23DF7293F6}"/>
              </a:ext>
            </a:extLst>
          </p:cNvPr>
          <p:cNvSpPr txBox="1"/>
          <p:nvPr/>
        </p:nvSpPr>
        <p:spPr>
          <a:xfrm>
            <a:off x="3941783" y="5399947"/>
            <a:ext cx="1142739" cy="369332"/>
          </a:xfrm>
          <a:prstGeom prst="rect">
            <a:avLst/>
          </a:prstGeom>
          <a:noFill/>
        </p:spPr>
        <p:txBody>
          <a:bodyPr wrap="square" lIns="91440" tIns="45720" rIns="91440" bIns="45720" rtlCol="0" anchor="t">
            <a:spAutoFit/>
          </a:bodyPr>
          <a:lstStyle/>
          <a:p>
            <a:r>
              <a:rPr lang="en-US">
                <a:cs typeface="Calibri"/>
              </a:rPr>
              <a:t>1 meter</a:t>
            </a:r>
            <a:endParaRPr lang="en-US"/>
          </a:p>
        </p:txBody>
      </p:sp>
      <p:sp>
        <p:nvSpPr>
          <p:cNvPr id="9" name="Title 1">
            <a:extLst>
              <a:ext uri="{FF2B5EF4-FFF2-40B4-BE49-F238E27FC236}">
                <a16:creationId xmlns:a16="http://schemas.microsoft.com/office/drawing/2014/main" id="{385BF753-7EBC-4CFB-BA52-CEB48CD352C6}"/>
              </a:ext>
            </a:extLst>
          </p:cNvPr>
          <p:cNvSpPr txBox="1">
            <a:spLocks/>
          </p:cNvSpPr>
          <p:nvPr/>
        </p:nvSpPr>
        <p:spPr>
          <a:xfrm>
            <a:off x="53757" y="91253"/>
            <a:ext cx="8006576" cy="6750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Current Situation</a:t>
            </a:r>
            <a:endParaRPr lang="en-US">
              <a:solidFill>
                <a:schemeClr val="tx1"/>
              </a:solidFill>
            </a:endParaRPr>
          </a:p>
        </p:txBody>
      </p:sp>
      <p:cxnSp>
        <p:nvCxnSpPr>
          <p:cNvPr id="24" name="Straight Arrow Connector 23">
            <a:extLst>
              <a:ext uri="{FF2B5EF4-FFF2-40B4-BE49-F238E27FC236}">
                <a16:creationId xmlns:a16="http://schemas.microsoft.com/office/drawing/2014/main" id="{D7DB0505-39D3-49F5-84BF-71DCFF31A81D}"/>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D637CE6B-AA26-44E9-9F38-0833EFA699AC}"/>
              </a:ext>
            </a:extLst>
          </p:cNvPr>
          <p:cNvSpPr/>
          <p:nvPr/>
        </p:nvSpPr>
        <p:spPr>
          <a:xfrm rot="3480000">
            <a:off x="10145855" y="4439515"/>
            <a:ext cx="917863" cy="31172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B651E97-6AE2-4E9E-A9EF-5951DB060670}"/>
              </a:ext>
            </a:extLst>
          </p:cNvPr>
          <p:cNvSpPr txBox="1"/>
          <p:nvPr/>
        </p:nvSpPr>
        <p:spPr>
          <a:xfrm>
            <a:off x="10619375" y="3916117"/>
            <a:ext cx="16766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0000"/>
                </a:solidFill>
              </a:rPr>
              <a:t>*</a:t>
            </a:r>
            <a:r>
              <a:rPr lang="en-US" sz="1200"/>
              <a:t>Based on Standard Technique</a:t>
            </a:r>
            <a:endParaRPr lang="en-US" sz="1200">
              <a:cs typeface="Calibri"/>
            </a:endParaRPr>
          </a:p>
        </p:txBody>
      </p:sp>
    </p:spTree>
    <p:extLst>
      <p:ext uri="{BB962C8B-B14F-4D97-AF65-F5344CB8AC3E}">
        <p14:creationId xmlns:p14="http://schemas.microsoft.com/office/powerpoint/2010/main" val="183595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xit" presetSubtype="0" fill="hold" grpId="0"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8" grpId="0"/>
      <p:bldP spid="29" grpId="0"/>
      <p:bldP spid="31" grpId="0" animBg="1"/>
      <p:bldP spid="3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CE5590C-E463-4E58-8D3C-BC6C59FD53F3}"/>
              </a:ext>
            </a:extLst>
          </p:cNvPr>
          <p:cNvSpPr/>
          <p:nvPr/>
        </p:nvSpPr>
        <p:spPr>
          <a:xfrm>
            <a:off x="9773514" y="4093150"/>
            <a:ext cx="736023" cy="2770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C51C8D65-4D80-425F-AD5C-0A5563AAE4F6}"/>
              </a:ext>
            </a:extLst>
          </p:cNvPr>
          <p:cNvCxnSpPr>
            <a:cxnSpLocks/>
            <a:stCxn id="50" idx="0"/>
          </p:cNvCxnSpPr>
          <p:nvPr/>
        </p:nvCxnSpPr>
        <p:spPr>
          <a:xfrm flipV="1">
            <a:off x="9859302" y="1196910"/>
            <a:ext cx="2082513" cy="3132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8A3C079E-14ED-4452-B8A7-DBFE95CC3CC0}"/>
              </a:ext>
            </a:extLst>
          </p:cNvPr>
          <p:cNvSpPr/>
          <p:nvPr/>
        </p:nvSpPr>
        <p:spPr>
          <a:xfrm rot="10800000">
            <a:off x="7901776" y="1174415"/>
            <a:ext cx="3915052" cy="3154939"/>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61C268B6-C65C-4CFE-B08D-B8861BDA1E4C}"/>
              </a:ext>
            </a:extLst>
          </p:cNvPr>
          <p:cNvCxnSpPr>
            <a:cxnSpLocks/>
            <a:stCxn id="50" idx="3"/>
            <a:endCxn id="50" idx="0"/>
          </p:cNvCxnSpPr>
          <p:nvPr/>
        </p:nvCxnSpPr>
        <p:spPr>
          <a:xfrm>
            <a:off x="9859302" y="1174415"/>
            <a:ext cx="0" cy="3154939"/>
          </a:xfrm>
          <a:prstGeom prst="line">
            <a:avLst/>
          </a:prstGeom>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8B5EBAE1-520F-492F-AE12-AFA04D4F5AAD}"/>
              </a:ext>
            </a:extLst>
          </p:cNvPr>
          <p:cNvSpPr/>
          <p:nvPr/>
        </p:nvSpPr>
        <p:spPr>
          <a:xfrm>
            <a:off x="9665542" y="3839882"/>
            <a:ext cx="387519" cy="369332"/>
          </a:xfrm>
          <a:prstGeom prst="arc">
            <a:avLst>
              <a:gd name="adj1" fmla="val 1106955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a:extLst>
              <a:ext uri="{FF2B5EF4-FFF2-40B4-BE49-F238E27FC236}">
                <a16:creationId xmlns:a16="http://schemas.microsoft.com/office/drawing/2014/main" id="{D35A1FDA-7768-4316-8F04-B98971BB091C}"/>
              </a:ext>
            </a:extLst>
          </p:cNvPr>
          <p:cNvSpPr/>
          <p:nvPr/>
        </p:nvSpPr>
        <p:spPr>
          <a:xfrm rot="18060000">
            <a:off x="11792710" y="1244738"/>
            <a:ext cx="216477" cy="779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4684E42-9285-46E3-BBBA-36F27E40E11A}"/>
              </a:ext>
            </a:extLst>
          </p:cNvPr>
          <p:cNvSpPr>
            <a:spLocks noGrp="1"/>
          </p:cNvSpPr>
          <p:nvPr>
            <p:ph type="sldNum" sz="quarter" idx="4"/>
          </p:nvPr>
        </p:nvSpPr>
        <p:spPr/>
        <p:txBody>
          <a:bodyPr/>
          <a:lstStyle/>
          <a:p>
            <a:fld id="{6F1FABC0-072B-4F22-8F9B-95A9D10B0206}" type="slidenum">
              <a:rPr lang="en-US" smtClean="0"/>
              <a:pPr/>
              <a:t>16</a:t>
            </a:fld>
            <a:endParaRPr lang="en-US"/>
          </a:p>
        </p:txBody>
      </p:sp>
      <p:pic>
        <p:nvPicPr>
          <p:cNvPr id="10" name="Content Placeholder 9" descr="Walk with solid fill">
            <a:extLst>
              <a:ext uri="{FF2B5EF4-FFF2-40B4-BE49-F238E27FC236}">
                <a16:creationId xmlns:a16="http://schemas.microsoft.com/office/drawing/2014/main" id="{025B2CDF-4121-4AC6-946A-DEBB883FBBF6}"/>
              </a:ext>
            </a:extLst>
          </p:cNvPr>
          <p:cNvPicPr>
            <a:picLocks noGrp="1" noChangeAspect="1"/>
          </p:cNvPicPr>
          <p:nvPr>
            <p:ph sz="quarter"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986" y="1047565"/>
            <a:ext cx="4243526" cy="4243526"/>
          </a:xfrm>
        </p:spPr>
      </p:pic>
      <p:sp>
        <p:nvSpPr>
          <p:cNvPr id="39" name="Isosceles Triangle 38">
            <a:extLst>
              <a:ext uri="{FF2B5EF4-FFF2-40B4-BE49-F238E27FC236}">
                <a16:creationId xmlns:a16="http://schemas.microsoft.com/office/drawing/2014/main" id="{891866BA-BB0C-4AF9-8A5A-82AA3097CC5E}"/>
              </a:ext>
            </a:extLst>
          </p:cNvPr>
          <p:cNvSpPr/>
          <p:nvPr/>
        </p:nvSpPr>
        <p:spPr>
          <a:xfrm rot="10800000">
            <a:off x="9414637" y="1167509"/>
            <a:ext cx="913089" cy="3154939"/>
          </a:xfrm>
          <a:prstGeom prst="triangle">
            <a:avLst>
              <a:gd name="adj" fmla="val 5104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81897CC-37E4-4F90-9CCA-B1B623449E9B}"/>
              </a:ext>
            </a:extLst>
          </p:cNvPr>
          <p:cNvCxnSpPr>
            <a:cxnSpLocks/>
          </p:cNvCxnSpPr>
          <p:nvPr/>
        </p:nvCxnSpPr>
        <p:spPr>
          <a:xfrm>
            <a:off x="3104634" y="3299538"/>
            <a:ext cx="2423605" cy="200635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0D772CAF-290B-40F8-86FA-09F0EE1E8637}"/>
              </a:ext>
            </a:extLst>
          </p:cNvPr>
          <p:cNvSpPr/>
          <p:nvPr/>
        </p:nvSpPr>
        <p:spPr>
          <a:xfrm rot="17370469">
            <a:off x="3390901" y="2220451"/>
            <a:ext cx="2146172" cy="299858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DB3028F-12A4-4970-B1F4-A7046F3449EE}"/>
              </a:ext>
            </a:extLst>
          </p:cNvPr>
          <p:cNvSpPr txBox="1"/>
          <p:nvPr/>
        </p:nvSpPr>
        <p:spPr>
          <a:xfrm>
            <a:off x="3612435" y="3298909"/>
            <a:ext cx="710214" cy="369332"/>
          </a:xfrm>
          <a:prstGeom prst="rect">
            <a:avLst/>
          </a:prstGeom>
          <a:noFill/>
        </p:spPr>
        <p:txBody>
          <a:bodyPr wrap="square" lIns="91440" tIns="45720" rIns="91440" bIns="45720" rtlCol="0" anchor="t">
            <a:spAutoFit/>
          </a:bodyPr>
          <a:lstStyle/>
          <a:p>
            <a:r>
              <a:rPr lang="en-US"/>
              <a:t>45</a:t>
            </a:r>
            <a:r>
              <a:rPr lang="en-US" b="1">
                <a:ea typeface="+mn-lt"/>
                <a:cs typeface="+mn-lt"/>
              </a:rPr>
              <a:t>°</a:t>
            </a:r>
            <a:endParaRPr lang="en-US"/>
          </a:p>
        </p:txBody>
      </p:sp>
      <p:sp>
        <p:nvSpPr>
          <p:cNvPr id="7" name="TextBox 6">
            <a:extLst>
              <a:ext uri="{FF2B5EF4-FFF2-40B4-BE49-F238E27FC236}">
                <a16:creationId xmlns:a16="http://schemas.microsoft.com/office/drawing/2014/main" id="{3B517837-1A47-4E4F-AE13-C8E150106EBC}"/>
              </a:ext>
            </a:extLst>
          </p:cNvPr>
          <p:cNvSpPr txBox="1"/>
          <p:nvPr/>
        </p:nvSpPr>
        <p:spPr>
          <a:xfrm>
            <a:off x="935865" y="9149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Side View:</a:t>
            </a:r>
          </a:p>
        </p:txBody>
      </p:sp>
      <p:sp>
        <p:nvSpPr>
          <p:cNvPr id="23" name="TextBox 22">
            <a:extLst>
              <a:ext uri="{FF2B5EF4-FFF2-40B4-BE49-F238E27FC236}">
                <a16:creationId xmlns:a16="http://schemas.microsoft.com/office/drawing/2014/main" id="{7C723160-0F09-480B-A3A0-E46C88994A1F}"/>
              </a:ext>
            </a:extLst>
          </p:cNvPr>
          <p:cNvSpPr txBox="1"/>
          <p:nvPr/>
        </p:nvSpPr>
        <p:spPr>
          <a:xfrm>
            <a:off x="9253471" y="7104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Top View:</a:t>
            </a:r>
          </a:p>
        </p:txBody>
      </p:sp>
      <p:sp>
        <p:nvSpPr>
          <p:cNvPr id="2" name="Rectangle 1">
            <a:extLst>
              <a:ext uri="{FF2B5EF4-FFF2-40B4-BE49-F238E27FC236}">
                <a16:creationId xmlns:a16="http://schemas.microsoft.com/office/drawing/2014/main" id="{27E1902F-BB7C-4C40-A345-A361954C7BBC}"/>
              </a:ext>
            </a:extLst>
          </p:cNvPr>
          <p:cNvSpPr/>
          <p:nvPr/>
        </p:nvSpPr>
        <p:spPr>
          <a:xfrm rot="2340000">
            <a:off x="5337976" y="5206639"/>
            <a:ext cx="216477" cy="692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D991D3BE-A409-4BE3-BB37-CCBF7A7B9E8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
        <p:nvSpPr>
          <p:cNvPr id="6" name="Isosceles Triangle 5">
            <a:extLst>
              <a:ext uri="{FF2B5EF4-FFF2-40B4-BE49-F238E27FC236}">
                <a16:creationId xmlns:a16="http://schemas.microsoft.com/office/drawing/2014/main" id="{BD4DE016-8C42-4906-B0A6-B0F9FEC73B08}"/>
              </a:ext>
            </a:extLst>
          </p:cNvPr>
          <p:cNvSpPr/>
          <p:nvPr/>
        </p:nvSpPr>
        <p:spPr>
          <a:xfrm rot="15945392">
            <a:off x="5023340" y="765661"/>
            <a:ext cx="649505" cy="4508911"/>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C5546C4-F7DD-4BB1-83B8-F8BEF19ECECA}"/>
              </a:ext>
            </a:extLst>
          </p:cNvPr>
          <p:cNvSpPr txBox="1"/>
          <p:nvPr/>
        </p:nvSpPr>
        <p:spPr>
          <a:xfrm>
            <a:off x="4961519" y="2856213"/>
            <a:ext cx="604857" cy="369332"/>
          </a:xfrm>
          <a:prstGeom prst="rect">
            <a:avLst/>
          </a:prstGeom>
          <a:noFill/>
        </p:spPr>
        <p:txBody>
          <a:bodyPr wrap="square" lIns="91440" tIns="45720" rIns="91440" bIns="45720" rtlCol="0" anchor="t">
            <a:spAutoFit/>
          </a:bodyPr>
          <a:lstStyle/>
          <a:p>
            <a:r>
              <a:rPr lang="en-US"/>
              <a:t>5</a:t>
            </a:r>
            <a:r>
              <a:rPr lang="en-US" b="1">
                <a:ea typeface="+mn-lt"/>
                <a:cs typeface="+mn-lt"/>
              </a:rPr>
              <a:t>°</a:t>
            </a:r>
            <a:endParaRPr lang="en-US"/>
          </a:p>
        </p:txBody>
      </p:sp>
      <p:sp>
        <p:nvSpPr>
          <p:cNvPr id="9" name="Arc 8">
            <a:extLst>
              <a:ext uri="{FF2B5EF4-FFF2-40B4-BE49-F238E27FC236}">
                <a16:creationId xmlns:a16="http://schemas.microsoft.com/office/drawing/2014/main" id="{D19EBED4-B6DC-45E7-8F02-4D1A94A48802}"/>
              </a:ext>
            </a:extLst>
          </p:cNvPr>
          <p:cNvSpPr/>
          <p:nvPr/>
        </p:nvSpPr>
        <p:spPr>
          <a:xfrm>
            <a:off x="4508399" y="2831245"/>
            <a:ext cx="395235" cy="731499"/>
          </a:xfrm>
          <a:prstGeom prst="arc">
            <a:avLst>
              <a:gd name="adj1" fmla="val 17887126"/>
              <a:gd name="adj2" fmla="val 2113104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B28D5856-692B-4F5B-A41A-7E289A8E0D68}"/>
              </a:ext>
            </a:extLst>
          </p:cNvPr>
          <p:cNvSpPr/>
          <p:nvPr/>
        </p:nvSpPr>
        <p:spPr>
          <a:xfrm rot="12180000">
            <a:off x="10131514" y="1179126"/>
            <a:ext cx="762995" cy="3254304"/>
          </a:xfrm>
          <a:prstGeom prst="triangle">
            <a:avLst>
              <a:gd name="adj" fmla="val 4993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5195F1CE-6330-4D38-9028-E2DCD985CB3A}"/>
              </a:ext>
            </a:extLst>
          </p:cNvPr>
          <p:cNvSpPr/>
          <p:nvPr/>
        </p:nvSpPr>
        <p:spPr>
          <a:xfrm rot="9420000">
            <a:off x="8837733" y="1166173"/>
            <a:ext cx="743945" cy="3283793"/>
          </a:xfrm>
          <a:prstGeom prst="triangle">
            <a:avLst>
              <a:gd name="adj" fmla="val 4993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203D5842-77A7-4861-912B-6501BAB8AB53}"/>
              </a:ext>
            </a:extLst>
          </p:cNvPr>
          <p:cNvCxnSpPr>
            <a:cxnSpLocks/>
          </p:cNvCxnSpPr>
          <p:nvPr/>
        </p:nvCxnSpPr>
        <p:spPr>
          <a:xfrm flipV="1">
            <a:off x="3083859" y="2131361"/>
            <a:ext cx="4538380" cy="22409"/>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A0F1B03-F408-4885-8BD1-DE6F05B69900}"/>
              </a:ext>
            </a:extLst>
          </p:cNvPr>
          <p:cNvSpPr txBox="1"/>
          <p:nvPr/>
        </p:nvSpPr>
        <p:spPr>
          <a:xfrm>
            <a:off x="4956922" y="18304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3.5 meter</a:t>
            </a:r>
          </a:p>
        </p:txBody>
      </p:sp>
      <p:cxnSp>
        <p:nvCxnSpPr>
          <p:cNvPr id="49" name="Straight Arrow Connector 48">
            <a:extLst>
              <a:ext uri="{FF2B5EF4-FFF2-40B4-BE49-F238E27FC236}">
                <a16:creationId xmlns:a16="http://schemas.microsoft.com/office/drawing/2014/main" id="{30AC4AEC-8B8A-4DD7-89E9-0346DD980B3C}"/>
              </a:ext>
            </a:extLst>
          </p:cNvPr>
          <p:cNvCxnSpPr/>
          <p:nvPr/>
        </p:nvCxnSpPr>
        <p:spPr>
          <a:xfrm flipV="1">
            <a:off x="3039035" y="5392272"/>
            <a:ext cx="2465293" cy="1120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46105FB-FEDE-4C50-9D92-3DD4913EE323}"/>
              </a:ext>
            </a:extLst>
          </p:cNvPr>
          <p:cNvSpPr txBox="1"/>
          <p:nvPr/>
        </p:nvSpPr>
        <p:spPr>
          <a:xfrm>
            <a:off x="3941783" y="5399947"/>
            <a:ext cx="1142739" cy="369332"/>
          </a:xfrm>
          <a:prstGeom prst="rect">
            <a:avLst/>
          </a:prstGeom>
          <a:noFill/>
        </p:spPr>
        <p:txBody>
          <a:bodyPr wrap="square" lIns="91440" tIns="45720" rIns="91440" bIns="45720" rtlCol="0" anchor="t">
            <a:spAutoFit/>
          </a:bodyPr>
          <a:lstStyle/>
          <a:p>
            <a:r>
              <a:rPr lang="en-US">
                <a:cs typeface="Calibri"/>
              </a:rPr>
              <a:t>1 meter</a:t>
            </a:r>
            <a:endParaRPr lang="en-US"/>
          </a:p>
        </p:txBody>
      </p:sp>
      <p:sp>
        <p:nvSpPr>
          <p:cNvPr id="29" name="TextBox 28">
            <a:extLst>
              <a:ext uri="{FF2B5EF4-FFF2-40B4-BE49-F238E27FC236}">
                <a16:creationId xmlns:a16="http://schemas.microsoft.com/office/drawing/2014/main" id="{FE6BC6F8-832D-4155-8583-EAAC0EFC43BD}"/>
              </a:ext>
            </a:extLst>
          </p:cNvPr>
          <p:cNvSpPr txBox="1"/>
          <p:nvPr/>
        </p:nvSpPr>
        <p:spPr>
          <a:xfrm>
            <a:off x="9068766" y="2858440"/>
            <a:ext cx="1836711" cy="338554"/>
          </a:xfrm>
          <a:prstGeom prst="rect">
            <a:avLst/>
          </a:prstGeom>
          <a:noFill/>
        </p:spPr>
        <p:txBody>
          <a:bodyPr wrap="square" lIns="91440" tIns="45720" rIns="91440" bIns="45720" rtlCol="0" anchor="t">
            <a:spAutoFit/>
          </a:bodyPr>
          <a:lstStyle/>
          <a:p>
            <a:r>
              <a:rPr lang="en-US" sz="1600"/>
              <a:t>15</a:t>
            </a:r>
            <a:r>
              <a:rPr lang="en-US" sz="1600" b="1"/>
              <a:t>°</a:t>
            </a:r>
            <a:r>
              <a:rPr lang="en-US" sz="1600"/>
              <a:t>                   15</a:t>
            </a:r>
            <a:r>
              <a:rPr lang="en-US" sz="1600" b="1"/>
              <a:t>°</a:t>
            </a:r>
            <a:endParaRPr lang="en-US" sz="1600"/>
          </a:p>
        </p:txBody>
      </p:sp>
      <p:sp>
        <p:nvSpPr>
          <p:cNvPr id="8" name="Rectangle 7">
            <a:extLst>
              <a:ext uri="{FF2B5EF4-FFF2-40B4-BE49-F238E27FC236}">
                <a16:creationId xmlns:a16="http://schemas.microsoft.com/office/drawing/2014/main" id="{600DB6B2-2921-4EC6-A24C-25B28D06D008}"/>
              </a:ext>
            </a:extLst>
          </p:cNvPr>
          <p:cNvSpPr/>
          <p:nvPr/>
        </p:nvSpPr>
        <p:spPr>
          <a:xfrm>
            <a:off x="2976779" y="3099440"/>
            <a:ext cx="264651" cy="2586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44CBF12-0803-456C-B6D4-DE75E7277D96}"/>
              </a:ext>
            </a:extLst>
          </p:cNvPr>
          <p:cNvSpPr/>
          <p:nvPr/>
        </p:nvSpPr>
        <p:spPr>
          <a:xfrm>
            <a:off x="9738855" y="4125177"/>
            <a:ext cx="264651" cy="2586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A6EF58B-866C-4BFA-AB79-82787F5E5D01}"/>
              </a:ext>
            </a:extLst>
          </p:cNvPr>
          <p:cNvSpPr txBox="1"/>
          <p:nvPr/>
        </p:nvSpPr>
        <p:spPr>
          <a:xfrm>
            <a:off x="9293743" y="3245636"/>
            <a:ext cx="1417357" cy="369332"/>
          </a:xfrm>
          <a:prstGeom prst="rect">
            <a:avLst/>
          </a:prstGeom>
          <a:noFill/>
        </p:spPr>
        <p:txBody>
          <a:bodyPr wrap="square" lIns="91440" tIns="45720" rIns="91440" bIns="45720" rtlCol="0" anchor="t">
            <a:spAutoFit/>
          </a:bodyPr>
          <a:lstStyle/>
          <a:p>
            <a:r>
              <a:rPr lang="en-US"/>
              <a:t>45</a:t>
            </a:r>
            <a:r>
              <a:rPr lang="en-US" b="1"/>
              <a:t>°</a:t>
            </a:r>
            <a:r>
              <a:rPr lang="en-US" b="1">
                <a:solidFill>
                  <a:srgbClr val="FF0000"/>
                </a:solidFill>
              </a:rPr>
              <a:t>*</a:t>
            </a:r>
            <a:r>
              <a:rPr lang="en-US" b="1"/>
              <a:t> </a:t>
            </a:r>
            <a:r>
              <a:rPr lang="en-US"/>
              <a:t>   45</a:t>
            </a:r>
            <a:r>
              <a:rPr lang="en-US" b="1"/>
              <a:t>°</a:t>
            </a:r>
            <a:r>
              <a:rPr lang="en-US" b="1">
                <a:solidFill>
                  <a:srgbClr val="FF0000"/>
                </a:solidFill>
              </a:rPr>
              <a:t>*</a:t>
            </a:r>
            <a:endParaRPr lang="en-US">
              <a:solidFill>
                <a:srgbClr val="FF0000"/>
              </a:solidFill>
            </a:endParaRPr>
          </a:p>
        </p:txBody>
      </p:sp>
      <p:sp>
        <p:nvSpPr>
          <p:cNvPr id="11" name="TextBox 10">
            <a:extLst>
              <a:ext uri="{FF2B5EF4-FFF2-40B4-BE49-F238E27FC236}">
                <a16:creationId xmlns:a16="http://schemas.microsoft.com/office/drawing/2014/main" id="{221AC000-EB63-43BB-AB8A-414637ACF01B}"/>
              </a:ext>
            </a:extLst>
          </p:cNvPr>
          <p:cNvSpPr txBox="1"/>
          <p:nvPr/>
        </p:nvSpPr>
        <p:spPr>
          <a:xfrm>
            <a:off x="10619375" y="3916117"/>
            <a:ext cx="16766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0000"/>
                </a:solidFill>
              </a:rPr>
              <a:t>*</a:t>
            </a:r>
            <a:r>
              <a:rPr lang="en-US" sz="1200"/>
              <a:t>Based on Standard Technique</a:t>
            </a:r>
            <a:endParaRPr lang="en-US" sz="1200">
              <a:cs typeface="Calibri"/>
            </a:endParaRPr>
          </a:p>
        </p:txBody>
      </p:sp>
      <p:sp>
        <p:nvSpPr>
          <p:cNvPr id="34" name="Arc 33">
            <a:extLst>
              <a:ext uri="{FF2B5EF4-FFF2-40B4-BE49-F238E27FC236}">
                <a16:creationId xmlns:a16="http://schemas.microsoft.com/office/drawing/2014/main" id="{31A34D38-DD40-4674-B719-5AE4570DA51E}"/>
              </a:ext>
            </a:extLst>
          </p:cNvPr>
          <p:cNvSpPr/>
          <p:nvPr/>
        </p:nvSpPr>
        <p:spPr>
          <a:xfrm rot="20416055">
            <a:off x="3039525" y="3216406"/>
            <a:ext cx="606131" cy="287059"/>
          </a:xfrm>
          <a:prstGeom prst="arc">
            <a:avLst>
              <a:gd name="adj1" fmla="val 21078295"/>
              <a:gd name="adj2" fmla="val 54811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itle 1">
            <a:extLst>
              <a:ext uri="{FF2B5EF4-FFF2-40B4-BE49-F238E27FC236}">
                <a16:creationId xmlns:a16="http://schemas.microsoft.com/office/drawing/2014/main" id="{671BFF63-7506-4CEB-892C-EC3B2068089F}"/>
              </a:ext>
            </a:extLst>
          </p:cNvPr>
          <p:cNvSpPr txBox="1">
            <a:spLocks/>
          </p:cNvSpPr>
          <p:nvPr/>
        </p:nvSpPr>
        <p:spPr>
          <a:xfrm>
            <a:off x="53757" y="91253"/>
            <a:ext cx="8006576" cy="6750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Situation Using </a:t>
            </a:r>
            <a:r>
              <a:rPr lang="en-US" err="1">
                <a:solidFill>
                  <a:schemeClr val="tx1"/>
                </a:solidFill>
                <a:latin typeface="Arial"/>
                <a:cs typeface="Arial"/>
              </a:rPr>
              <a:t>HapTac</a:t>
            </a:r>
            <a:endParaRPr lang="en-US" err="1">
              <a:solidFill>
                <a:schemeClr val="tx1"/>
              </a:solidFill>
            </a:endParaRPr>
          </a:p>
        </p:txBody>
      </p:sp>
      <p:cxnSp>
        <p:nvCxnSpPr>
          <p:cNvPr id="35" name="Straight Arrow Connector 34">
            <a:extLst>
              <a:ext uri="{FF2B5EF4-FFF2-40B4-BE49-F238E27FC236}">
                <a16:creationId xmlns:a16="http://schemas.microsoft.com/office/drawing/2014/main" id="{267C1A5F-56B8-4A2E-8494-8FE53AA4D57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06ACBBF-C607-4092-B6C9-2A4CEDE99131}"/>
              </a:ext>
            </a:extLst>
          </p:cNvPr>
          <p:cNvSpPr/>
          <p:nvPr/>
        </p:nvSpPr>
        <p:spPr>
          <a:xfrm>
            <a:off x="8747412" y="4703617"/>
            <a:ext cx="2234044" cy="50222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D38CC9-CA2B-4B8B-9DA5-3964462A0752}"/>
              </a:ext>
            </a:extLst>
          </p:cNvPr>
          <p:cNvSpPr/>
          <p:nvPr/>
        </p:nvSpPr>
        <p:spPr>
          <a:xfrm>
            <a:off x="9205447" y="4405730"/>
            <a:ext cx="1307710" cy="10958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E4D1C55-10A5-49A2-AD07-94548F80A306}"/>
              </a:ext>
            </a:extLst>
          </p:cNvPr>
          <p:cNvSpPr/>
          <p:nvPr/>
        </p:nvSpPr>
        <p:spPr>
          <a:xfrm rot="3480000">
            <a:off x="10145855" y="4439515"/>
            <a:ext cx="917863" cy="31172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19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5"/>
                                        </p:tgtEl>
                                      </p:cBhvr>
                                    </p:animEffect>
                                    <p:set>
                                      <p:cBhvr>
                                        <p:cTn id="51" dur="1" fill="hold">
                                          <p:stCondLst>
                                            <p:cond delay="499"/>
                                          </p:stCondLst>
                                        </p:cTn>
                                        <p:tgtEl>
                                          <p:spTgt spid="5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4" grpId="0"/>
      <p:bldP spid="9" grpId="0" animBg="1"/>
      <p:bldP spid="16" grpId="0" animBg="1"/>
      <p:bldP spid="43" grpId="0" animBg="1"/>
      <p:bldP spid="47" grpId="0"/>
      <p:bldP spid="29" grpId="0"/>
      <p:bldP spid="8" grpId="0" animBg="1"/>
      <p:bldP spid="32" grpId="0" animBg="1"/>
      <p:bldP spid="55"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FC4D00A-8CCA-4015-BA67-1015A25FF069}"/>
              </a:ext>
            </a:extLst>
          </p:cNvPr>
          <p:cNvSpPr/>
          <p:nvPr/>
        </p:nvSpPr>
        <p:spPr>
          <a:xfrm>
            <a:off x="2172724" y="1300499"/>
            <a:ext cx="8251777" cy="452537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4FC679-DEB9-4715-B58D-CCF078E070E2}"/>
              </a:ext>
            </a:extLst>
          </p:cNvPr>
          <p:cNvSpPr>
            <a:spLocks noGrp="1"/>
          </p:cNvSpPr>
          <p:nvPr>
            <p:ph type="sldNum" sz="quarter" idx="4"/>
          </p:nvPr>
        </p:nvSpPr>
        <p:spPr/>
        <p:txBody>
          <a:bodyPr lIns="91440" tIns="45720" rIns="91440" bIns="45720" anchor="t"/>
          <a:lstStyle/>
          <a:p>
            <a:r>
              <a:rPr lang="en-US">
                <a:latin typeface="Arial"/>
                <a:cs typeface="Arial"/>
              </a:rPr>
              <a:t>17</a:t>
            </a:r>
            <a:endParaRPr lang="en-US"/>
          </a:p>
        </p:txBody>
      </p:sp>
      <p:pic>
        <p:nvPicPr>
          <p:cNvPr id="47" name="Picture 46" descr="Diagram&#10;&#10;Description automatically generated">
            <a:extLst>
              <a:ext uri="{FF2B5EF4-FFF2-40B4-BE49-F238E27FC236}">
                <a16:creationId xmlns:a16="http://schemas.microsoft.com/office/drawing/2014/main" id="{706FFC4F-825C-4F27-9BA0-1F17A69AD361}"/>
              </a:ext>
            </a:extLst>
          </p:cNvPr>
          <p:cNvPicPr>
            <a:picLocks noChangeAspect="1"/>
          </p:cNvPicPr>
          <p:nvPr/>
        </p:nvPicPr>
        <p:blipFill>
          <a:blip r:embed="rId2"/>
          <a:stretch>
            <a:fillRect/>
          </a:stretch>
        </p:blipFill>
        <p:spPr>
          <a:xfrm>
            <a:off x="3663468" y="1423531"/>
            <a:ext cx="4731947" cy="4277867"/>
          </a:xfrm>
          <a:prstGeom prst="rect">
            <a:avLst/>
          </a:prstGeom>
        </p:spPr>
      </p:pic>
      <p:sp>
        <p:nvSpPr>
          <p:cNvPr id="48" name="TextBox 2">
            <a:extLst>
              <a:ext uri="{FF2B5EF4-FFF2-40B4-BE49-F238E27FC236}">
                <a16:creationId xmlns:a16="http://schemas.microsoft.com/office/drawing/2014/main" id="{412E250E-B77C-4460-9B47-B960632F95B9}"/>
              </a:ext>
            </a:extLst>
          </p:cNvPr>
          <p:cNvSpPr txBox="1"/>
          <p:nvPr/>
        </p:nvSpPr>
        <p:spPr>
          <a:xfrm>
            <a:off x="2404678" y="3711977"/>
            <a:ext cx="1082738" cy="400110"/>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2000"/>
              <a:t>Housing</a:t>
            </a:r>
            <a:endParaRPr lang="en-US" sz="2000">
              <a:cs typeface="Calibri"/>
            </a:endParaRPr>
          </a:p>
        </p:txBody>
      </p:sp>
      <p:cxnSp>
        <p:nvCxnSpPr>
          <p:cNvPr id="49" name="Straight Arrow Connector 48">
            <a:extLst>
              <a:ext uri="{FF2B5EF4-FFF2-40B4-BE49-F238E27FC236}">
                <a16:creationId xmlns:a16="http://schemas.microsoft.com/office/drawing/2014/main" id="{12369FAA-4F8B-48FA-9EB9-306093F06F19}"/>
              </a:ext>
            </a:extLst>
          </p:cNvPr>
          <p:cNvCxnSpPr/>
          <p:nvPr/>
        </p:nvCxnSpPr>
        <p:spPr>
          <a:xfrm flipV="1">
            <a:off x="3129816" y="2303819"/>
            <a:ext cx="597424" cy="12608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A30F83-2127-43FC-9ED9-4E47D94EA849}"/>
              </a:ext>
            </a:extLst>
          </p:cNvPr>
          <p:cNvCxnSpPr>
            <a:cxnSpLocks/>
          </p:cNvCxnSpPr>
          <p:nvPr/>
        </p:nvCxnSpPr>
        <p:spPr>
          <a:xfrm>
            <a:off x="3099711" y="4248525"/>
            <a:ext cx="618283" cy="5590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
            <a:extLst>
              <a:ext uri="{FF2B5EF4-FFF2-40B4-BE49-F238E27FC236}">
                <a16:creationId xmlns:a16="http://schemas.microsoft.com/office/drawing/2014/main" id="{262C19F2-22EB-4009-A597-191B93540F50}"/>
              </a:ext>
            </a:extLst>
          </p:cNvPr>
          <p:cNvSpPr txBox="1"/>
          <p:nvPr/>
        </p:nvSpPr>
        <p:spPr>
          <a:xfrm>
            <a:off x="7175944" y="2814948"/>
            <a:ext cx="1367456"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Battery Pack</a:t>
            </a:r>
            <a:endParaRPr lang="en-US" sz="1800">
              <a:cs typeface="Calibri"/>
            </a:endParaRPr>
          </a:p>
        </p:txBody>
      </p:sp>
      <p:cxnSp>
        <p:nvCxnSpPr>
          <p:cNvPr id="52" name="Straight Arrow Connector 51">
            <a:extLst>
              <a:ext uri="{FF2B5EF4-FFF2-40B4-BE49-F238E27FC236}">
                <a16:creationId xmlns:a16="http://schemas.microsoft.com/office/drawing/2014/main" id="{202847FE-A0B9-4938-A9B2-4137A90FF08C}"/>
              </a:ext>
            </a:extLst>
          </p:cNvPr>
          <p:cNvCxnSpPr>
            <a:cxnSpLocks/>
          </p:cNvCxnSpPr>
          <p:nvPr/>
        </p:nvCxnSpPr>
        <p:spPr>
          <a:xfrm flipH="1">
            <a:off x="7048806" y="3293199"/>
            <a:ext cx="300021" cy="3940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7">
            <a:extLst>
              <a:ext uri="{FF2B5EF4-FFF2-40B4-BE49-F238E27FC236}">
                <a16:creationId xmlns:a16="http://schemas.microsoft.com/office/drawing/2014/main" id="{B0E7BFDF-D081-4C65-99C3-DBE0637D18D6}"/>
              </a:ext>
            </a:extLst>
          </p:cNvPr>
          <p:cNvSpPr txBox="1"/>
          <p:nvPr/>
        </p:nvSpPr>
        <p:spPr>
          <a:xfrm>
            <a:off x="3745244" y="2552514"/>
            <a:ext cx="1191512" cy="400110"/>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2000">
                <a:cs typeface="Calibri"/>
              </a:rPr>
              <a:t>GrovePi+</a:t>
            </a:r>
          </a:p>
        </p:txBody>
      </p:sp>
      <p:sp>
        <p:nvSpPr>
          <p:cNvPr id="54" name="TextBox 8">
            <a:extLst>
              <a:ext uri="{FF2B5EF4-FFF2-40B4-BE49-F238E27FC236}">
                <a16:creationId xmlns:a16="http://schemas.microsoft.com/office/drawing/2014/main" id="{AD3899D0-328A-4899-BA4B-C2F7753906B9}"/>
              </a:ext>
            </a:extLst>
          </p:cNvPr>
          <p:cNvSpPr txBox="1"/>
          <p:nvPr/>
        </p:nvSpPr>
        <p:spPr>
          <a:xfrm>
            <a:off x="3917433" y="4380061"/>
            <a:ext cx="1552512"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Raspberry Pi 4</a:t>
            </a:r>
            <a:endParaRPr lang="en-US" sz="1800">
              <a:cs typeface="Calibri"/>
            </a:endParaRPr>
          </a:p>
        </p:txBody>
      </p:sp>
      <p:sp>
        <p:nvSpPr>
          <p:cNvPr id="55" name="TextBox 9">
            <a:extLst>
              <a:ext uri="{FF2B5EF4-FFF2-40B4-BE49-F238E27FC236}">
                <a16:creationId xmlns:a16="http://schemas.microsoft.com/office/drawing/2014/main" id="{743629B0-A978-4AA7-993A-B556EBD6A686}"/>
              </a:ext>
            </a:extLst>
          </p:cNvPr>
          <p:cNvSpPr txBox="1"/>
          <p:nvPr/>
        </p:nvSpPr>
        <p:spPr>
          <a:xfrm>
            <a:off x="9035334" y="4601540"/>
            <a:ext cx="1219944"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Vibration Motors (3)</a:t>
            </a:r>
            <a:endParaRPr lang="en-US" sz="1800">
              <a:cs typeface="Calibri"/>
            </a:endParaRPr>
          </a:p>
        </p:txBody>
      </p:sp>
      <p:sp>
        <p:nvSpPr>
          <p:cNvPr id="56" name="TextBox 10">
            <a:extLst>
              <a:ext uri="{FF2B5EF4-FFF2-40B4-BE49-F238E27FC236}">
                <a16:creationId xmlns:a16="http://schemas.microsoft.com/office/drawing/2014/main" id="{7BE13AD0-85E0-470F-87A4-5D1C28E92347}"/>
              </a:ext>
            </a:extLst>
          </p:cNvPr>
          <p:cNvSpPr txBox="1"/>
          <p:nvPr/>
        </p:nvSpPr>
        <p:spPr>
          <a:xfrm>
            <a:off x="8773579" y="3972726"/>
            <a:ext cx="926349"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1800"/>
              <a:t>Camera</a:t>
            </a:r>
            <a:endParaRPr lang="en-US" sz="1800">
              <a:cs typeface="Calibri"/>
            </a:endParaRPr>
          </a:p>
        </p:txBody>
      </p:sp>
      <p:sp>
        <p:nvSpPr>
          <p:cNvPr id="57" name="TextBox 11">
            <a:extLst>
              <a:ext uri="{FF2B5EF4-FFF2-40B4-BE49-F238E27FC236}">
                <a16:creationId xmlns:a16="http://schemas.microsoft.com/office/drawing/2014/main" id="{A4EC3D2E-5EED-4CAE-8C76-A0E8034759B6}"/>
              </a:ext>
            </a:extLst>
          </p:cNvPr>
          <p:cNvSpPr txBox="1"/>
          <p:nvPr/>
        </p:nvSpPr>
        <p:spPr>
          <a:xfrm>
            <a:off x="8595811" y="3114432"/>
            <a:ext cx="1163653"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Ultrasonic Sensor</a:t>
            </a:r>
            <a:endParaRPr lang="en-US" sz="1800">
              <a:cs typeface="Calibri"/>
            </a:endParaRPr>
          </a:p>
        </p:txBody>
      </p:sp>
      <p:cxnSp>
        <p:nvCxnSpPr>
          <p:cNvPr id="58" name="Straight Arrow Connector 57">
            <a:extLst>
              <a:ext uri="{FF2B5EF4-FFF2-40B4-BE49-F238E27FC236}">
                <a16:creationId xmlns:a16="http://schemas.microsoft.com/office/drawing/2014/main" id="{268E2370-EADB-4DA0-BA62-7A7DC6D9A912}"/>
              </a:ext>
            </a:extLst>
          </p:cNvPr>
          <p:cNvCxnSpPr>
            <a:cxnSpLocks/>
          </p:cNvCxnSpPr>
          <p:nvPr/>
        </p:nvCxnSpPr>
        <p:spPr>
          <a:xfrm flipH="1">
            <a:off x="7984435" y="3646108"/>
            <a:ext cx="537883" cy="2184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058BEEE-F938-4AD1-97E4-9ACA3785F086}"/>
              </a:ext>
            </a:extLst>
          </p:cNvPr>
          <p:cNvCxnSpPr>
            <a:cxnSpLocks/>
          </p:cNvCxnSpPr>
          <p:nvPr/>
        </p:nvCxnSpPr>
        <p:spPr>
          <a:xfrm flipH="1">
            <a:off x="7980044" y="4207086"/>
            <a:ext cx="722330" cy="2044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02E5B7D-119C-4D43-BC14-07BF551C1B95}"/>
              </a:ext>
            </a:extLst>
          </p:cNvPr>
          <p:cNvCxnSpPr>
            <a:cxnSpLocks/>
          </p:cNvCxnSpPr>
          <p:nvPr/>
        </p:nvCxnSpPr>
        <p:spPr>
          <a:xfrm flipH="1" flipV="1">
            <a:off x="6724694" y="4609513"/>
            <a:ext cx="2235955" cy="1884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07AE91D-33DC-4FD2-9A48-6884F4005E9E}"/>
              </a:ext>
            </a:extLst>
          </p:cNvPr>
          <p:cNvCxnSpPr>
            <a:cxnSpLocks/>
          </p:cNvCxnSpPr>
          <p:nvPr/>
        </p:nvCxnSpPr>
        <p:spPr>
          <a:xfrm>
            <a:off x="5065782" y="2775425"/>
            <a:ext cx="363763" cy="2505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31AA11B-1EFD-4762-BB49-EF4440EF31F1}"/>
              </a:ext>
            </a:extLst>
          </p:cNvPr>
          <p:cNvCxnSpPr>
            <a:cxnSpLocks/>
          </p:cNvCxnSpPr>
          <p:nvPr/>
        </p:nvCxnSpPr>
        <p:spPr>
          <a:xfrm flipV="1">
            <a:off x="4981340" y="4110009"/>
            <a:ext cx="196110" cy="2027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F01939A-D12A-4E4B-A1DA-6896CC4BBB93}"/>
              </a:ext>
            </a:extLst>
          </p:cNvPr>
          <p:cNvCxnSpPr/>
          <p:nvPr/>
        </p:nvCxnSpPr>
        <p:spPr>
          <a:xfrm flipH="1" flipV="1">
            <a:off x="6796969" y="4734493"/>
            <a:ext cx="2118364" cy="602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CEE2832-6DFF-4DD4-9DB0-4ECB39B62AFF}"/>
              </a:ext>
            </a:extLst>
          </p:cNvPr>
          <p:cNvCxnSpPr/>
          <p:nvPr/>
        </p:nvCxnSpPr>
        <p:spPr>
          <a:xfrm flipH="1">
            <a:off x="6680607" y="4802959"/>
            <a:ext cx="2233797" cy="1419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5">
            <a:extLst>
              <a:ext uri="{FF2B5EF4-FFF2-40B4-BE49-F238E27FC236}">
                <a16:creationId xmlns:a16="http://schemas.microsoft.com/office/drawing/2014/main" id="{27E544C2-7C1B-4A50-9468-41BE6EE04B7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
        <p:nvSpPr>
          <p:cNvPr id="11" name="Title 1">
            <a:extLst>
              <a:ext uri="{FF2B5EF4-FFF2-40B4-BE49-F238E27FC236}">
                <a16:creationId xmlns:a16="http://schemas.microsoft.com/office/drawing/2014/main" id="{29D7E6D9-5E2B-4813-9B95-17BBF4D03D32}"/>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Assembly: First Edition </a:t>
            </a:r>
            <a:endParaRPr lang="en-US">
              <a:solidFill>
                <a:schemeClr val="tx1"/>
              </a:solidFill>
            </a:endParaRPr>
          </a:p>
        </p:txBody>
      </p:sp>
      <p:cxnSp>
        <p:nvCxnSpPr>
          <p:cNvPr id="26" name="Straight Arrow Connector 25">
            <a:extLst>
              <a:ext uri="{FF2B5EF4-FFF2-40B4-BE49-F238E27FC236}">
                <a16:creationId xmlns:a16="http://schemas.microsoft.com/office/drawing/2014/main" id="{B2571A4B-C90D-49F8-8FE0-C84FC99C2D0F}"/>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658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E1B396-1E8C-46B8-A1B7-B30CED68B329}"/>
              </a:ext>
            </a:extLst>
          </p:cNvPr>
          <p:cNvSpPr>
            <a:spLocks noGrp="1"/>
          </p:cNvSpPr>
          <p:nvPr>
            <p:ph type="sldNum" sz="quarter" idx="4"/>
          </p:nvPr>
        </p:nvSpPr>
        <p:spPr/>
        <p:txBody>
          <a:bodyPr lIns="91440" tIns="45720" rIns="91440" bIns="45720" anchor="t"/>
          <a:lstStyle/>
          <a:p>
            <a:r>
              <a:rPr lang="en-US">
                <a:latin typeface="Arial"/>
                <a:cs typeface="Arial"/>
              </a:rPr>
              <a:t>18</a:t>
            </a:r>
            <a:endParaRPr lang="en-US"/>
          </a:p>
        </p:txBody>
      </p:sp>
      <p:pic>
        <p:nvPicPr>
          <p:cNvPr id="6" name="Picture 5"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19886625" y="15732235"/>
            <a:ext cx="2177467" cy="151386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770496" y="17798747"/>
            <a:ext cx="1765213" cy="1698043"/>
          </a:xfrm>
          <a:prstGeom prst="rect">
            <a:avLst/>
          </a:prstGeom>
        </p:spPr>
      </p:pic>
      <p:pic>
        <p:nvPicPr>
          <p:cNvPr id="8" name="Picture 7"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215927" y="17717262"/>
            <a:ext cx="1710293" cy="1720306"/>
          </a:xfrm>
          <a:prstGeom prst="rect">
            <a:avLst/>
          </a:prstGeom>
        </p:spPr>
      </p:pic>
      <p:pic>
        <p:nvPicPr>
          <p:cNvPr id="9" name="Picture 8"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635782" y="17784739"/>
            <a:ext cx="2237585" cy="2034229"/>
          </a:xfrm>
          <a:prstGeom prst="rect">
            <a:avLst/>
          </a:prstGeom>
        </p:spPr>
      </p:pic>
      <p:sp>
        <p:nvSpPr>
          <p:cNvPr id="10" name="TextBox 5">
            <a:extLst>
              <a:ext uri="{FF2B5EF4-FFF2-40B4-BE49-F238E27FC236}">
                <a16:creationId xmlns:a16="http://schemas.microsoft.com/office/drawing/2014/main" id="{A12835E2-F9D6-48AC-B4CB-C83015695CC5}"/>
              </a:ext>
            </a:extLst>
          </p:cNvPr>
          <p:cNvSpPr txBox="1"/>
          <p:nvPr/>
        </p:nvSpPr>
        <p:spPr>
          <a:xfrm>
            <a:off x="11476140" y="19761523"/>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11" name="Picture 10"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3904459" y="16120506"/>
            <a:ext cx="1105744" cy="1023507"/>
          </a:xfrm>
          <a:prstGeom prst="rect">
            <a:avLst/>
          </a:prstGeom>
        </p:spPr>
      </p:pic>
      <p:pic>
        <p:nvPicPr>
          <p:cNvPr id="12" name="Picture 11"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630986" y="15746887"/>
            <a:ext cx="2059357" cy="1965705"/>
          </a:xfrm>
          <a:prstGeom prst="rect">
            <a:avLst/>
          </a:prstGeom>
          <a:ln>
            <a:noFill/>
          </a:ln>
        </p:spPr>
      </p:pic>
      <p:pic>
        <p:nvPicPr>
          <p:cNvPr id="13" name="Picture 12"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088059" y="15535558"/>
            <a:ext cx="2755752" cy="1636552"/>
          </a:xfrm>
          <a:prstGeom prst="rect">
            <a:avLst/>
          </a:prstGeom>
        </p:spPr>
      </p:pic>
      <p:sp>
        <p:nvSpPr>
          <p:cNvPr id="14" name="TextBox 9">
            <a:extLst>
              <a:ext uri="{FF2B5EF4-FFF2-40B4-BE49-F238E27FC236}">
                <a16:creationId xmlns:a16="http://schemas.microsoft.com/office/drawing/2014/main" id="{8A62AD57-E1E3-41F7-82A8-2341681C62B6}"/>
              </a:ext>
            </a:extLst>
          </p:cNvPr>
          <p:cNvSpPr txBox="1"/>
          <p:nvPr/>
        </p:nvSpPr>
        <p:spPr>
          <a:xfrm>
            <a:off x="11463667" y="20402835"/>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15" name="TextBox 10">
            <a:extLst>
              <a:ext uri="{FF2B5EF4-FFF2-40B4-BE49-F238E27FC236}">
                <a16:creationId xmlns:a16="http://schemas.microsoft.com/office/drawing/2014/main" id="{244FE2D8-4A2B-4146-8A63-0D11EED183ED}"/>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16" name="TextBox 11">
            <a:extLst>
              <a:ext uri="{FF2B5EF4-FFF2-40B4-BE49-F238E27FC236}">
                <a16:creationId xmlns:a16="http://schemas.microsoft.com/office/drawing/2014/main" id="{D075C4B4-D35F-4C7A-8E5F-0BD20BDC1B01}"/>
              </a:ext>
            </a:extLst>
          </p:cNvPr>
          <p:cNvSpPr txBox="1"/>
          <p:nvPr/>
        </p:nvSpPr>
        <p:spPr>
          <a:xfrm>
            <a:off x="11424455" y="14463157"/>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17" name="TextBox 12">
            <a:extLst>
              <a:ext uri="{FF2B5EF4-FFF2-40B4-BE49-F238E27FC236}">
                <a16:creationId xmlns:a16="http://schemas.microsoft.com/office/drawing/2014/main" id="{315101EE-99B6-4B0F-B30E-E598E9B8AC0A}"/>
              </a:ext>
            </a:extLst>
          </p:cNvPr>
          <p:cNvSpPr txBox="1"/>
          <p:nvPr/>
        </p:nvSpPr>
        <p:spPr>
          <a:xfrm>
            <a:off x="15085783" y="13890279"/>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18" name="TextBox 13">
            <a:extLst>
              <a:ext uri="{FF2B5EF4-FFF2-40B4-BE49-F238E27FC236}">
                <a16:creationId xmlns:a16="http://schemas.microsoft.com/office/drawing/2014/main" id="{5C006E67-DF21-48E7-A8E1-684740DD61C8}"/>
              </a:ext>
            </a:extLst>
          </p:cNvPr>
          <p:cNvSpPr txBox="1"/>
          <p:nvPr/>
        </p:nvSpPr>
        <p:spPr>
          <a:xfrm>
            <a:off x="14986917" y="14463886"/>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19" name="TextBox 14">
            <a:extLst>
              <a:ext uri="{FF2B5EF4-FFF2-40B4-BE49-F238E27FC236}">
                <a16:creationId xmlns:a16="http://schemas.microsoft.com/office/drawing/2014/main" id="{C2C0D137-6DB0-4C68-91B3-968E71E5AC02}"/>
              </a:ext>
            </a:extLst>
          </p:cNvPr>
          <p:cNvSpPr txBox="1"/>
          <p:nvPr/>
        </p:nvSpPr>
        <p:spPr>
          <a:xfrm>
            <a:off x="19928075" y="19757274"/>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20" name="TextBox 15">
            <a:extLst>
              <a:ext uri="{FF2B5EF4-FFF2-40B4-BE49-F238E27FC236}">
                <a16:creationId xmlns:a16="http://schemas.microsoft.com/office/drawing/2014/main" id="{937E57E5-4216-4381-9AD9-9D2D3142EE4E}"/>
              </a:ext>
            </a:extLst>
          </p:cNvPr>
          <p:cNvSpPr txBox="1"/>
          <p:nvPr/>
        </p:nvSpPr>
        <p:spPr>
          <a:xfrm>
            <a:off x="19470874" y="13890555"/>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21" name="TextBox 16">
            <a:extLst>
              <a:ext uri="{FF2B5EF4-FFF2-40B4-BE49-F238E27FC236}">
                <a16:creationId xmlns:a16="http://schemas.microsoft.com/office/drawing/2014/main" id="{337DF0B7-371F-445B-8871-E72008E9DD64}"/>
              </a:ext>
            </a:extLst>
          </p:cNvPr>
          <p:cNvSpPr txBox="1"/>
          <p:nvPr/>
        </p:nvSpPr>
        <p:spPr>
          <a:xfrm>
            <a:off x="19411682" y="14464159"/>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22" name="TextBox 17">
            <a:extLst>
              <a:ext uri="{FF2B5EF4-FFF2-40B4-BE49-F238E27FC236}">
                <a16:creationId xmlns:a16="http://schemas.microsoft.com/office/drawing/2014/main" id="{9188D045-1D8E-4457-8309-1FAF4684E4EE}"/>
              </a:ext>
            </a:extLst>
          </p:cNvPr>
          <p:cNvSpPr txBox="1"/>
          <p:nvPr/>
        </p:nvSpPr>
        <p:spPr>
          <a:xfrm>
            <a:off x="15131590" y="19761523"/>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23" name="Picture 22"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453421" y="16095101"/>
            <a:ext cx="1105744" cy="1023507"/>
          </a:xfrm>
          <a:prstGeom prst="rect">
            <a:avLst/>
          </a:prstGeom>
        </p:spPr>
      </p:pic>
      <p:pic>
        <p:nvPicPr>
          <p:cNvPr id="24" name="Picture 23"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3976623" y="18022043"/>
            <a:ext cx="1105744" cy="1023507"/>
          </a:xfrm>
          <a:prstGeom prst="rect">
            <a:avLst/>
          </a:prstGeom>
        </p:spPr>
      </p:pic>
      <p:pic>
        <p:nvPicPr>
          <p:cNvPr id="25" name="Picture 24"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453421" y="18010665"/>
            <a:ext cx="1105744" cy="1023507"/>
          </a:xfrm>
          <a:prstGeom prst="rect">
            <a:avLst/>
          </a:prstGeom>
        </p:spPr>
      </p:pic>
      <p:pic>
        <p:nvPicPr>
          <p:cNvPr id="26" name="Picture 25"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105064" y="17221392"/>
            <a:ext cx="1231652" cy="1142479"/>
          </a:xfrm>
          <a:prstGeom prst="rect">
            <a:avLst/>
          </a:prstGeom>
        </p:spPr>
      </p:pic>
      <p:pic>
        <p:nvPicPr>
          <p:cNvPr id="27" name="Picture 26"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20029500" y="15875110"/>
            <a:ext cx="2177467" cy="151386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913371" y="17941622"/>
            <a:ext cx="1765213" cy="1698043"/>
          </a:xfrm>
          <a:prstGeom prst="rect">
            <a:avLst/>
          </a:prstGeom>
        </p:spPr>
      </p:pic>
      <p:pic>
        <p:nvPicPr>
          <p:cNvPr id="29" name="Picture 28"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358802" y="17860137"/>
            <a:ext cx="1710293" cy="1720306"/>
          </a:xfrm>
          <a:prstGeom prst="rect">
            <a:avLst/>
          </a:prstGeom>
        </p:spPr>
      </p:pic>
      <p:pic>
        <p:nvPicPr>
          <p:cNvPr id="30" name="Picture 29"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778657" y="17927614"/>
            <a:ext cx="2237585" cy="2034229"/>
          </a:xfrm>
          <a:prstGeom prst="rect">
            <a:avLst/>
          </a:prstGeom>
        </p:spPr>
      </p:pic>
      <p:sp>
        <p:nvSpPr>
          <p:cNvPr id="31" name="TextBox 5">
            <a:extLst>
              <a:ext uri="{FF2B5EF4-FFF2-40B4-BE49-F238E27FC236}">
                <a16:creationId xmlns:a16="http://schemas.microsoft.com/office/drawing/2014/main" id="{A12835E2-F9D6-48AC-B4CB-C83015695CC5}"/>
              </a:ext>
            </a:extLst>
          </p:cNvPr>
          <p:cNvSpPr txBox="1"/>
          <p:nvPr/>
        </p:nvSpPr>
        <p:spPr>
          <a:xfrm>
            <a:off x="11619015" y="19904398"/>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32" name="Picture 31"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4047334" y="16263381"/>
            <a:ext cx="1105744" cy="1023507"/>
          </a:xfrm>
          <a:prstGeom prst="rect">
            <a:avLst/>
          </a:prstGeom>
        </p:spPr>
      </p:pic>
      <p:pic>
        <p:nvPicPr>
          <p:cNvPr id="33" name="Picture 32"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773861" y="15889762"/>
            <a:ext cx="2059357" cy="1965705"/>
          </a:xfrm>
          <a:prstGeom prst="rect">
            <a:avLst/>
          </a:prstGeom>
          <a:ln>
            <a:noFill/>
          </a:ln>
        </p:spPr>
      </p:pic>
      <p:pic>
        <p:nvPicPr>
          <p:cNvPr id="34" name="Picture 33"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230934" y="15678433"/>
            <a:ext cx="2755752" cy="1636552"/>
          </a:xfrm>
          <a:prstGeom prst="rect">
            <a:avLst/>
          </a:prstGeom>
        </p:spPr>
      </p:pic>
      <p:sp>
        <p:nvSpPr>
          <p:cNvPr id="35" name="TextBox 9">
            <a:extLst>
              <a:ext uri="{FF2B5EF4-FFF2-40B4-BE49-F238E27FC236}">
                <a16:creationId xmlns:a16="http://schemas.microsoft.com/office/drawing/2014/main" id="{8A62AD57-E1E3-41F7-82A8-2341681C62B6}"/>
              </a:ext>
            </a:extLst>
          </p:cNvPr>
          <p:cNvSpPr txBox="1"/>
          <p:nvPr/>
        </p:nvSpPr>
        <p:spPr>
          <a:xfrm>
            <a:off x="11606542" y="20545710"/>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36" name="TextBox 10">
            <a:extLst>
              <a:ext uri="{FF2B5EF4-FFF2-40B4-BE49-F238E27FC236}">
                <a16:creationId xmlns:a16="http://schemas.microsoft.com/office/drawing/2014/main" id="{244FE2D8-4A2B-4146-8A63-0D11EED183ED}"/>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37" name="TextBox 11">
            <a:extLst>
              <a:ext uri="{FF2B5EF4-FFF2-40B4-BE49-F238E27FC236}">
                <a16:creationId xmlns:a16="http://schemas.microsoft.com/office/drawing/2014/main" id="{D075C4B4-D35F-4C7A-8E5F-0BD20BDC1B01}"/>
              </a:ext>
            </a:extLst>
          </p:cNvPr>
          <p:cNvSpPr txBox="1"/>
          <p:nvPr/>
        </p:nvSpPr>
        <p:spPr>
          <a:xfrm>
            <a:off x="11567330" y="14606032"/>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38" name="TextBox 12">
            <a:extLst>
              <a:ext uri="{FF2B5EF4-FFF2-40B4-BE49-F238E27FC236}">
                <a16:creationId xmlns:a16="http://schemas.microsoft.com/office/drawing/2014/main" id="{315101EE-99B6-4B0F-B30E-E598E9B8AC0A}"/>
              </a:ext>
            </a:extLst>
          </p:cNvPr>
          <p:cNvSpPr txBox="1"/>
          <p:nvPr/>
        </p:nvSpPr>
        <p:spPr>
          <a:xfrm>
            <a:off x="15228658" y="14033154"/>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39" name="TextBox 13">
            <a:extLst>
              <a:ext uri="{FF2B5EF4-FFF2-40B4-BE49-F238E27FC236}">
                <a16:creationId xmlns:a16="http://schemas.microsoft.com/office/drawing/2014/main" id="{5C006E67-DF21-48E7-A8E1-684740DD61C8}"/>
              </a:ext>
            </a:extLst>
          </p:cNvPr>
          <p:cNvSpPr txBox="1"/>
          <p:nvPr/>
        </p:nvSpPr>
        <p:spPr>
          <a:xfrm>
            <a:off x="15129792" y="14606761"/>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40" name="TextBox 14">
            <a:extLst>
              <a:ext uri="{FF2B5EF4-FFF2-40B4-BE49-F238E27FC236}">
                <a16:creationId xmlns:a16="http://schemas.microsoft.com/office/drawing/2014/main" id="{C2C0D137-6DB0-4C68-91B3-968E71E5AC02}"/>
              </a:ext>
            </a:extLst>
          </p:cNvPr>
          <p:cNvSpPr txBox="1"/>
          <p:nvPr/>
        </p:nvSpPr>
        <p:spPr>
          <a:xfrm>
            <a:off x="20070950" y="19900149"/>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41" name="TextBox 15">
            <a:extLst>
              <a:ext uri="{FF2B5EF4-FFF2-40B4-BE49-F238E27FC236}">
                <a16:creationId xmlns:a16="http://schemas.microsoft.com/office/drawing/2014/main" id="{937E57E5-4216-4381-9AD9-9D2D3142EE4E}"/>
              </a:ext>
            </a:extLst>
          </p:cNvPr>
          <p:cNvSpPr txBox="1"/>
          <p:nvPr/>
        </p:nvSpPr>
        <p:spPr>
          <a:xfrm>
            <a:off x="19613749" y="14033430"/>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42" name="TextBox 16">
            <a:extLst>
              <a:ext uri="{FF2B5EF4-FFF2-40B4-BE49-F238E27FC236}">
                <a16:creationId xmlns:a16="http://schemas.microsoft.com/office/drawing/2014/main" id="{337DF0B7-371F-445B-8871-E72008E9DD64}"/>
              </a:ext>
            </a:extLst>
          </p:cNvPr>
          <p:cNvSpPr txBox="1"/>
          <p:nvPr/>
        </p:nvSpPr>
        <p:spPr>
          <a:xfrm>
            <a:off x="19554557" y="14607034"/>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43" name="TextBox 17">
            <a:extLst>
              <a:ext uri="{FF2B5EF4-FFF2-40B4-BE49-F238E27FC236}">
                <a16:creationId xmlns:a16="http://schemas.microsoft.com/office/drawing/2014/main" id="{9188D045-1D8E-4457-8309-1FAF4684E4EE}"/>
              </a:ext>
            </a:extLst>
          </p:cNvPr>
          <p:cNvSpPr txBox="1"/>
          <p:nvPr/>
        </p:nvSpPr>
        <p:spPr>
          <a:xfrm>
            <a:off x="15274465" y="19904398"/>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44" name="Picture 43"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596296" y="16237976"/>
            <a:ext cx="1105744" cy="1023507"/>
          </a:xfrm>
          <a:prstGeom prst="rect">
            <a:avLst/>
          </a:prstGeom>
        </p:spPr>
      </p:pic>
      <p:pic>
        <p:nvPicPr>
          <p:cNvPr id="45" name="Picture 44"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4119498" y="18164918"/>
            <a:ext cx="1105744" cy="1023507"/>
          </a:xfrm>
          <a:prstGeom prst="rect">
            <a:avLst/>
          </a:prstGeom>
        </p:spPr>
      </p:pic>
      <p:pic>
        <p:nvPicPr>
          <p:cNvPr id="46" name="Picture 45"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596296" y="18153540"/>
            <a:ext cx="1105744" cy="1023507"/>
          </a:xfrm>
          <a:prstGeom prst="rect">
            <a:avLst/>
          </a:prstGeom>
        </p:spPr>
      </p:pic>
      <p:pic>
        <p:nvPicPr>
          <p:cNvPr id="47" name="Picture 46"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247939" y="17364267"/>
            <a:ext cx="1231652" cy="1142479"/>
          </a:xfrm>
          <a:prstGeom prst="rect">
            <a:avLst/>
          </a:prstGeom>
        </p:spPr>
      </p:pic>
      <p:sp>
        <p:nvSpPr>
          <p:cNvPr id="48" name="TextBox 1">
            <a:extLst>
              <a:ext uri="{FF2B5EF4-FFF2-40B4-BE49-F238E27FC236}">
                <a16:creationId xmlns:a16="http://schemas.microsoft.com/office/drawing/2014/main" id="{E7D16DF9-B3F4-400A-A24E-9ED99038491F}"/>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49" name="TextBox 1">
            <a:extLst>
              <a:ext uri="{FF2B5EF4-FFF2-40B4-BE49-F238E27FC236}">
                <a16:creationId xmlns:a16="http://schemas.microsoft.com/office/drawing/2014/main" id="{E7D16DF9-B3F4-400A-A24E-9ED99038491F}"/>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pic>
        <p:nvPicPr>
          <p:cNvPr id="54" name="Picture 54" descr="Graphical user interface, application&#10;&#10;Description automatically generated">
            <a:extLst>
              <a:ext uri="{FF2B5EF4-FFF2-40B4-BE49-F238E27FC236}">
                <a16:creationId xmlns:a16="http://schemas.microsoft.com/office/drawing/2014/main" id="{62319789-EB34-4836-99B2-45BD25EA52DC}"/>
              </a:ext>
            </a:extLst>
          </p:cNvPr>
          <p:cNvPicPr>
            <a:picLocks noGrp="1" noChangeAspect="1"/>
          </p:cNvPicPr>
          <p:nvPr>
            <p:ph sz="quarter" idx="11"/>
          </p:nvPr>
        </p:nvPicPr>
        <p:blipFill>
          <a:blip r:embed="rId10"/>
          <a:stretch>
            <a:fillRect/>
          </a:stretch>
        </p:blipFill>
        <p:spPr>
          <a:xfrm>
            <a:off x="419052" y="1569036"/>
            <a:ext cx="6743962" cy="3221185"/>
          </a:xfrm>
        </p:spPr>
      </p:pic>
      <p:sp>
        <p:nvSpPr>
          <p:cNvPr id="3" name="Content Placeholder 5">
            <a:extLst>
              <a:ext uri="{FF2B5EF4-FFF2-40B4-BE49-F238E27FC236}">
                <a16:creationId xmlns:a16="http://schemas.microsoft.com/office/drawing/2014/main" id="{B8144E48-A8E9-4DB0-A3F4-542B727738D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
        <p:nvSpPr>
          <p:cNvPr id="50" name="Oval 49">
            <a:extLst>
              <a:ext uri="{FF2B5EF4-FFF2-40B4-BE49-F238E27FC236}">
                <a16:creationId xmlns:a16="http://schemas.microsoft.com/office/drawing/2014/main" id="{3EB36374-3D0A-4506-9380-E29AD7DE6349}"/>
              </a:ext>
            </a:extLst>
          </p:cNvPr>
          <p:cNvSpPr/>
          <p:nvPr/>
        </p:nvSpPr>
        <p:spPr>
          <a:xfrm>
            <a:off x="6374823" y="4080164"/>
            <a:ext cx="839932" cy="606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9A899503-8696-4D05-950E-541F851EDBFD}"/>
              </a:ext>
            </a:extLst>
          </p:cNvPr>
          <p:cNvCxnSpPr/>
          <p:nvPr/>
        </p:nvCxnSpPr>
        <p:spPr>
          <a:xfrm flipH="1">
            <a:off x="6760152" y="2395972"/>
            <a:ext cx="1307523" cy="1688521"/>
          </a:xfrm>
          <a:prstGeom prst="straightConnector1">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CCD9E905-63B0-429D-BBB3-F440C2179A18}"/>
              </a:ext>
            </a:extLst>
          </p:cNvPr>
          <p:cNvCxnSpPr>
            <a:cxnSpLocks/>
          </p:cNvCxnSpPr>
          <p:nvPr/>
        </p:nvCxnSpPr>
        <p:spPr>
          <a:xfrm flipV="1">
            <a:off x="6831419" y="4268884"/>
            <a:ext cx="2463294" cy="417416"/>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390DE07-4CD7-4474-8F0B-72C2F4D1971F}"/>
              </a:ext>
            </a:extLst>
          </p:cNvPr>
          <p:cNvSpPr/>
          <p:nvPr/>
        </p:nvSpPr>
        <p:spPr>
          <a:xfrm>
            <a:off x="7916139" y="1690254"/>
            <a:ext cx="2744933" cy="25804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C0560E9C-C699-4C9D-BD9F-5428FBAAF285}"/>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Assembly: First Edition</a:t>
            </a:r>
            <a:endParaRPr lang="en-US">
              <a:solidFill>
                <a:schemeClr val="tx1"/>
              </a:solidFill>
            </a:endParaRPr>
          </a:p>
        </p:txBody>
      </p:sp>
      <p:cxnSp>
        <p:nvCxnSpPr>
          <p:cNvPr id="57" name="Straight Arrow Connector 56">
            <a:extLst>
              <a:ext uri="{FF2B5EF4-FFF2-40B4-BE49-F238E27FC236}">
                <a16:creationId xmlns:a16="http://schemas.microsoft.com/office/drawing/2014/main" id="{AD42A2BB-B76C-43DA-B208-144C3554664A}"/>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52" descr="A picture containing text, sky&#10;&#10;Description automatically generated">
            <a:extLst>
              <a:ext uri="{FF2B5EF4-FFF2-40B4-BE49-F238E27FC236}">
                <a16:creationId xmlns:a16="http://schemas.microsoft.com/office/drawing/2014/main" id="{7E1C92A9-A7C8-4932-AC35-1720EE60415B}"/>
              </a:ext>
            </a:extLst>
          </p:cNvPr>
          <p:cNvPicPr>
            <a:picLocks noChangeAspect="1"/>
          </p:cNvPicPr>
          <p:nvPr/>
        </p:nvPicPr>
        <p:blipFill>
          <a:blip r:embed="rId11"/>
          <a:stretch>
            <a:fillRect/>
          </a:stretch>
        </p:blipFill>
        <p:spPr>
          <a:xfrm>
            <a:off x="8181975" y="2291667"/>
            <a:ext cx="2247900" cy="1379316"/>
          </a:xfrm>
          <a:prstGeom prst="rect">
            <a:avLst/>
          </a:prstGeom>
        </p:spPr>
      </p:pic>
      <p:sp>
        <p:nvSpPr>
          <p:cNvPr id="5" name="TextBox 4">
            <a:extLst>
              <a:ext uri="{FF2B5EF4-FFF2-40B4-BE49-F238E27FC236}">
                <a16:creationId xmlns:a16="http://schemas.microsoft.com/office/drawing/2014/main" id="{B63D9629-226D-4AAC-BFFE-C53BB1F1EDEF}"/>
              </a:ext>
            </a:extLst>
          </p:cNvPr>
          <p:cNvSpPr txBox="1"/>
          <p:nvPr/>
        </p:nvSpPr>
        <p:spPr>
          <a:xfrm>
            <a:off x="9182100" y="436245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Thin walls and sharp tip led to stress concentration</a:t>
            </a:r>
          </a:p>
        </p:txBody>
      </p:sp>
    </p:spTree>
    <p:extLst>
      <p:ext uri="{BB962C8B-B14F-4D97-AF65-F5344CB8AC3E}">
        <p14:creationId xmlns:p14="http://schemas.microsoft.com/office/powerpoint/2010/main" val="610807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122A60-2340-4840-88B0-2B7838A5C95D}"/>
              </a:ext>
            </a:extLst>
          </p:cNvPr>
          <p:cNvSpPr>
            <a:spLocks noGrp="1"/>
          </p:cNvSpPr>
          <p:nvPr>
            <p:ph type="sldNum" sz="quarter" idx="4"/>
          </p:nvPr>
        </p:nvSpPr>
        <p:spPr/>
        <p:txBody>
          <a:bodyPr lIns="91440" tIns="45720" rIns="91440" bIns="45720" anchor="t"/>
          <a:lstStyle/>
          <a:p>
            <a:r>
              <a:rPr lang="en-US">
                <a:latin typeface="Arial"/>
                <a:cs typeface="Arial"/>
              </a:rPr>
              <a:t>19</a:t>
            </a:r>
            <a:endParaRPr lang="en-US"/>
          </a:p>
        </p:txBody>
      </p:sp>
      <p:sp>
        <p:nvSpPr>
          <p:cNvPr id="3" name="Content Placeholder 5">
            <a:extLst>
              <a:ext uri="{FF2B5EF4-FFF2-40B4-BE49-F238E27FC236}">
                <a16:creationId xmlns:a16="http://schemas.microsoft.com/office/drawing/2014/main" id="{50D4DCDD-C226-4410-9237-B646F4C69EDC}"/>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pic>
        <p:nvPicPr>
          <p:cNvPr id="4" name="Picture 7" descr="Diagram, engineering drawing&#10;&#10;Description automatically generated">
            <a:extLst>
              <a:ext uri="{FF2B5EF4-FFF2-40B4-BE49-F238E27FC236}">
                <a16:creationId xmlns:a16="http://schemas.microsoft.com/office/drawing/2014/main" id="{19AF2B87-B10C-4FE4-8199-E533AA29594E}"/>
              </a:ext>
            </a:extLst>
          </p:cNvPr>
          <p:cNvPicPr>
            <a:picLocks noChangeAspect="1"/>
          </p:cNvPicPr>
          <p:nvPr/>
        </p:nvPicPr>
        <p:blipFill>
          <a:blip r:embed="rId2"/>
          <a:stretch>
            <a:fillRect/>
          </a:stretch>
        </p:blipFill>
        <p:spPr>
          <a:xfrm>
            <a:off x="867815" y="1467231"/>
            <a:ext cx="5765794" cy="409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4">
            <a:extLst>
              <a:ext uri="{FF2B5EF4-FFF2-40B4-BE49-F238E27FC236}">
                <a16:creationId xmlns:a16="http://schemas.microsoft.com/office/drawing/2014/main" id="{0BCF0F86-5CD3-4DD3-9972-836239E6FED3}"/>
              </a:ext>
            </a:extLst>
          </p:cNvPr>
          <p:cNvPicPr>
            <a:picLocks noChangeAspect="1"/>
          </p:cNvPicPr>
          <p:nvPr/>
        </p:nvPicPr>
        <p:blipFill>
          <a:blip r:embed="rId3"/>
          <a:stretch>
            <a:fillRect/>
          </a:stretch>
        </p:blipFill>
        <p:spPr>
          <a:xfrm>
            <a:off x="6966028" y="1464103"/>
            <a:ext cx="3934754" cy="4099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44A8D523-6A6D-4703-BE22-10B657808449}"/>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Assembly: Second Edition </a:t>
            </a:r>
            <a:endParaRPr lang="en-US">
              <a:solidFill>
                <a:schemeClr val="tx1"/>
              </a:solidFill>
            </a:endParaRPr>
          </a:p>
        </p:txBody>
      </p:sp>
      <p:cxnSp>
        <p:nvCxnSpPr>
          <p:cNvPr id="9" name="Straight Arrow Connector 8">
            <a:extLst>
              <a:ext uri="{FF2B5EF4-FFF2-40B4-BE49-F238E27FC236}">
                <a16:creationId xmlns:a16="http://schemas.microsoft.com/office/drawing/2014/main" id="{0A4EC33A-C7B6-4183-B0B1-EB6DCE0CC82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58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5C8F9-CA8F-4E15-A662-1A7040899F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a:t>
            </a:r>
            <a:endParaRPr lang="en-US"/>
          </a:p>
        </p:txBody>
      </p:sp>
      <p:sp>
        <p:nvSpPr>
          <p:cNvPr id="10" name="Content Placeholder 3">
            <a:extLst>
              <a:ext uri="{FF2B5EF4-FFF2-40B4-BE49-F238E27FC236}">
                <a16:creationId xmlns:a16="http://schemas.microsoft.com/office/drawing/2014/main" id="{7487ECEC-B51A-42EA-AFC8-9D83646E5421}"/>
              </a:ext>
            </a:extLst>
          </p:cNvPr>
          <p:cNvSpPr>
            <a:spLocks noGrp="1"/>
          </p:cNvSpPr>
          <p:nvPr>
            <p:ph sz="quarter" idx="11"/>
          </p:nvPr>
        </p:nvSpPr>
        <p:spPr>
          <a:xfrm>
            <a:off x="10363200" y="5615375"/>
            <a:ext cx="1828800" cy="310896"/>
          </a:xfrm>
        </p:spPr>
        <p:txBody>
          <a:bodyPr vert="horz" lIns="91440" tIns="45720" rIns="91440" bIns="45720" rtlCol="0" anchor="t">
            <a:noAutofit/>
          </a:bodyPr>
          <a:lstStyle/>
          <a:p>
            <a:r>
              <a:rPr lang="en-US">
                <a:latin typeface="Arial"/>
                <a:cs typeface="Arial"/>
              </a:rPr>
              <a:t>Ethan Saffer</a:t>
            </a:r>
            <a:endParaRPr lang="en-US"/>
          </a:p>
        </p:txBody>
      </p:sp>
      <p:sp>
        <p:nvSpPr>
          <p:cNvPr id="12" name="TextBox 11">
            <a:extLst>
              <a:ext uri="{FF2B5EF4-FFF2-40B4-BE49-F238E27FC236}">
                <a16:creationId xmlns:a16="http://schemas.microsoft.com/office/drawing/2014/main" id="{35877536-3310-4453-A711-CD749704FC0B}"/>
              </a:ext>
            </a:extLst>
          </p:cNvPr>
          <p:cNvSpPr txBox="1"/>
          <p:nvPr/>
        </p:nvSpPr>
        <p:spPr>
          <a:xfrm>
            <a:off x="9143308" y="3715106"/>
            <a:ext cx="2057869" cy="1754326"/>
          </a:xfrm>
          <a:prstGeom prst="rect">
            <a:avLst/>
          </a:prstGeom>
          <a:noFill/>
        </p:spPr>
        <p:txBody>
          <a:bodyPr wrap="square" lIns="91440" tIns="45720" rIns="91440" bIns="45720" rtlCol="0" anchor="t">
            <a:spAutoFit/>
          </a:bodyPr>
          <a:lstStyle/>
          <a:p>
            <a:pPr algn="ctr"/>
            <a:r>
              <a:rPr lang="en-US"/>
              <a:t>David </a:t>
            </a:r>
            <a:r>
              <a:rPr lang="en-US" err="1"/>
              <a:t>Alicea</a:t>
            </a:r>
            <a:endParaRPr lang="en-US"/>
          </a:p>
          <a:p>
            <a:pPr algn="ctr"/>
            <a:r>
              <a:rPr lang="en-US" i="1">
                <a:ea typeface="+mn-lt"/>
                <a:cs typeface="+mn-lt"/>
              </a:rPr>
              <a:t>Field/Test Engineer and Quality Control</a:t>
            </a:r>
          </a:p>
          <a:p>
            <a:pPr algn="ctr"/>
            <a:endParaRPr lang="en-US" i="1">
              <a:ea typeface="+mn-lt"/>
              <a:cs typeface="+mn-lt"/>
            </a:endParaRPr>
          </a:p>
          <a:p>
            <a:pPr algn="ctr"/>
            <a:endParaRPr lang="en-US" i="1">
              <a:ea typeface="+mn-lt"/>
              <a:cs typeface="+mn-lt"/>
            </a:endParaRPr>
          </a:p>
          <a:p>
            <a:pPr algn="ctr"/>
            <a:r>
              <a:rPr lang="en-US" i="1">
                <a:ea typeface="+mn-lt"/>
                <a:cs typeface="+mn-lt"/>
              </a:rPr>
              <a:t>Daa16@my.fsu.edu</a:t>
            </a:r>
          </a:p>
        </p:txBody>
      </p:sp>
      <p:sp>
        <p:nvSpPr>
          <p:cNvPr id="14" name="TextBox 13">
            <a:extLst>
              <a:ext uri="{FF2B5EF4-FFF2-40B4-BE49-F238E27FC236}">
                <a16:creationId xmlns:a16="http://schemas.microsoft.com/office/drawing/2014/main" id="{77C253D6-E995-4BFD-972E-DD58865792D4}"/>
              </a:ext>
            </a:extLst>
          </p:cNvPr>
          <p:cNvSpPr txBox="1"/>
          <p:nvPr/>
        </p:nvSpPr>
        <p:spPr>
          <a:xfrm>
            <a:off x="6397275" y="3732085"/>
            <a:ext cx="2123265" cy="1754326"/>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Design Engineer, Webmaster, and Resource Manager</a:t>
            </a:r>
            <a:endParaRPr lang="en-US" i="1">
              <a:cs typeface="Calibri" panose="020F0502020204030204"/>
            </a:endParaRPr>
          </a:p>
          <a:p>
            <a:pPr algn="ctr"/>
            <a:endParaRPr lang="en-US">
              <a:cs typeface="Calibri" panose="020F0502020204030204"/>
            </a:endParaRPr>
          </a:p>
          <a:p>
            <a:pPr algn="ctr"/>
            <a:r>
              <a:rPr lang="en-US" i="1">
                <a:cs typeface="Calibri" panose="020F0502020204030204"/>
              </a:rPr>
              <a:t>Ng16m@my.fsu.edu</a:t>
            </a:r>
          </a:p>
        </p:txBody>
      </p:sp>
      <p:sp>
        <p:nvSpPr>
          <p:cNvPr id="18" name="TextBox 17">
            <a:extLst>
              <a:ext uri="{FF2B5EF4-FFF2-40B4-BE49-F238E27FC236}">
                <a16:creationId xmlns:a16="http://schemas.microsoft.com/office/drawing/2014/main" id="{AB1BBAE7-48AB-4C82-A151-8366E0F77BFF}"/>
              </a:ext>
            </a:extLst>
          </p:cNvPr>
          <p:cNvSpPr txBox="1"/>
          <p:nvPr/>
        </p:nvSpPr>
        <p:spPr>
          <a:xfrm>
            <a:off x="817569" y="3732085"/>
            <a:ext cx="21843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 and Design </a:t>
            </a:r>
          </a:p>
          <a:p>
            <a:pPr algn="ctr"/>
            <a:r>
              <a:rPr lang="en-US" i="1">
                <a:ea typeface="+mn-lt"/>
                <a:cs typeface="+mn-lt"/>
              </a:rPr>
              <a:t>Engineer </a:t>
            </a:r>
          </a:p>
          <a:p>
            <a:pPr algn="ctr"/>
            <a:endParaRPr lang="en-US" i="1">
              <a:cs typeface="Calibri" panose="020F0502020204030204"/>
            </a:endParaRPr>
          </a:p>
          <a:p>
            <a:pPr algn="ctr"/>
            <a:endParaRPr lang="en-US" i="1">
              <a:cs typeface="Calibri" panose="020F0502020204030204"/>
            </a:endParaRPr>
          </a:p>
          <a:p>
            <a:pPr algn="ctr"/>
            <a:r>
              <a:rPr lang="en-US" i="1">
                <a:cs typeface="Calibri" panose="020F0502020204030204"/>
              </a:rPr>
              <a:t>Ers16c@my.fsu.edu</a:t>
            </a:r>
          </a:p>
        </p:txBody>
      </p:sp>
      <p:sp>
        <p:nvSpPr>
          <p:cNvPr id="22" name="Oval 21">
            <a:extLst>
              <a:ext uri="{FF2B5EF4-FFF2-40B4-BE49-F238E27FC236}">
                <a16:creationId xmlns:a16="http://schemas.microsoft.com/office/drawing/2014/main" id="{9204C96E-67BC-43BB-A563-381060CDF1A0}"/>
              </a:ext>
            </a:extLst>
          </p:cNvPr>
          <p:cNvSpPr/>
          <p:nvPr/>
        </p:nvSpPr>
        <p:spPr>
          <a:xfrm>
            <a:off x="9145716" y="1491124"/>
            <a:ext cx="2055461" cy="2013557"/>
          </a:xfrm>
          <a:prstGeom prst="ellipse">
            <a:avLst/>
          </a:prstGeom>
          <a:blipFill>
            <a:blip r:embed="rId2">
              <a:extLst>
                <a:ext uri="{28A0092B-C50C-407E-A947-70E740481C1C}">
                  <a14:useLocalDpi xmlns:a14="http://schemas.microsoft.com/office/drawing/2010/main" val="0"/>
                </a:ext>
              </a:extLst>
            </a:blip>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1B3D367-1DDA-4455-8660-8A16CBA36CEA}"/>
              </a:ext>
            </a:extLst>
          </p:cNvPr>
          <p:cNvSpPr txBox="1"/>
          <p:nvPr/>
        </p:nvSpPr>
        <p:spPr>
          <a:xfrm>
            <a:off x="3718" y="338254"/>
            <a:ext cx="1218456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500" b="1">
                <a:cs typeface="Calibri"/>
              </a:rPr>
              <a:t>Team 522: Vision Impaired Technology</a:t>
            </a:r>
          </a:p>
        </p:txBody>
      </p:sp>
      <p:sp>
        <p:nvSpPr>
          <p:cNvPr id="2" name="TextBox 1">
            <a:extLst>
              <a:ext uri="{FF2B5EF4-FFF2-40B4-BE49-F238E27FC236}">
                <a16:creationId xmlns:a16="http://schemas.microsoft.com/office/drawing/2014/main" id="{7DF1FEDB-3C67-4147-8AF5-5324224D89B2}"/>
              </a:ext>
            </a:extLst>
          </p:cNvPr>
          <p:cNvSpPr txBox="1"/>
          <p:nvPr/>
        </p:nvSpPr>
        <p:spPr>
          <a:xfrm>
            <a:off x="3362729" y="3737263"/>
            <a:ext cx="24792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Madison Jaffe​</a:t>
            </a:r>
            <a:endParaRPr lang="en-US">
              <a:cs typeface="Calibri" panose="020F0502020204030204"/>
            </a:endParaRPr>
          </a:p>
          <a:p>
            <a:pPr algn="ctr"/>
            <a:r>
              <a:rPr lang="en-US" i="1">
                <a:ea typeface="+mn-lt"/>
                <a:cs typeface="+mn-lt"/>
              </a:rPr>
              <a:t>Project Manager and Manufacturing/Controls Engineer</a:t>
            </a:r>
            <a:endParaRPr lang="en-US" i="1">
              <a:cs typeface="Calibri"/>
            </a:endParaRPr>
          </a:p>
          <a:p>
            <a:pPr algn="ctr"/>
            <a:endParaRPr lang="en-US" i="1">
              <a:cs typeface="Calibri"/>
            </a:endParaRPr>
          </a:p>
          <a:p>
            <a:pPr algn="ctr"/>
            <a:r>
              <a:rPr lang="en-US" i="1">
                <a:ea typeface="+mn-lt"/>
                <a:cs typeface="+mn-lt"/>
              </a:rPr>
              <a:t>Msj16d@my.fsu.edu</a:t>
            </a:r>
            <a:endParaRPr lang="en-US">
              <a:ea typeface="+mn-lt"/>
              <a:cs typeface="+mn-lt"/>
            </a:endParaRPr>
          </a:p>
          <a:p>
            <a:pPr algn="ctr"/>
            <a:endParaRPr lang="en-US" i="1">
              <a:cs typeface="Calibri" panose="020F0502020204030204"/>
            </a:endParaRPr>
          </a:p>
          <a:p>
            <a:pPr algn="ctr"/>
            <a:endParaRPr lang="en-US">
              <a:cs typeface="Segoe UI"/>
            </a:endParaRPr>
          </a:p>
        </p:txBody>
      </p:sp>
      <p:sp>
        <p:nvSpPr>
          <p:cNvPr id="4" name="Flowchart: Connector 3">
            <a:extLst>
              <a:ext uri="{FF2B5EF4-FFF2-40B4-BE49-F238E27FC236}">
                <a16:creationId xmlns:a16="http://schemas.microsoft.com/office/drawing/2014/main" id="{5C7B7F30-4B15-42D2-B4CB-B84E0D90AED2}"/>
              </a:ext>
            </a:extLst>
          </p:cNvPr>
          <p:cNvSpPr/>
          <p:nvPr/>
        </p:nvSpPr>
        <p:spPr>
          <a:xfrm>
            <a:off x="900392" y="1493627"/>
            <a:ext cx="2018739" cy="2013036"/>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2BB5E20-6A8A-406F-8AA1-874D572530DA}"/>
              </a:ext>
            </a:extLst>
          </p:cNvPr>
          <p:cNvSpPr/>
          <p:nvPr/>
        </p:nvSpPr>
        <p:spPr>
          <a:xfrm>
            <a:off x="6397275" y="1488282"/>
            <a:ext cx="2018739" cy="201303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3CBCE94-5441-48BC-A623-E3023BAE7230}"/>
              </a:ext>
            </a:extLst>
          </p:cNvPr>
          <p:cNvSpPr/>
          <p:nvPr/>
        </p:nvSpPr>
        <p:spPr>
          <a:xfrm>
            <a:off x="3648833" y="1502136"/>
            <a:ext cx="2018739" cy="2013036"/>
          </a:xfrm>
          <a:prstGeom prst="flowChartConnector">
            <a:avLst/>
          </a:prstGeom>
          <a:blipFill dpi="0" rotWithShape="1">
            <a:blip r:embed="rId5">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AA62DF8C-DFB1-4F6A-98FD-A64D10320D4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8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text, wall, indoor&#10;&#10;Description automatically generated">
            <a:extLst>
              <a:ext uri="{FF2B5EF4-FFF2-40B4-BE49-F238E27FC236}">
                <a16:creationId xmlns:a16="http://schemas.microsoft.com/office/drawing/2014/main" id="{77B76B6A-86A7-485B-9164-A6F7546291A8}"/>
              </a:ext>
            </a:extLst>
          </p:cNvPr>
          <p:cNvPicPr>
            <a:picLocks noGrp="1" noChangeAspect="1"/>
          </p:cNvPicPr>
          <p:nvPr>
            <p:ph sz="half" idx="13"/>
          </p:nvPr>
        </p:nvPicPr>
        <p:blipFill rotWithShape="1">
          <a:blip r:embed="rId2"/>
          <a:srcRect l="1325" t="15925" r="-296" b="-221"/>
          <a:stretch/>
        </p:blipFill>
        <p:spPr>
          <a:xfrm rot="5400000">
            <a:off x="1601013" y="1059712"/>
            <a:ext cx="3539285" cy="4034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picture containing text&#10;&#10;Description automatically generated">
            <a:extLst>
              <a:ext uri="{FF2B5EF4-FFF2-40B4-BE49-F238E27FC236}">
                <a16:creationId xmlns:a16="http://schemas.microsoft.com/office/drawing/2014/main" id="{231D6197-6571-4FA3-A9E2-079138336301}"/>
              </a:ext>
            </a:extLst>
          </p:cNvPr>
          <p:cNvPicPr>
            <a:picLocks noGrp="1" noChangeAspect="1"/>
          </p:cNvPicPr>
          <p:nvPr>
            <p:ph sz="half" idx="14"/>
          </p:nvPr>
        </p:nvPicPr>
        <p:blipFill rotWithShape="1">
          <a:blip r:embed="rId3"/>
          <a:srcRect t="402" r="23342" b="803"/>
          <a:stretch/>
        </p:blipFill>
        <p:spPr>
          <a:xfrm rot="5400000">
            <a:off x="7036680" y="1577797"/>
            <a:ext cx="3563269" cy="3032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a:extLst>
              <a:ext uri="{FF2B5EF4-FFF2-40B4-BE49-F238E27FC236}">
                <a16:creationId xmlns:a16="http://schemas.microsoft.com/office/drawing/2014/main" id="{88EF5B3F-4928-4039-BBAF-15DFE5985122}"/>
              </a:ext>
            </a:extLst>
          </p:cNvPr>
          <p:cNvSpPr>
            <a:spLocks noGrp="1"/>
          </p:cNvSpPr>
          <p:nvPr>
            <p:ph type="body" idx="1"/>
          </p:nvPr>
        </p:nvSpPr>
        <p:spPr>
          <a:xfrm>
            <a:off x="1307715" y="4839816"/>
            <a:ext cx="4298632" cy="531283"/>
          </a:xfrm>
        </p:spPr>
        <p:txBody>
          <a:bodyPr>
            <a:normAutofit fontScale="62500" lnSpcReduction="20000"/>
          </a:bodyPr>
          <a:lstStyle/>
          <a:p>
            <a:pPr algn="ctr"/>
            <a:r>
              <a:rPr lang="en-US">
                <a:latin typeface="Arial"/>
                <a:cs typeface="Arial"/>
              </a:rPr>
              <a:t>The handle is too wide, the user's fingers are not able to completely wrap around it.</a:t>
            </a:r>
            <a:endParaRPr lang="en-US"/>
          </a:p>
        </p:txBody>
      </p:sp>
      <p:sp>
        <p:nvSpPr>
          <p:cNvPr id="7" name="Text Placeholder 6">
            <a:extLst>
              <a:ext uri="{FF2B5EF4-FFF2-40B4-BE49-F238E27FC236}">
                <a16:creationId xmlns:a16="http://schemas.microsoft.com/office/drawing/2014/main" id="{1C979E48-7757-49FA-9A09-09CB00751118}"/>
              </a:ext>
            </a:extLst>
          </p:cNvPr>
          <p:cNvSpPr>
            <a:spLocks noGrp="1"/>
          </p:cNvSpPr>
          <p:nvPr>
            <p:ph type="body" sz="quarter" idx="3"/>
          </p:nvPr>
        </p:nvSpPr>
        <p:spPr>
          <a:xfrm>
            <a:off x="6821533" y="4942187"/>
            <a:ext cx="4003886" cy="552450"/>
          </a:xfrm>
        </p:spPr>
        <p:txBody>
          <a:bodyPr>
            <a:normAutofit/>
          </a:bodyPr>
          <a:lstStyle/>
          <a:p>
            <a:pPr algn="ctr"/>
            <a:r>
              <a:rPr lang="en-US" sz="1500">
                <a:latin typeface="Arial"/>
                <a:cs typeface="Arial"/>
              </a:rPr>
              <a:t>The groove for the thumb is placed higher than what is comfortable </a:t>
            </a:r>
            <a:endParaRPr lang="en-US" sz="1500"/>
          </a:p>
        </p:txBody>
      </p:sp>
      <p:sp>
        <p:nvSpPr>
          <p:cNvPr id="9" name="Slide Number Placeholder 8">
            <a:extLst>
              <a:ext uri="{FF2B5EF4-FFF2-40B4-BE49-F238E27FC236}">
                <a16:creationId xmlns:a16="http://schemas.microsoft.com/office/drawing/2014/main" id="{5E5C286B-2733-4D51-B7A7-A5C374F00C2E}"/>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10" name="Content Placeholder 9">
            <a:extLst>
              <a:ext uri="{FF2B5EF4-FFF2-40B4-BE49-F238E27FC236}">
                <a16:creationId xmlns:a16="http://schemas.microsoft.com/office/drawing/2014/main" id="{9FCC7EB6-6E27-4870-90AD-204838EEAB9D}"/>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4" name="Title 1">
            <a:extLst>
              <a:ext uri="{FF2B5EF4-FFF2-40B4-BE49-F238E27FC236}">
                <a16:creationId xmlns:a16="http://schemas.microsoft.com/office/drawing/2014/main" id="{925BD8A8-8652-4E20-8FFD-12B380AD4128}"/>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Assembly Concerns: Handle</a:t>
            </a:r>
            <a:endParaRPr lang="en-US">
              <a:solidFill>
                <a:schemeClr val="tx1"/>
              </a:solidFill>
            </a:endParaRPr>
          </a:p>
        </p:txBody>
      </p:sp>
      <p:cxnSp>
        <p:nvCxnSpPr>
          <p:cNvPr id="13" name="Straight Arrow Connector 12">
            <a:extLst>
              <a:ext uri="{FF2B5EF4-FFF2-40B4-BE49-F238E27FC236}">
                <a16:creationId xmlns:a16="http://schemas.microsoft.com/office/drawing/2014/main" id="{622F1BDE-3CDC-47F4-892F-8A3455D09445}"/>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960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73AB10-8C17-4D41-979C-5EEFB2733B02}"/>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6" name="Content Placeholder 5">
            <a:extLst>
              <a:ext uri="{FF2B5EF4-FFF2-40B4-BE49-F238E27FC236}">
                <a16:creationId xmlns:a16="http://schemas.microsoft.com/office/drawing/2014/main" id="{E982D1E0-7574-4B3A-A55C-834E14BB59BF}"/>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4" name="Content Placeholder 3">
            <a:extLst>
              <a:ext uri="{FF2B5EF4-FFF2-40B4-BE49-F238E27FC236}">
                <a16:creationId xmlns:a16="http://schemas.microsoft.com/office/drawing/2014/main" id="{70548B3D-2D95-4897-BF10-CE8D7C8C947D}"/>
              </a:ext>
            </a:extLst>
          </p:cNvPr>
          <p:cNvSpPr>
            <a:spLocks noGrp="1"/>
          </p:cNvSpPr>
          <p:nvPr>
            <p:ph sz="half" idx="2"/>
          </p:nvPr>
        </p:nvSpPr>
        <p:spPr/>
        <p:txBody>
          <a:bodyPr vert="horz" lIns="91440" tIns="45720" rIns="91440" bIns="45720" rtlCol="0" anchor="t">
            <a:normAutofit/>
          </a:bodyPr>
          <a:lstStyle/>
          <a:p>
            <a:endParaRPr lang="en-US">
              <a:latin typeface="Arial"/>
              <a:cs typeface="Arial"/>
            </a:endParaRPr>
          </a:p>
          <a:p>
            <a:endParaRPr lang="en-US"/>
          </a:p>
        </p:txBody>
      </p:sp>
      <p:pic>
        <p:nvPicPr>
          <p:cNvPr id="9" name="Picture 9" descr="Icon&#10;&#10;Description automatically generated">
            <a:extLst>
              <a:ext uri="{FF2B5EF4-FFF2-40B4-BE49-F238E27FC236}">
                <a16:creationId xmlns:a16="http://schemas.microsoft.com/office/drawing/2014/main" id="{FD07F80E-BDF1-4AB2-9B8A-67FF047450BC}"/>
              </a:ext>
            </a:extLst>
          </p:cNvPr>
          <p:cNvPicPr>
            <a:picLocks noChangeAspect="1"/>
          </p:cNvPicPr>
          <p:nvPr/>
        </p:nvPicPr>
        <p:blipFill>
          <a:blip r:embed="rId2"/>
          <a:stretch>
            <a:fillRect/>
          </a:stretch>
        </p:blipFill>
        <p:spPr>
          <a:xfrm>
            <a:off x="6657975" y="1433038"/>
            <a:ext cx="5048250" cy="399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3">
            <a:extLst>
              <a:ext uri="{FF2B5EF4-FFF2-40B4-BE49-F238E27FC236}">
                <a16:creationId xmlns:a16="http://schemas.microsoft.com/office/drawing/2014/main" id="{62C0E5D3-6440-4FC7-86D8-B1A072A8C47F}"/>
              </a:ext>
            </a:extLst>
          </p:cNvPr>
          <p:cNvSpPr txBox="1">
            <a:spLocks/>
          </p:cNvSpPr>
          <p:nvPr/>
        </p:nvSpPr>
        <p:spPr>
          <a:xfrm>
            <a:off x="500231" y="1382993"/>
            <a:ext cx="6949440" cy="40943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Made shorter.</a:t>
            </a:r>
            <a:endParaRPr lang="en-US"/>
          </a:p>
          <a:p>
            <a:r>
              <a:rPr lang="en-US">
                <a:latin typeface="Arial"/>
                <a:cs typeface="Arial"/>
              </a:rPr>
              <a:t>Slimmer profile.</a:t>
            </a:r>
            <a:endParaRPr lang="en-US" sz="2800"/>
          </a:p>
          <a:p>
            <a:r>
              <a:rPr lang="en-US">
                <a:latin typeface="Arial"/>
                <a:cs typeface="Arial"/>
              </a:rPr>
              <a:t>Flat bottom for efficient printing.</a:t>
            </a:r>
          </a:p>
          <a:p>
            <a:r>
              <a:rPr lang="en-US">
                <a:latin typeface="Arial"/>
                <a:cs typeface="Arial"/>
              </a:rPr>
              <a:t>Opening for button at thumb groove</a:t>
            </a:r>
            <a:endParaRPr lang="en-US" sz="2800"/>
          </a:p>
          <a:p>
            <a:pPr lvl="1"/>
            <a:r>
              <a:rPr lang="en-US" sz="2200">
                <a:latin typeface="Arial"/>
                <a:cs typeface="Arial"/>
              </a:rPr>
              <a:t>Enables camera use</a:t>
            </a:r>
            <a:r>
              <a:rPr lang="en-US" sz="2800">
                <a:latin typeface="Arial"/>
                <a:cs typeface="Arial"/>
              </a:rPr>
              <a:t>.</a:t>
            </a:r>
          </a:p>
          <a:p>
            <a:endParaRPr lang="en-US"/>
          </a:p>
          <a:p>
            <a:pPr lvl="1"/>
            <a:endParaRPr lang="en-US"/>
          </a:p>
          <a:p>
            <a:pPr lvl="1"/>
            <a:endParaRPr lang="en-US" sz="2800"/>
          </a:p>
          <a:p>
            <a:pPr lvl="1"/>
            <a:endParaRPr lang="en-US" sz="2800"/>
          </a:p>
        </p:txBody>
      </p:sp>
      <p:sp>
        <p:nvSpPr>
          <p:cNvPr id="2" name="Title 1">
            <a:extLst>
              <a:ext uri="{FF2B5EF4-FFF2-40B4-BE49-F238E27FC236}">
                <a16:creationId xmlns:a16="http://schemas.microsoft.com/office/drawing/2014/main" id="{CB92763F-128F-4576-B3D2-254722D295B4}"/>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Assembly Concerns: Addressed </a:t>
            </a:r>
            <a:endParaRPr lang="en-US">
              <a:solidFill>
                <a:schemeClr val="tx1"/>
              </a:solidFill>
            </a:endParaRPr>
          </a:p>
        </p:txBody>
      </p:sp>
      <p:cxnSp>
        <p:nvCxnSpPr>
          <p:cNvPr id="10" name="Straight Arrow Connector 9">
            <a:extLst>
              <a:ext uri="{FF2B5EF4-FFF2-40B4-BE49-F238E27FC236}">
                <a16:creationId xmlns:a16="http://schemas.microsoft.com/office/drawing/2014/main" id="{49B7C476-2260-4262-B207-BCDB6FAFA2C0}"/>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739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202706-90FA-414F-AFF2-9CD0FD483DE8}"/>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6" name="Content Placeholder 5">
            <a:extLst>
              <a:ext uri="{FF2B5EF4-FFF2-40B4-BE49-F238E27FC236}">
                <a16:creationId xmlns:a16="http://schemas.microsoft.com/office/drawing/2014/main" id="{39B8FC76-AFA5-419F-8447-384AEA186AEA}"/>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p>
        </p:txBody>
      </p:sp>
      <p:cxnSp>
        <p:nvCxnSpPr>
          <p:cNvPr id="8" name="Straight Arrow Connector 7">
            <a:extLst>
              <a:ext uri="{FF2B5EF4-FFF2-40B4-BE49-F238E27FC236}">
                <a16:creationId xmlns:a16="http://schemas.microsoft.com/office/drawing/2014/main" id="{EA545F6E-EE28-4E55-9064-CAAA428C8030}"/>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1" descr="A picture containing text, floor, indoor&#10;&#10;Description automatically generated">
            <a:extLst>
              <a:ext uri="{FF2B5EF4-FFF2-40B4-BE49-F238E27FC236}">
                <a16:creationId xmlns:a16="http://schemas.microsoft.com/office/drawing/2014/main" id="{27DF76A5-BF4A-4DF6-8508-DDE742A58361}"/>
              </a:ext>
            </a:extLst>
          </p:cNvPr>
          <p:cNvPicPr>
            <a:picLocks noChangeAspect="1"/>
          </p:cNvPicPr>
          <p:nvPr/>
        </p:nvPicPr>
        <p:blipFill rotWithShape="1">
          <a:blip r:embed="rId2"/>
          <a:srcRect l="15837" t="9924" r="19683" b="10433"/>
          <a:stretch/>
        </p:blipFill>
        <p:spPr>
          <a:xfrm rot="5400000">
            <a:off x="6151672" y="1192379"/>
            <a:ext cx="3941298" cy="431625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20" name="Content Placeholder 3">
            <a:extLst>
              <a:ext uri="{FF2B5EF4-FFF2-40B4-BE49-F238E27FC236}">
                <a16:creationId xmlns:a16="http://schemas.microsoft.com/office/drawing/2014/main" id="{F7BD13A9-E3A5-4DD0-87D4-1D93AC6BF555}"/>
              </a:ext>
            </a:extLst>
          </p:cNvPr>
          <p:cNvSpPr txBox="1">
            <a:spLocks/>
          </p:cNvSpPr>
          <p:nvPr/>
        </p:nvSpPr>
        <p:spPr>
          <a:xfrm>
            <a:off x="385931" y="1373468"/>
            <a:ext cx="4201826" cy="40943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Too much excess room.</a:t>
            </a:r>
            <a:endParaRPr lang="en-US"/>
          </a:p>
          <a:p>
            <a:r>
              <a:rPr lang="en-US">
                <a:latin typeface="Arial"/>
                <a:cs typeface="Arial"/>
              </a:rPr>
              <a:t>The ultrasonic sensors cannot be properly mounted.</a:t>
            </a:r>
          </a:p>
          <a:p>
            <a:r>
              <a:rPr lang="en-US">
                <a:latin typeface="Arial"/>
                <a:cs typeface="Arial"/>
              </a:rPr>
              <a:t>Did not include spots to mount all components.</a:t>
            </a:r>
            <a:endParaRPr lang="en-US"/>
          </a:p>
          <a:p>
            <a:endParaRPr lang="en-US"/>
          </a:p>
          <a:p>
            <a:endParaRPr lang="en-US"/>
          </a:p>
          <a:p>
            <a:endParaRPr lang="en-US"/>
          </a:p>
          <a:p>
            <a:endParaRPr lang="en-US"/>
          </a:p>
          <a:p>
            <a:pPr lvl="1"/>
            <a:endParaRPr lang="en-US"/>
          </a:p>
          <a:p>
            <a:pPr lvl="1"/>
            <a:endParaRPr lang="en-US" sz="2800"/>
          </a:p>
          <a:p>
            <a:pPr lvl="1"/>
            <a:endParaRPr lang="en-US" sz="2800"/>
          </a:p>
        </p:txBody>
      </p:sp>
      <p:sp>
        <p:nvSpPr>
          <p:cNvPr id="21" name="TextBox 20">
            <a:extLst>
              <a:ext uri="{FF2B5EF4-FFF2-40B4-BE49-F238E27FC236}">
                <a16:creationId xmlns:a16="http://schemas.microsoft.com/office/drawing/2014/main" id="{1C4BD0C9-3307-443A-A1C7-681ED831E4B8}"/>
              </a:ext>
            </a:extLst>
          </p:cNvPr>
          <p:cNvSpPr txBox="1"/>
          <p:nvPr/>
        </p:nvSpPr>
        <p:spPr>
          <a:xfrm>
            <a:off x="6445315" y="5427708"/>
            <a:ext cx="3830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*Battery and speaker not pictured</a:t>
            </a:r>
          </a:p>
        </p:txBody>
      </p:sp>
      <p:sp>
        <p:nvSpPr>
          <p:cNvPr id="4" name="Title 1">
            <a:extLst>
              <a:ext uri="{FF2B5EF4-FFF2-40B4-BE49-F238E27FC236}">
                <a16:creationId xmlns:a16="http://schemas.microsoft.com/office/drawing/2014/main" id="{6F9D116E-3552-41D2-8138-008012FEB0C8}"/>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Assembly Concerns – Main Housing</a:t>
            </a:r>
            <a:endParaRPr lang="en-US">
              <a:solidFill>
                <a:schemeClr val="tx1"/>
              </a:solidFill>
            </a:endParaRPr>
          </a:p>
        </p:txBody>
      </p:sp>
    </p:spTree>
    <p:extLst>
      <p:ext uri="{BB962C8B-B14F-4D97-AF65-F5344CB8AC3E}">
        <p14:creationId xmlns:p14="http://schemas.microsoft.com/office/powerpoint/2010/main" val="2385290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lIns="91440" tIns="45720" rIns="91440" bIns="45720" anchor="t"/>
          <a:lstStyle/>
          <a:p>
            <a:r>
              <a:rPr lang="en-US">
                <a:latin typeface="Arial"/>
                <a:cs typeface="Arial"/>
              </a:rPr>
              <a:t>23</a:t>
            </a:r>
            <a:endParaRPr lang="en-US"/>
          </a:p>
        </p:txBody>
      </p:sp>
      <p:pic>
        <p:nvPicPr>
          <p:cNvPr id="2" name="Picture 3" descr="Icon&#10;&#10;Description automatically generated">
            <a:extLst>
              <a:ext uri="{FF2B5EF4-FFF2-40B4-BE49-F238E27FC236}">
                <a16:creationId xmlns:a16="http://schemas.microsoft.com/office/drawing/2014/main" id="{DD78B0BE-A3A0-447B-8257-52F287877017}"/>
              </a:ext>
            </a:extLst>
          </p:cNvPr>
          <p:cNvPicPr>
            <a:picLocks noGrp="1" noChangeAspect="1"/>
          </p:cNvPicPr>
          <p:nvPr>
            <p:ph sz="quarter" idx="11"/>
          </p:nvPr>
        </p:nvPicPr>
        <p:blipFill>
          <a:blip r:embed="rId2"/>
          <a:stretch>
            <a:fillRect/>
          </a:stretch>
        </p:blipFill>
        <p:spPr>
          <a:xfrm>
            <a:off x="794596" y="1239397"/>
            <a:ext cx="5022788" cy="4579827"/>
          </a:xfrm>
        </p:spPr>
      </p:pic>
      <p:pic>
        <p:nvPicPr>
          <p:cNvPr id="4" name="Picture 5" descr="Diagram, engineering drawing&#10;&#10;Description automatically generated">
            <a:extLst>
              <a:ext uri="{FF2B5EF4-FFF2-40B4-BE49-F238E27FC236}">
                <a16:creationId xmlns:a16="http://schemas.microsoft.com/office/drawing/2014/main" id="{2065436D-874F-426C-91F0-3B40B1204AE0}"/>
              </a:ext>
            </a:extLst>
          </p:cNvPr>
          <p:cNvPicPr>
            <a:picLocks noChangeAspect="1"/>
          </p:cNvPicPr>
          <p:nvPr/>
        </p:nvPicPr>
        <p:blipFill>
          <a:blip r:embed="rId3"/>
          <a:stretch>
            <a:fillRect/>
          </a:stretch>
        </p:blipFill>
        <p:spPr>
          <a:xfrm>
            <a:off x="5824053" y="1237966"/>
            <a:ext cx="5030506" cy="4586031"/>
          </a:xfrm>
          <a:prstGeom prst="rect">
            <a:avLst/>
          </a:prstGeom>
        </p:spPr>
      </p:pic>
      <p:sp>
        <p:nvSpPr>
          <p:cNvPr id="6" name="Title 1">
            <a:extLst>
              <a:ext uri="{FF2B5EF4-FFF2-40B4-BE49-F238E27FC236}">
                <a16:creationId xmlns:a16="http://schemas.microsoft.com/office/drawing/2014/main" id="{4CE804C7-36DD-4092-AC63-A710088EC51A}"/>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Assembly: Third Edition </a:t>
            </a:r>
            <a:endParaRPr lang="en-US">
              <a:solidFill>
                <a:schemeClr val="tx1"/>
              </a:solidFill>
            </a:endParaRPr>
          </a:p>
        </p:txBody>
      </p:sp>
      <p:cxnSp>
        <p:nvCxnSpPr>
          <p:cNvPr id="8" name="Straight Arrow Connector 7">
            <a:extLst>
              <a:ext uri="{FF2B5EF4-FFF2-40B4-BE49-F238E27FC236}">
                <a16:creationId xmlns:a16="http://schemas.microsoft.com/office/drawing/2014/main" id="{C868C1E9-D333-4402-A580-3F43318A3DFD}"/>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rrow: Up 4">
            <a:extLst>
              <a:ext uri="{FF2B5EF4-FFF2-40B4-BE49-F238E27FC236}">
                <a16:creationId xmlns:a16="http://schemas.microsoft.com/office/drawing/2014/main" id="{20AE4C80-AF76-4DE2-B36D-11577FF6B3A2}"/>
              </a:ext>
            </a:extLst>
          </p:cNvPr>
          <p:cNvSpPr/>
          <p:nvPr/>
        </p:nvSpPr>
        <p:spPr>
          <a:xfrm rot="1500000">
            <a:off x="1853835" y="3442698"/>
            <a:ext cx="485775" cy="14287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D4DAC7-5CE8-4B36-A126-A250558EE191}"/>
              </a:ext>
            </a:extLst>
          </p:cNvPr>
          <p:cNvSpPr/>
          <p:nvPr/>
        </p:nvSpPr>
        <p:spPr>
          <a:xfrm>
            <a:off x="8420100" y="2505075"/>
            <a:ext cx="2524125"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a:extLst>
              <a:ext uri="{FF2B5EF4-FFF2-40B4-BE49-F238E27FC236}">
                <a16:creationId xmlns:a16="http://schemas.microsoft.com/office/drawing/2014/main" id="{1637ABAF-1EAB-4C8F-8817-78F5057328A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p>
        </p:txBody>
      </p:sp>
    </p:spTree>
    <p:extLst>
      <p:ext uri="{BB962C8B-B14F-4D97-AF65-F5344CB8AC3E}">
        <p14:creationId xmlns:p14="http://schemas.microsoft.com/office/powerpoint/2010/main" val="14568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6" descr="A picture containing indoor, floor, wall, wooden&#10;&#10;Description automatically generated">
            <a:extLst>
              <a:ext uri="{FF2B5EF4-FFF2-40B4-BE49-F238E27FC236}">
                <a16:creationId xmlns:a16="http://schemas.microsoft.com/office/drawing/2014/main" id="{0CD59123-5280-4EEF-A522-104258073CBC}"/>
              </a:ext>
            </a:extLst>
          </p:cNvPr>
          <p:cNvPicPr>
            <a:picLocks noChangeAspect="1"/>
          </p:cNvPicPr>
          <p:nvPr/>
        </p:nvPicPr>
        <p:blipFill rotWithShape="1">
          <a:blip r:embed="rId2"/>
          <a:srcRect t="16876" r="2" b="4572"/>
          <a:stretch/>
        </p:blipFill>
        <p:spPr>
          <a:xfrm>
            <a:off x="7222501" y="1324514"/>
            <a:ext cx="4483343" cy="2652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a:extLst>
              <a:ext uri="{FF2B5EF4-FFF2-40B4-BE49-F238E27FC236}">
                <a16:creationId xmlns:a16="http://schemas.microsoft.com/office/drawing/2014/main" id="{1EEFCE2E-A36C-4D0E-9F20-1453D0329D58}"/>
              </a:ext>
            </a:extLst>
          </p:cNvPr>
          <p:cNvSpPr/>
          <p:nvPr/>
        </p:nvSpPr>
        <p:spPr>
          <a:xfrm>
            <a:off x="9490229" y="2303773"/>
            <a:ext cx="479394" cy="410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floor&#10;&#10;Description automatically generated">
            <a:extLst>
              <a:ext uri="{FF2B5EF4-FFF2-40B4-BE49-F238E27FC236}">
                <a16:creationId xmlns:a16="http://schemas.microsoft.com/office/drawing/2014/main" id="{FB37354E-C2A6-4DE9-A694-7DD198CCF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139" y="1327526"/>
            <a:ext cx="4472065" cy="4206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7B8CCDE8-F13A-42D1-984B-44D6201BD1C0}"/>
              </a:ext>
            </a:extLst>
          </p:cNvPr>
          <p:cNvSpPr>
            <a:spLocks noGrp="1"/>
          </p:cNvSpPr>
          <p:nvPr>
            <p:ph type="title"/>
          </p:nvPr>
        </p:nvSpPr>
        <p:spPr/>
        <p:txBody>
          <a:bodyPr/>
          <a:lstStyle/>
          <a:p>
            <a:r>
              <a:rPr lang="en-US">
                <a:solidFill>
                  <a:schemeClr val="tx1"/>
                </a:solidFill>
                <a:latin typeface="Arial"/>
                <a:cs typeface="Arial"/>
              </a:rPr>
              <a:t>Assembly Concerns: Distribution </a:t>
            </a:r>
            <a:endParaRPr lang="en-US">
              <a:solidFill>
                <a:schemeClr val="tx1"/>
              </a:solidFill>
            </a:endParaRPr>
          </a:p>
        </p:txBody>
      </p:sp>
      <p:sp>
        <p:nvSpPr>
          <p:cNvPr id="3" name="Slide Number Placeholder 2">
            <a:extLst>
              <a:ext uri="{FF2B5EF4-FFF2-40B4-BE49-F238E27FC236}">
                <a16:creationId xmlns:a16="http://schemas.microsoft.com/office/drawing/2014/main" id="{CB18A2E9-0F73-4C39-BBAF-13A70001D10C}"/>
              </a:ext>
            </a:extLst>
          </p:cNvPr>
          <p:cNvSpPr>
            <a:spLocks noGrp="1"/>
          </p:cNvSpPr>
          <p:nvPr>
            <p:ph type="sldNum" sz="quarter" idx="4"/>
          </p:nvPr>
        </p:nvSpPr>
        <p:spPr/>
        <p:txBody>
          <a:bodyPr/>
          <a:lstStyle/>
          <a:p>
            <a:fld id="{6F1FABC0-072B-4F22-8F9B-95A9D10B0206}" type="slidenum">
              <a:rPr lang="en-US" smtClean="0"/>
              <a:pPr/>
              <a:t>24</a:t>
            </a:fld>
            <a:endParaRPr lang="en-US"/>
          </a:p>
        </p:txBody>
      </p:sp>
      <p:pic>
        <p:nvPicPr>
          <p:cNvPr id="9" name="Picture 11" descr="A picture containing indoor, floor, black&#10;&#10;Description automatically generated">
            <a:extLst>
              <a:ext uri="{FF2B5EF4-FFF2-40B4-BE49-F238E27FC236}">
                <a16:creationId xmlns:a16="http://schemas.microsoft.com/office/drawing/2014/main" id="{521D3406-06D2-4B75-BE2C-87D2E88F2D77}"/>
              </a:ext>
            </a:extLst>
          </p:cNvPr>
          <p:cNvPicPr>
            <a:picLocks noChangeAspect="1"/>
          </p:cNvPicPr>
          <p:nvPr/>
        </p:nvPicPr>
        <p:blipFill>
          <a:blip r:embed="rId4"/>
          <a:stretch>
            <a:fillRect/>
          </a:stretch>
        </p:blipFill>
        <p:spPr>
          <a:xfrm rot="5400000">
            <a:off x="7316739" y="1155839"/>
            <a:ext cx="4191001" cy="4526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Diagram 4">
            <a:extLst>
              <a:ext uri="{FF2B5EF4-FFF2-40B4-BE49-F238E27FC236}">
                <a16:creationId xmlns:a16="http://schemas.microsoft.com/office/drawing/2014/main" id="{044D55E6-E127-4B61-9146-1333FCC165B0}"/>
              </a:ext>
            </a:extLst>
          </p:cNvPr>
          <p:cNvGraphicFramePr/>
          <p:nvPr>
            <p:extLst>
              <p:ext uri="{D42A27DB-BD31-4B8C-83A1-F6EECF244321}">
                <p14:modId xmlns:p14="http://schemas.microsoft.com/office/powerpoint/2010/main" val="1657813500"/>
              </p:ext>
            </p:extLst>
          </p:nvPr>
        </p:nvGraphicFramePr>
        <p:xfrm>
          <a:off x="457200" y="1362075"/>
          <a:ext cx="6286500" cy="419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Content Placeholder 9" descr="A picture containing wall, indoor, floor&#10;&#10;Description automatically generated">
            <a:extLst>
              <a:ext uri="{FF2B5EF4-FFF2-40B4-BE49-F238E27FC236}">
                <a16:creationId xmlns:a16="http://schemas.microsoft.com/office/drawing/2014/main" id="{F68DAD70-FAE5-4EB1-8ACB-EE5BF5FABAE5}"/>
              </a:ext>
            </a:extLst>
          </p:cNvPr>
          <p:cNvPicPr>
            <a:picLocks noGrp="1" noChangeAspect="1"/>
          </p:cNvPicPr>
          <p:nvPr>
            <p:ph sz="quarter" idx="11"/>
          </p:nvPr>
        </p:nvPicPr>
        <p:blipFill>
          <a:blip r:embed="rId10">
            <a:extLst>
              <a:ext uri="{28A0092B-C50C-407E-A947-70E740481C1C}">
                <a14:useLocalDpi xmlns:a14="http://schemas.microsoft.com/office/drawing/2010/main" val="0"/>
              </a:ext>
            </a:extLst>
          </a:blip>
          <a:stretch>
            <a:fillRect/>
          </a:stretch>
        </p:blipFill>
        <p:spPr>
          <a:xfrm>
            <a:off x="7143135" y="1333500"/>
            <a:ext cx="4517940" cy="4191000"/>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pic>
        <p:nvPicPr>
          <p:cNvPr id="6" name="Picture 5" descr="A close-up of a speaker&#10;&#10;Description automatically generated with medium confidence">
            <a:extLst>
              <a:ext uri="{FF2B5EF4-FFF2-40B4-BE49-F238E27FC236}">
                <a16:creationId xmlns:a16="http://schemas.microsoft.com/office/drawing/2014/main" id="{CCE99418-B463-46A3-BCD7-1A2EFED44D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7294100" y="1197873"/>
            <a:ext cx="4244991" cy="4535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0" name="Content Placeholder 5">
            <a:extLst>
              <a:ext uri="{FF2B5EF4-FFF2-40B4-BE49-F238E27FC236}">
                <a16:creationId xmlns:a16="http://schemas.microsoft.com/office/drawing/2014/main" id="{B730C56C-D92B-4482-8C88-E465154A683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p>
        </p:txBody>
      </p:sp>
      <p:cxnSp>
        <p:nvCxnSpPr>
          <p:cNvPr id="112" name="Straight Arrow Connector 111">
            <a:extLst>
              <a:ext uri="{FF2B5EF4-FFF2-40B4-BE49-F238E27FC236}">
                <a16:creationId xmlns:a16="http://schemas.microsoft.com/office/drawing/2014/main" id="{1F3245B5-9C7B-4AE6-A97F-0B68B908166B}"/>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9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B372-66F9-4272-AA34-1651E45AE083}"/>
              </a:ext>
            </a:extLst>
          </p:cNvPr>
          <p:cNvSpPr>
            <a:spLocks noGrp="1"/>
          </p:cNvSpPr>
          <p:nvPr>
            <p:ph type="title"/>
          </p:nvPr>
        </p:nvSpPr>
        <p:spPr>
          <a:xfrm>
            <a:off x="387927" y="252557"/>
            <a:ext cx="5709805" cy="1325563"/>
          </a:xfrm>
        </p:spPr>
        <p:txBody>
          <a:bodyPr/>
          <a:lstStyle/>
          <a:p>
            <a:r>
              <a:rPr lang="en-US">
                <a:solidFill>
                  <a:schemeClr val="tx1"/>
                </a:solidFill>
                <a:latin typeface="Arial"/>
                <a:cs typeface="Arial"/>
              </a:rPr>
              <a:t>Assembled View: Final Product</a:t>
            </a:r>
            <a:endParaRPr lang="en-US">
              <a:solidFill>
                <a:schemeClr val="tx1"/>
              </a:solidFill>
            </a:endParaRPr>
          </a:p>
        </p:txBody>
      </p:sp>
      <p:sp>
        <p:nvSpPr>
          <p:cNvPr id="3" name="Slide Number Placeholder 2">
            <a:extLst>
              <a:ext uri="{FF2B5EF4-FFF2-40B4-BE49-F238E27FC236}">
                <a16:creationId xmlns:a16="http://schemas.microsoft.com/office/drawing/2014/main" id="{D3C193B4-B5E2-498E-AB04-9A42DDB03A9C}"/>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4" name="Content Placeholder 3">
            <a:extLst>
              <a:ext uri="{FF2B5EF4-FFF2-40B4-BE49-F238E27FC236}">
                <a16:creationId xmlns:a16="http://schemas.microsoft.com/office/drawing/2014/main" id="{82010F31-E555-4B2F-9A1F-708C9712CD76}"/>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p>
        </p:txBody>
      </p:sp>
      <p:pic>
        <p:nvPicPr>
          <p:cNvPr id="6" name="Picture 4" descr="A picture containing text, businesscard&#10;&#10;Description automatically generated">
            <a:extLst>
              <a:ext uri="{FF2B5EF4-FFF2-40B4-BE49-F238E27FC236}">
                <a16:creationId xmlns:a16="http://schemas.microsoft.com/office/drawing/2014/main" id="{BD711A0D-458E-474F-8A2B-E27BB180FA1B}"/>
              </a:ext>
            </a:extLst>
          </p:cNvPr>
          <p:cNvPicPr>
            <a:picLocks noChangeAspect="1"/>
          </p:cNvPicPr>
          <p:nvPr/>
        </p:nvPicPr>
        <p:blipFill rotWithShape="1">
          <a:blip r:embed="rId2"/>
          <a:srcRect l="23829" t="5364" r="18345" b="-192"/>
          <a:stretch/>
        </p:blipFill>
        <p:spPr>
          <a:xfrm>
            <a:off x="4328670" y="-223964"/>
            <a:ext cx="7203470" cy="6146259"/>
          </a:xfrm>
          <a:prstGeom prst="rect">
            <a:avLst/>
          </a:prstGeom>
        </p:spPr>
      </p:pic>
      <p:cxnSp>
        <p:nvCxnSpPr>
          <p:cNvPr id="9" name="Straight Arrow Connector 8">
            <a:extLst>
              <a:ext uri="{FF2B5EF4-FFF2-40B4-BE49-F238E27FC236}">
                <a16:creationId xmlns:a16="http://schemas.microsoft.com/office/drawing/2014/main" id="{CA1DFEB4-1476-454B-8105-34E3AA1652DE}"/>
              </a:ext>
            </a:extLst>
          </p:cNvPr>
          <p:cNvCxnSpPr/>
          <p:nvPr/>
        </p:nvCxnSpPr>
        <p:spPr>
          <a:xfrm flipV="1">
            <a:off x="5954855" y="75333"/>
            <a:ext cx="4667250" cy="3247159"/>
          </a:xfrm>
          <a:prstGeom prst="straightConnector1">
            <a:avLst/>
          </a:prstGeom>
          <a:ln w="28575">
            <a:prstDash val="solid"/>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12DEEF57-A3FD-4455-BF12-65B85321B730}"/>
              </a:ext>
            </a:extLst>
          </p:cNvPr>
          <p:cNvCxnSpPr/>
          <p:nvPr/>
        </p:nvCxnSpPr>
        <p:spPr>
          <a:xfrm>
            <a:off x="5863935" y="3266208"/>
            <a:ext cx="268432" cy="12988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AD0CA0D-49FC-405A-A07C-3FF09D912EB2}"/>
              </a:ext>
            </a:extLst>
          </p:cNvPr>
          <p:cNvCxnSpPr>
            <a:cxnSpLocks/>
          </p:cNvCxnSpPr>
          <p:nvPr/>
        </p:nvCxnSpPr>
        <p:spPr>
          <a:xfrm>
            <a:off x="10496548" y="1729"/>
            <a:ext cx="268432" cy="12988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012DCF-4665-405F-8BFA-F1E0D38C7B62}"/>
              </a:ext>
            </a:extLst>
          </p:cNvPr>
          <p:cNvSpPr txBox="1"/>
          <p:nvPr/>
        </p:nvSpPr>
        <p:spPr>
          <a:xfrm rot="19440000">
            <a:off x="7127298" y="1524866"/>
            <a:ext cx="1444336"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t> 36.6 cm</a:t>
            </a:r>
          </a:p>
        </p:txBody>
      </p:sp>
      <p:cxnSp>
        <p:nvCxnSpPr>
          <p:cNvPr id="13" name="Straight Arrow Connector 12">
            <a:extLst>
              <a:ext uri="{FF2B5EF4-FFF2-40B4-BE49-F238E27FC236}">
                <a16:creationId xmlns:a16="http://schemas.microsoft.com/office/drawing/2014/main" id="{D123218B-5212-4954-BD72-C8A8BD53E064}"/>
              </a:ext>
            </a:extLst>
          </p:cNvPr>
          <p:cNvCxnSpPr>
            <a:cxnSpLocks/>
          </p:cNvCxnSpPr>
          <p:nvPr/>
        </p:nvCxnSpPr>
        <p:spPr>
          <a:xfrm flipV="1">
            <a:off x="5872593" y="1742207"/>
            <a:ext cx="294409" cy="20781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12F09FD-089A-4199-9C06-157D5B091F2C}"/>
              </a:ext>
            </a:extLst>
          </p:cNvPr>
          <p:cNvCxnSpPr>
            <a:cxnSpLocks/>
          </p:cNvCxnSpPr>
          <p:nvPr/>
        </p:nvCxnSpPr>
        <p:spPr>
          <a:xfrm flipV="1">
            <a:off x="6216359" y="3205594"/>
            <a:ext cx="335107" cy="20348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3BAF27A-6F27-4261-A84A-0CF70311F13C}"/>
              </a:ext>
            </a:extLst>
          </p:cNvPr>
          <p:cNvCxnSpPr>
            <a:cxnSpLocks/>
          </p:cNvCxnSpPr>
          <p:nvPr/>
        </p:nvCxnSpPr>
        <p:spPr>
          <a:xfrm flipV="1">
            <a:off x="7275366" y="2512866"/>
            <a:ext cx="294409" cy="20781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0D09754-3E4F-44DE-B84C-3F48242A9322}"/>
              </a:ext>
            </a:extLst>
          </p:cNvPr>
          <p:cNvCxnSpPr>
            <a:cxnSpLocks/>
          </p:cNvCxnSpPr>
          <p:nvPr/>
        </p:nvCxnSpPr>
        <p:spPr>
          <a:xfrm flipV="1">
            <a:off x="6702134" y="4834368"/>
            <a:ext cx="401782" cy="2892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54FF236-A2D7-4129-B3CF-209B09F1C475}"/>
              </a:ext>
            </a:extLst>
          </p:cNvPr>
          <p:cNvCxnSpPr>
            <a:cxnSpLocks/>
          </p:cNvCxnSpPr>
          <p:nvPr/>
        </p:nvCxnSpPr>
        <p:spPr>
          <a:xfrm>
            <a:off x="6427640" y="3311233"/>
            <a:ext cx="475384" cy="165908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5EF304-F9EC-4AF1-AFFD-D7C24C026AE8}"/>
              </a:ext>
            </a:extLst>
          </p:cNvPr>
          <p:cNvCxnSpPr/>
          <p:nvPr/>
        </p:nvCxnSpPr>
        <p:spPr>
          <a:xfrm>
            <a:off x="6037118" y="1837458"/>
            <a:ext cx="1394112" cy="76200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944F762-8774-4D50-ADD7-75C865893E4E}"/>
              </a:ext>
            </a:extLst>
          </p:cNvPr>
          <p:cNvSpPr txBox="1"/>
          <p:nvPr/>
        </p:nvSpPr>
        <p:spPr>
          <a:xfrm rot="19500000">
            <a:off x="6822498" y="3906116"/>
            <a:ext cx="1444336"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t>9.95 cm</a:t>
            </a:r>
            <a:endParaRPr lang="en-US" sz="2500" b="1" dirty="0">
              <a:cs typeface="Calibri"/>
            </a:endParaRPr>
          </a:p>
        </p:txBody>
      </p:sp>
      <p:sp>
        <p:nvSpPr>
          <p:cNvPr id="20" name="TextBox 19">
            <a:extLst>
              <a:ext uri="{FF2B5EF4-FFF2-40B4-BE49-F238E27FC236}">
                <a16:creationId xmlns:a16="http://schemas.microsoft.com/office/drawing/2014/main" id="{6A8763A2-507F-4084-B47F-851E4BA93432}"/>
              </a:ext>
            </a:extLst>
          </p:cNvPr>
          <p:cNvSpPr txBox="1"/>
          <p:nvPr/>
        </p:nvSpPr>
        <p:spPr>
          <a:xfrm rot="1800000">
            <a:off x="6079548" y="2139661"/>
            <a:ext cx="1046018" cy="48571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t>12 cm</a:t>
            </a:r>
            <a:endParaRPr lang="en-US" sz="2500" b="1" dirty="0">
              <a:cs typeface="Calibri"/>
            </a:endParaRPr>
          </a:p>
        </p:txBody>
      </p:sp>
      <p:cxnSp>
        <p:nvCxnSpPr>
          <p:cNvPr id="5" name="Straight Arrow Connector 4">
            <a:extLst>
              <a:ext uri="{FF2B5EF4-FFF2-40B4-BE49-F238E27FC236}">
                <a16:creationId xmlns:a16="http://schemas.microsoft.com/office/drawing/2014/main" id="{C30F7312-1FE6-4CB2-A9B7-7E7C0016246B}"/>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50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Diagram, engineering drawing&#10;&#10;Description automatically generated">
            <a:extLst>
              <a:ext uri="{FF2B5EF4-FFF2-40B4-BE49-F238E27FC236}">
                <a16:creationId xmlns:a16="http://schemas.microsoft.com/office/drawing/2014/main" id="{F50B2877-2254-4672-A375-26A57B625060}"/>
              </a:ext>
            </a:extLst>
          </p:cNvPr>
          <p:cNvPicPr>
            <a:picLocks noGrp="1" noChangeAspect="1"/>
          </p:cNvPicPr>
          <p:nvPr>
            <p:ph sz="quarter" idx="11"/>
          </p:nvPr>
        </p:nvPicPr>
        <p:blipFill>
          <a:blip r:embed="rId2"/>
          <a:stretch>
            <a:fillRect/>
          </a:stretch>
        </p:blipFill>
        <p:spPr>
          <a:xfrm>
            <a:off x="882385" y="58324"/>
            <a:ext cx="10693931" cy="5692521"/>
          </a:xfrm>
          <a:ln>
            <a:noFill/>
          </a:ln>
        </p:spPr>
      </p:pic>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lIns="91440" tIns="45720" rIns="91440" bIns="45720" anchor="t"/>
          <a:lstStyle/>
          <a:p>
            <a:r>
              <a:rPr lang="en-US">
                <a:latin typeface="Arial"/>
                <a:cs typeface="Arial"/>
              </a:rPr>
              <a:t>26</a:t>
            </a:r>
            <a:endParaRPr lang="en-US"/>
          </a:p>
        </p:txBody>
      </p:sp>
      <p:cxnSp>
        <p:nvCxnSpPr>
          <p:cNvPr id="8" name="Straight Arrow Connector 7">
            <a:extLst>
              <a:ext uri="{FF2B5EF4-FFF2-40B4-BE49-F238E27FC236}">
                <a16:creationId xmlns:a16="http://schemas.microsoft.com/office/drawing/2014/main" id="{A9B5618B-267D-4C44-871F-5AB44371B758}"/>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6802374-C209-404B-BEC0-EE4E6A14FA6E}"/>
              </a:ext>
            </a:extLst>
          </p:cNvPr>
          <p:cNvSpPr txBox="1"/>
          <p:nvPr/>
        </p:nvSpPr>
        <p:spPr>
          <a:xfrm>
            <a:off x="1191491" y="1009650"/>
            <a:ext cx="422564"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Lid</a:t>
            </a:r>
          </a:p>
        </p:txBody>
      </p:sp>
      <p:sp>
        <p:nvSpPr>
          <p:cNvPr id="15" name="TextBox 14">
            <a:extLst>
              <a:ext uri="{FF2B5EF4-FFF2-40B4-BE49-F238E27FC236}">
                <a16:creationId xmlns:a16="http://schemas.microsoft.com/office/drawing/2014/main" id="{C1EDF25C-D9EE-4371-97F0-D5B0BEBF7728}"/>
              </a:ext>
            </a:extLst>
          </p:cNvPr>
          <p:cNvSpPr txBox="1"/>
          <p:nvPr/>
        </p:nvSpPr>
        <p:spPr>
          <a:xfrm>
            <a:off x="1286740" y="2481695"/>
            <a:ext cx="569768"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Shelf</a:t>
            </a:r>
          </a:p>
        </p:txBody>
      </p:sp>
      <p:sp>
        <p:nvSpPr>
          <p:cNvPr id="16" name="TextBox 15">
            <a:extLst>
              <a:ext uri="{FF2B5EF4-FFF2-40B4-BE49-F238E27FC236}">
                <a16:creationId xmlns:a16="http://schemas.microsoft.com/office/drawing/2014/main" id="{B2B3E544-631B-41FA-96EA-4ED966C25DE3}"/>
              </a:ext>
            </a:extLst>
          </p:cNvPr>
          <p:cNvSpPr txBox="1"/>
          <p:nvPr/>
        </p:nvSpPr>
        <p:spPr>
          <a:xfrm>
            <a:off x="2464377" y="3789218"/>
            <a:ext cx="1262495"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Main Housing</a:t>
            </a:r>
          </a:p>
        </p:txBody>
      </p:sp>
      <p:sp>
        <p:nvSpPr>
          <p:cNvPr id="17" name="TextBox 16">
            <a:extLst>
              <a:ext uri="{FF2B5EF4-FFF2-40B4-BE49-F238E27FC236}">
                <a16:creationId xmlns:a16="http://schemas.microsoft.com/office/drawing/2014/main" id="{3D827E88-E8AB-44A0-B980-8D84700862FB}"/>
              </a:ext>
            </a:extLst>
          </p:cNvPr>
          <p:cNvSpPr txBox="1"/>
          <p:nvPr/>
        </p:nvSpPr>
        <p:spPr>
          <a:xfrm>
            <a:off x="9443604" y="888422"/>
            <a:ext cx="734291"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Handle</a:t>
            </a:r>
          </a:p>
        </p:txBody>
      </p:sp>
      <p:sp>
        <p:nvSpPr>
          <p:cNvPr id="18" name="TextBox 17">
            <a:extLst>
              <a:ext uri="{FF2B5EF4-FFF2-40B4-BE49-F238E27FC236}">
                <a16:creationId xmlns:a16="http://schemas.microsoft.com/office/drawing/2014/main" id="{A44151F0-C2E7-4EDF-947C-5830E4E08765}"/>
              </a:ext>
            </a:extLst>
          </p:cNvPr>
          <p:cNvSpPr txBox="1"/>
          <p:nvPr/>
        </p:nvSpPr>
        <p:spPr>
          <a:xfrm>
            <a:off x="6819900" y="334240"/>
            <a:ext cx="734291" cy="553998"/>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Push Button</a:t>
            </a:r>
          </a:p>
        </p:txBody>
      </p:sp>
      <p:sp>
        <p:nvSpPr>
          <p:cNvPr id="19" name="TextBox 18">
            <a:extLst>
              <a:ext uri="{FF2B5EF4-FFF2-40B4-BE49-F238E27FC236}">
                <a16:creationId xmlns:a16="http://schemas.microsoft.com/office/drawing/2014/main" id="{9DE0C992-D7D0-442E-AED0-7D16CDA6D4EE}"/>
              </a:ext>
            </a:extLst>
          </p:cNvPr>
          <p:cNvSpPr txBox="1"/>
          <p:nvPr/>
        </p:nvSpPr>
        <p:spPr>
          <a:xfrm>
            <a:off x="6317672" y="1330036"/>
            <a:ext cx="716973"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Button</a:t>
            </a:r>
          </a:p>
        </p:txBody>
      </p:sp>
      <p:sp>
        <p:nvSpPr>
          <p:cNvPr id="20" name="TextBox 19">
            <a:extLst>
              <a:ext uri="{FF2B5EF4-FFF2-40B4-BE49-F238E27FC236}">
                <a16:creationId xmlns:a16="http://schemas.microsoft.com/office/drawing/2014/main" id="{7F8360B9-773E-4944-ABFD-D4416ED08350}"/>
              </a:ext>
            </a:extLst>
          </p:cNvPr>
          <p:cNvSpPr txBox="1"/>
          <p:nvPr/>
        </p:nvSpPr>
        <p:spPr>
          <a:xfrm>
            <a:off x="4216543" y="4704484"/>
            <a:ext cx="699654" cy="553998"/>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Wing Screw</a:t>
            </a:r>
          </a:p>
        </p:txBody>
      </p:sp>
      <p:sp>
        <p:nvSpPr>
          <p:cNvPr id="21" name="TextBox 20">
            <a:extLst>
              <a:ext uri="{FF2B5EF4-FFF2-40B4-BE49-F238E27FC236}">
                <a16:creationId xmlns:a16="http://schemas.microsoft.com/office/drawing/2014/main" id="{DC806177-F24C-4263-94B9-C8C8A7E18A4C}"/>
              </a:ext>
            </a:extLst>
          </p:cNvPr>
          <p:cNvSpPr txBox="1"/>
          <p:nvPr/>
        </p:nvSpPr>
        <p:spPr>
          <a:xfrm>
            <a:off x="4095317" y="5352617"/>
            <a:ext cx="708314"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Clamp</a:t>
            </a:r>
          </a:p>
        </p:txBody>
      </p:sp>
      <p:sp>
        <p:nvSpPr>
          <p:cNvPr id="22" name="TextBox 21">
            <a:extLst>
              <a:ext uri="{FF2B5EF4-FFF2-40B4-BE49-F238E27FC236}">
                <a16:creationId xmlns:a16="http://schemas.microsoft.com/office/drawing/2014/main" id="{1DD47FA8-4E2A-47D3-8B33-00766646D23D}"/>
              </a:ext>
            </a:extLst>
          </p:cNvPr>
          <p:cNvSpPr txBox="1"/>
          <p:nvPr/>
        </p:nvSpPr>
        <p:spPr>
          <a:xfrm>
            <a:off x="8620990" y="2265218"/>
            <a:ext cx="751609"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Battery</a:t>
            </a:r>
          </a:p>
        </p:txBody>
      </p:sp>
      <p:sp>
        <p:nvSpPr>
          <p:cNvPr id="23" name="TextBox 22">
            <a:extLst>
              <a:ext uri="{FF2B5EF4-FFF2-40B4-BE49-F238E27FC236}">
                <a16:creationId xmlns:a16="http://schemas.microsoft.com/office/drawing/2014/main" id="{BF960868-B6AE-43B4-B810-1211BDC00991}"/>
              </a:ext>
            </a:extLst>
          </p:cNvPr>
          <p:cNvSpPr txBox="1"/>
          <p:nvPr/>
        </p:nvSpPr>
        <p:spPr>
          <a:xfrm>
            <a:off x="9417627" y="2871354"/>
            <a:ext cx="1002723" cy="553998"/>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Vibration Motors (3)</a:t>
            </a:r>
            <a:endParaRPr lang="en-US"/>
          </a:p>
        </p:txBody>
      </p:sp>
      <p:sp>
        <p:nvSpPr>
          <p:cNvPr id="24" name="TextBox 23">
            <a:extLst>
              <a:ext uri="{FF2B5EF4-FFF2-40B4-BE49-F238E27FC236}">
                <a16:creationId xmlns:a16="http://schemas.microsoft.com/office/drawing/2014/main" id="{8FF71F6E-CDBE-4992-9C0E-27473F9602A5}"/>
              </a:ext>
            </a:extLst>
          </p:cNvPr>
          <p:cNvSpPr txBox="1"/>
          <p:nvPr/>
        </p:nvSpPr>
        <p:spPr>
          <a:xfrm>
            <a:off x="5650922" y="4793672"/>
            <a:ext cx="803564"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Camera</a:t>
            </a:r>
          </a:p>
        </p:txBody>
      </p:sp>
      <p:sp>
        <p:nvSpPr>
          <p:cNvPr id="25" name="TextBox 24">
            <a:extLst>
              <a:ext uri="{FF2B5EF4-FFF2-40B4-BE49-F238E27FC236}">
                <a16:creationId xmlns:a16="http://schemas.microsoft.com/office/drawing/2014/main" id="{BED2A723-0335-4D97-8299-1823328EF426}"/>
              </a:ext>
            </a:extLst>
          </p:cNvPr>
          <p:cNvSpPr txBox="1"/>
          <p:nvPr/>
        </p:nvSpPr>
        <p:spPr>
          <a:xfrm rot="10800000" flipV="1">
            <a:off x="5529695" y="5269738"/>
            <a:ext cx="1037359" cy="553998"/>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Ultrasonic Sensors (3)</a:t>
            </a:r>
            <a:endParaRPr lang="en-US"/>
          </a:p>
        </p:txBody>
      </p:sp>
      <p:sp>
        <p:nvSpPr>
          <p:cNvPr id="26" name="TextBox 25">
            <a:extLst>
              <a:ext uri="{FF2B5EF4-FFF2-40B4-BE49-F238E27FC236}">
                <a16:creationId xmlns:a16="http://schemas.microsoft.com/office/drawing/2014/main" id="{B32E966D-152B-4A51-86AB-B8469CACE221}"/>
              </a:ext>
            </a:extLst>
          </p:cNvPr>
          <p:cNvSpPr txBox="1"/>
          <p:nvPr/>
        </p:nvSpPr>
        <p:spPr>
          <a:xfrm>
            <a:off x="9400308" y="4992831"/>
            <a:ext cx="1297132"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Raspberry Pi 4</a:t>
            </a:r>
          </a:p>
        </p:txBody>
      </p:sp>
      <p:sp>
        <p:nvSpPr>
          <p:cNvPr id="27" name="TextBox 26">
            <a:extLst>
              <a:ext uri="{FF2B5EF4-FFF2-40B4-BE49-F238E27FC236}">
                <a16:creationId xmlns:a16="http://schemas.microsoft.com/office/drawing/2014/main" id="{B3FFC4F4-197D-420E-8DD1-5F536D2AD84C}"/>
              </a:ext>
            </a:extLst>
          </p:cNvPr>
          <p:cNvSpPr txBox="1"/>
          <p:nvPr/>
        </p:nvSpPr>
        <p:spPr>
          <a:xfrm>
            <a:off x="9365673" y="4178877"/>
            <a:ext cx="890155"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err="1">
                <a:cs typeface="Calibri"/>
              </a:rPr>
              <a:t>GrovePi</a:t>
            </a:r>
            <a:r>
              <a:rPr lang="en-US" sz="1500">
                <a:cs typeface="Calibri"/>
              </a:rPr>
              <a:t>+</a:t>
            </a:r>
          </a:p>
        </p:txBody>
      </p:sp>
      <p:pic>
        <p:nvPicPr>
          <p:cNvPr id="9" name="Graphic 10" descr="Arrow Right with solid fill">
            <a:extLst>
              <a:ext uri="{FF2B5EF4-FFF2-40B4-BE49-F238E27FC236}">
                <a16:creationId xmlns:a16="http://schemas.microsoft.com/office/drawing/2014/main" id="{135E5546-D528-4F02-AC60-612686BA4C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40000">
            <a:off x="1884529" y="2430826"/>
            <a:ext cx="403515" cy="403515"/>
          </a:xfrm>
          <a:prstGeom prst="rect">
            <a:avLst/>
          </a:prstGeom>
        </p:spPr>
      </p:pic>
      <p:pic>
        <p:nvPicPr>
          <p:cNvPr id="29" name="Graphic 10" descr="Arrow Right with solid fill">
            <a:extLst>
              <a:ext uri="{FF2B5EF4-FFF2-40B4-BE49-F238E27FC236}">
                <a16:creationId xmlns:a16="http://schemas.microsoft.com/office/drawing/2014/main" id="{525291A7-A8D8-40D2-A3FA-1B160863E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20000">
            <a:off x="1665883" y="1044220"/>
            <a:ext cx="568037" cy="568037"/>
          </a:xfrm>
          <a:prstGeom prst="rect">
            <a:avLst/>
          </a:prstGeom>
        </p:spPr>
      </p:pic>
      <p:pic>
        <p:nvPicPr>
          <p:cNvPr id="30" name="Graphic 10" descr="Arrow Right with solid fill">
            <a:extLst>
              <a:ext uri="{FF2B5EF4-FFF2-40B4-BE49-F238E27FC236}">
                <a16:creationId xmlns:a16="http://schemas.microsoft.com/office/drawing/2014/main" id="{6F3CF4A4-CB3E-4BFC-9707-689A022AD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840000">
            <a:off x="3225144" y="3259071"/>
            <a:ext cx="550719" cy="585355"/>
          </a:xfrm>
          <a:prstGeom prst="rect">
            <a:avLst/>
          </a:prstGeom>
        </p:spPr>
      </p:pic>
      <p:pic>
        <p:nvPicPr>
          <p:cNvPr id="7" name="Graphic 9" descr="Line arrow: Clockwise curve with solid fill">
            <a:extLst>
              <a:ext uri="{FF2B5EF4-FFF2-40B4-BE49-F238E27FC236}">
                <a16:creationId xmlns:a16="http://schemas.microsoft.com/office/drawing/2014/main" id="{6AE4DF48-8EDB-4EFA-8188-E7686548B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60000">
            <a:off x="5953905" y="4154914"/>
            <a:ext cx="559379" cy="611333"/>
          </a:xfrm>
          <a:prstGeom prst="rect">
            <a:avLst/>
          </a:prstGeom>
        </p:spPr>
      </p:pic>
      <p:pic>
        <p:nvPicPr>
          <p:cNvPr id="11" name="Graphic 12" descr="Line arrow: Counter-clockwise curve with solid fill">
            <a:extLst>
              <a:ext uri="{FF2B5EF4-FFF2-40B4-BE49-F238E27FC236}">
                <a16:creationId xmlns:a16="http://schemas.microsoft.com/office/drawing/2014/main" id="{3BED0DD9-1E98-483E-9D9A-608CDC459F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560000">
            <a:off x="6615662" y="5366741"/>
            <a:ext cx="507423" cy="516082"/>
          </a:xfrm>
          <a:prstGeom prst="rect">
            <a:avLst/>
          </a:prstGeom>
        </p:spPr>
      </p:pic>
      <p:pic>
        <p:nvPicPr>
          <p:cNvPr id="37" name="Graphic 10" descr="Arrow Right with solid fill">
            <a:extLst>
              <a:ext uri="{FF2B5EF4-FFF2-40B4-BE49-F238E27FC236}">
                <a16:creationId xmlns:a16="http://schemas.microsoft.com/office/drawing/2014/main" id="{5CDBA6A4-A0AC-49FB-B17C-E697682805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820000">
            <a:off x="7159614" y="859545"/>
            <a:ext cx="628650" cy="628650"/>
          </a:xfrm>
          <a:prstGeom prst="rect">
            <a:avLst/>
          </a:prstGeom>
        </p:spPr>
      </p:pic>
      <p:pic>
        <p:nvPicPr>
          <p:cNvPr id="38" name="Graphic 10" descr="Arrow Right with solid fill">
            <a:extLst>
              <a:ext uri="{FF2B5EF4-FFF2-40B4-BE49-F238E27FC236}">
                <a16:creationId xmlns:a16="http://schemas.microsoft.com/office/drawing/2014/main" id="{A5AE6C8F-A12F-4BB8-A4E2-A87EFB6210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00000">
            <a:off x="6561458" y="1663794"/>
            <a:ext cx="801831" cy="810490"/>
          </a:xfrm>
          <a:prstGeom prst="rect">
            <a:avLst/>
          </a:prstGeom>
        </p:spPr>
      </p:pic>
      <p:pic>
        <p:nvPicPr>
          <p:cNvPr id="40" name="Graphic 9" descr="Line arrow: Clockwise curve with solid fill">
            <a:extLst>
              <a:ext uri="{FF2B5EF4-FFF2-40B4-BE49-F238E27FC236}">
                <a16:creationId xmlns:a16="http://schemas.microsoft.com/office/drawing/2014/main" id="{E8273077-F47F-462A-AF4E-02142139F6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160000">
            <a:off x="8942976" y="986240"/>
            <a:ext cx="767197" cy="836469"/>
          </a:xfrm>
          <a:prstGeom prst="rect">
            <a:avLst/>
          </a:prstGeom>
        </p:spPr>
      </p:pic>
      <p:pic>
        <p:nvPicPr>
          <p:cNvPr id="42" name="Graphic 10" descr="Arrow Right with solid fill">
            <a:extLst>
              <a:ext uri="{FF2B5EF4-FFF2-40B4-BE49-F238E27FC236}">
                <a16:creationId xmlns:a16="http://schemas.microsoft.com/office/drawing/2014/main" id="{ED3BC70E-0DFF-402F-A733-76457E6392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800000">
            <a:off x="8797052" y="2567219"/>
            <a:ext cx="438150" cy="438150"/>
          </a:xfrm>
          <a:prstGeom prst="rect">
            <a:avLst/>
          </a:prstGeom>
        </p:spPr>
      </p:pic>
      <p:pic>
        <p:nvPicPr>
          <p:cNvPr id="43" name="Graphic 9" descr="Line arrow: Clockwise curve with solid fill">
            <a:extLst>
              <a:ext uri="{FF2B5EF4-FFF2-40B4-BE49-F238E27FC236}">
                <a16:creationId xmlns:a16="http://schemas.microsoft.com/office/drawing/2014/main" id="{13676913-CD6B-4A7F-995E-5D92E3A98A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720000">
            <a:off x="9361564" y="3392639"/>
            <a:ext cx="576697" cy="611333"/>
          </a:xfrm>
          <a:prstGeom prst="rect">
            <a:avLst/>
          </a:prstGeom>
        </p:spPr>
      </p:pic>
      <p:pic>
        <p:nvPicPr>
          <p:cNvPr id="45" name="Graphic 10" descr="Arrow Right with solid fill">
            <a:extLst>
              <a:ext uri="{FF2B5EF4-FFF2-40B4-BE49-F238E27FC236}">
                <a16:creationId xmlns:a16="http://schemas.microsoft.com/office/drawing/2014/main" id="{F88845DC-B211-4C2E-82BE-DD7548832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880000">
            <a:off x="8900960" y="4082560"/>
            <a:ext cx="438150" cy="438150"/>
          </a:xfrm>
          <a:prstGeom prst="rect">
            <a:avLst/>
          </a:prstGeom>
        </p:spPr>
      </p:pic>
      <p:pic>
        <p:nvPicPr>
          <p:cNvPr id="46" name="Graphic 10" descr="Arrow Right with solid fill">
            <a:extLst>
              <a:ext uri="{FF2B5EF4-FFF2-40B4-BE49-F238E27FC236}">
                <a16:creationId xmlns:a16="http://schemas.microsoft.com/office/drawing/2014/main" id="{B0785BA6-806F-4178-913B-3E200A729E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400000">
            <a:off x="8749184" y="4751834"/>
            <a:ext cx="619990" cy="602672"/>
          </a:xfrm>
          <a:prstGeom prst="rect">
            <a:avLst/>
          </a:prstGeom>
        </p:spPr>
      </p:pic>
      <p:cxnSp>
        <p:nvCxnSpPr>
          <p:cNvPr id="62" name="Connector: Elbow 61">
            <a:extLst>
              <a:ext uri="{FF2B5EF4-FFF2-40B4-BE49-F238E27FC236}">
                <a16:creationId xmlns:a16="http://schemas.microsoft.com/office/drawing/2014/main" id="{5D2B3CE7-0348-4C55-8B3C-E5617EF04D01}"/>
              </a:ext>
            </a:extLst>
          </p:cNvPr>
          <p:cNvCxnSpPr/>
          <p:nvPr/>
        </p:nvCxnSpPr>
        <p:spPr>
          <a:xfrm flipV="1">
            <a:off x="4970318" y="4066742"/>
            <a:ext cx="864176" cy="73255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D2754E0-4AE1-4772-B272-520D80124EA6}"/>
              </a:ext>
            </a:extLst>
          </p:cNvPr>
          <p:cNvCxnSpPr/>
          <p:nvPr/>
        </p:nvCxnSpPr>
        <p:spPr>
          <a:xfrm>
            <a:off x="4852986" y="5510213"/>
            <a:ext cx="442913" cy="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50A830A-F2A0-481D-BF93-E676F7553C8F}"/>
              </a:ext>
            </a:extLst>
          </p:cNvPr>
          <p:cNvCxnSpPr/>
          <p:nvPr/>
        </p:nvCxnSpPr>
        <p:spPr>
          <a:xfrm flipV="1">
            <a:off x="5281613" y="4543424"/>
            <a:ext cx="395287" cy="9810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6F4E14F-37B7-4782-9461-D5601692516D}"/>
              </a:ext>
            </a:extLst>
          </p:cNvPr>
          <p:cNvSpPr txBox="1"/>
          <p:nvPr/>
        </p:nvSpPr>
        <p:spPr>
          <a:xfrm>
            <a:off x="3717" y="-89210"/>
            <a:ext cx="43694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Arial"/>
              </a:rPr>
              <a:t>Exploded</a:t>
            </a:r>
            <a:r>
              <a:rPr lang="en-US" sz="4400" b="1">
                <a:latin typeface="Arial"/>
                <a:cs typeface="Arial"/>
              </a:rPr>
              <a:t> View</a:t>
            </a:r>
            <a:endParaRPr lang="en-US" sz="4400">
              <a:latin typeface="Arial"/>
              <a:cs typeface="Arial"/>
            </a:endParaRPr>
          </a:p>
        </p:txBody>
      </p:sp>
      <p:sp>
        <p:nvSpPr>
          <p:cNvPr id="73" name="TextBox 72">
            <a:extLst>
              <a:ext uri="{FF2B5EF4-FFF2-40B4-BE49-F238E27FC236}">
                <a16:creationId xmlns:a16="http://schemas.microsoft.com/office/drawing/2014/main" id="{8D2A1C2B-469B-4B95-9CE8-46BEE060C706}"/>
              </a:ext>
            </a:extLst>
          </p:cNvPr>
          <p:cNvSpPr txBox="1"/>
          <p:nvPr/>
        </p:nvSpPr>
        <p:spPr>
          <a:xfrm>
            <a:off x="5298857" y="1018942"/>
            <a:ext cx="840734" cy="323165"/>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Speaker</a:t>
            </a:r>
          </a:p>
        </p:txBody>
      </p:sp>
      <p:pic>
        <p:nvPicPr>
          <p:cNvPr id="74" name="Graphic 10" descr="Arrow Right with solid fill">
            <a:extLst>
              <a:ext uri="{FF2B5EF4-FFF2-40B4-BE49-F238E27FC236}">
                <a16:creationId xmlns:a16="http://schemas.microsoft.com/office/drawing/2014/main" id="{176FB104-5D4B-4FB2-A094-983C634261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940000">
            <a:off x="5576434" y="1375721"/>
            <a:ext cx="801831" cy="810490"/>
          </a:xfrm>
          <a:prstGeom prst="rect">
            <a:avLst/>
          </a:prstGeom>
        </p:spPr>
      </p:pic>
      <p:sp>
        <p:nvSpPr>
          <p:cNvPr id="4" name="Content Placeholder 5">
            <a:extLst>
              <a:ext uri="{FF2B5EF4-FFF2-40B4-BE49-F238E27FC236}">
                <a16:creationId xmlns:a16="http://schemas.microsoft.com/office/drawing/2014/main" id="{06B76E99-0B21-4FAB-949E-F6DF23BEAC2F}"/>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p>
        </p:txBody>
      </p:sp>
    </p:spTree>
    <p:extLst>
      <p:ext uri="{BB962C8B-B14F-4D97-AF65-F5344CB8AC3E}">
        <p14:creationId xmlns:p14="http://schemas.microsoft.com/office/powerpoint/2010/main" val="176908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par>
                                <p:cTn id="77" presetID="10"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par>
                                <p:cTn id="85" presetID="10"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par>
                                <p:cTn id="99" presetID="10" presetClass="entr" presetSubtype="0" fill="hold"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childTnLst>
                                </p:cTn>
                              </p:par>
                              <p:par>
                                <p:cTn id="102" presetID="10" presetClass="entr" presetSubtype="0" fill="hold"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animEffect transition="in" filter="fade">
                                      <p:cBhvr>
                                        <p:cTn id="107" dur="500"/>
                                        <p:tgtEl>
                                          <p:spTgt spid="73"/>
                                        </p:tgtEl>
                                      </p:cBhvr>
                                    </p:animEffect>
                                  </p:childTnLst>
                                </p:cTn>
                              </p:par>
                              <p:par>
                                <p:cTn id="108" presetID="10" presetClass="entr" presetSubtype="0" fill="hold" nodeType="with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fade">
                                      <p:cBhvr>
                                        <p:cTn id="110" dur="500"/>
                                        <p:tgtEl>
                                          <p:spTgt spid="74"/>
                                        </p:tgtEl>
                                      </p:cBhvr>
                                    </p:animEffect>
                                  </p:childTnLst>
                                </p:cTn>
                              </p:par>
                              <p:par>
                                <p:cTn id="111" presetID="10" presetClass="entr" presetSubtype="0" fill="hold" nodeType="with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fade">
                                      <p:cBhvr>
                                        <p:cTn id="1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7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8EC6B1A9-04E0-4217-AACF-2D65886C9BCB}"/>
              </a:ext>
            </a:extLst>
          </p:cNvPr>
          <p:cNvSpPr/>
          <p:nvPr/>
        </p:nvSpPr>
        <p:spPr>
          <a:xfrm>
            <a:off x="9665275" y="4807525"/>
            <a:ext cx="2112817" cy="259773"/>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Motor is turned off</a:t>
            </a:r>
            <a:endParaRPr lang="en-US"/>
          </a:p>
        </p:txBody>
      </p:sp>
      <p:sp>
        <p:nvSpPr>
          <p:cNvPr id="11" name="Rectangle 10">
            <a:extLst>
              <a:ext uri="{FF2B5EF4-FFF2-40B4-BE49-F238E27FC236}">
                <a16:creationId xmlns:a16="http://schemas.microsoft.com/office/drawing/2014/main" id="{188B1CBC-3D94-442B-AF7F-A9E74370AF00}"/>
              </a:ext>
            </a:extLst>
          </p:cNvPr>
          <p:cNvSpPr/>
          <p:nvPr/>
        </p:nvSpPr>
        <p:spPr>
          <a:xfrm>
            <a:off x="4569401" y="4777220"/>
            <a:ext cx="2112817" cy="805295"/>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Motor is turned on</a:t>
            </a:r>
          </a:p>
          <a:p>
            <a:pPr algn="ctr"/>
            <a:r>
              <a:rPr lang="en-US">
                <a:ea typeface="+mn-lt"/>
                <a:cs typeface="+mn-lt"/>
              </a:rPr>
              <a:t>and off at 0.5 second intervals</a:t>
            </a:r>
            <a:endParaRPr lang="en-US"/>
          </a:p>
        </p:txBody>
      </p:sp>
      <p:sp>
        <p:nvSpPr>
          <p:cNvPr id="8" name="Rectangle 7">
            <a:extLst>
              <a:ext uri="{FF2B5EF4-FFF2-40B4-BE49-F238E27FC236}">
                <a16:creationId xmlns:a16="http://schemas.microsoft.com/office/drawing/2014/main" id="{159FCA2C-9A48-4D8D-8C0C-E1B688962BAA}"/>
              </a:ext>
            </a:extLst>
          </p:cNvPr>
          <p:cNvSpPr/>
          <p:nvPr/>
        </p:nvSpPr>
        <p:spPr>
          <a:xfrm>
            <a:off x="1967344" y="4807526"/>
            <a:ext cx="2112817" cy="259773"/>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Motor is turned on</a:t>
            </a:r>
            <a:endParaRPr lang="en-US"/>
          </a:p>
        </p:txBody>
      </p:sp>
      <p:sp>
        <p:nvSpPr>
          <p:cNvPr id="2" name="Title 1">
            <a:extLst>
              <a:ext uri="{FF2B5EF4-FFF2-40B4-BE49-F238E27FC236}">
                <a16:creationId xmlns:a16="http://schemas.microsoft.com/office/drawing/2014/main" id="{53B41C56-B6E7-40CB-8D61-A56E635CF8C3}"/>
              </a:ext>
            </a:extLst>
          </p:cNvPr>
          <p:cNvSpPr>
            <a:spLocks noGrp="1"/>
          </p:cNvSpPr>
          <p:nvPr>
            <p:ph type="title"/>
          </p:nvPr>
        </p:nvSpPr>
        <p:spPr>
          <a:xfrm>
            <a:off x="352425" y="-73025"/>
            <a:ext cx="10991850" cy="1325563"/>
          </a:xfrm>
        </p:spPr>
        <p:txBody>
          <a:bodyPr/>
          <a:lstStyle/>
          <a:p>
            <a:r>
              <a:rPr lang="en-US">
                <a:solidFill>
                  <a:schemeClr val="tx1"/>
                </a:solidFill>
                <a:latin typeface="Arial"/>
                <a:cs typeface="Arial"/>
              </a:rPr>
              <a:t>Raspberry Pi: Sensors and Motors Code</a:t>
            </a:r>
            <a:endParaRPr lang="en-US" err="1">
              <a:solidFill>
                <a:schemeClr val="tx1"/>
              </a:solidFill>
            </a:endParaRPr>
          </a:p>
        </p:txBody>
      </p:sp>
      <p:sp>
        <p:nvSpPr>
          <p:cNvPr id="9" name="Slide Number Placeholder 8">
            <a:extLst>
              <a:ext uri="{FF2B5EF4-FFF2-40B4-BE49-F238E27FC236}">
                <a16:creationId xmlns:a16="http://schemas.microsoft.com/office/drawing/2014/main" id="{A1DC6651-E1C5-4FFC-879A-0A2E5CA56548}"/>
              </a:ext>
            </a:extLst>
          </p:cNvPr>
          <p:cNvSpPr>
            <a:spLocks noGrp="1"/>
          </p:cNvSpPr>
          <p:nvPr>
            <p:ph type="sldNum" sz="quarter" idx="4"/>
          </p:nvPr>
        </p:nvSpPr>
        <p:spPr/>
        <p:txBody>
          <a:bodyPr lIns="91440" tIns="45720" rIns="91440" bIns="45720" anchor="t"/>
          <a:lstStyle/>
          <a:p>
            <a:r>
              <a:rPr lang="en-US">
                <a:latin typeface="Arial"/>
                <a:cs typeface="Arial"/>
              </a:rPr>
              <a:t>27</a:t>
            </a:r>
            <a:endParaRPr lang="en-US"/>
          </a:p>
        </p:txBody>
      </p:sp>
      <p:sp>
        <p:nvSpPr>
          <p:cNvPr id="10" name="Content Placeholder 9">
            <a:extLst>
              <a:ext uri="{FF2B5EF4-FFF2-40B4-BE49-F238E27FC236}">
                <a16:creationId xmlns:a16="http://schemas.microsoft.com/office/drawing/2014/main" id="{25D99BA1-A081-45BA-A2EE-949304CD7ED3}"/>
              </a:ext>
            </a:extLst>
          </p:cNvPr>
          <p:cNvSpPr>
            <a:spLocks noGrp="1"/>
          </p:cNvSpPr>
          <p:nvPr>
            <p:ph sz="quarter" idx="11"/>
          </p:nvPr>
        </p:nvSpPr>
        <p:spPr>
          <a:xfrm>
            <a:off x="10863671" y="5581232"/>
            <a:ext cx="1326573" cy="336873"/>
          </a:xfrm>
          <a:ln w="28575">
            <a:noFill/>
          </a:ln>
        </p:spPr>
        <p:txBody>
          <a:bodyPr vert="horz" lIns="91440" tIns="45720" rIns="91440" bIns="45720" rtlCol="0" anchor="t">
            <a:noAutofit/>
          </a:bodyPr>
          <a:lstStyle/>
          <a:p>
            <a:r>
              <a:rPr lang="en-US">
                <a:latin typeface="Arial"/>
                <a:cs typeface="Arial"/>
              </a:rPr>
              <a:t>David Alicea</a:t>
            </a:r>
            <a:endParaRPr lang="en-US"/>
          </a:p>
        </p:txBody>
      </p:sp>
      <p:sp>
        <p:nvSpPr>
          <p:cNvPr id="22" name="Rectangle: Rounded Corners 21">
            <a:extLst>
              <a:ext uri="{FF2B5EF4-FFF2-40B4-BE49-F238E27FC236}">
                <a16:creationId xmlns:a16="http://schemas.microsoft.com/office/drawing/2014/main" id="{1CF9E7DC-F8B8-464C-88EA-5C02A6CD2903}"/>
              </a:ext>
            </a:extLst>
          </p:cNvPr>
          <p:cNvSpPr/>
          <p:nvPr/>
        </p:nvSpPr>
        <p:spPr>
          <a:xfrm>
            <a:off x="152400" y="1000125"/>
            <a:ext cx="1476375" cy="914400"/>
          </a:xfrm>
          <a:prstGeom prst="round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Sensors are </a:t>
            </a:r>
            <a:r>
              <a:rPr lang="en-US">
                <a:solidFill>
                  <a:srgbClr val="FFFFFF"/>
                </a:solidFill>
                <a:cs typeface="Calibri"/>
              </a:rPr>
              <a:t>turned</a:t>
            </a:r>
            <a:r>
              <a:rPr lang="en-US">
                <a:cs typeface="Calibri"/>
              </a:rPr>
              <a:t> on</a:t>
            </a:r>
          </a:p>
        </p:txBody>
      </p:sp>
      <p:cxnSp>
        <p:nvCxnSpPr>
          <p:cNvPr id="25" name="Straight Arrow Connector 24">
            <a:extLst>
              <a:ext uri="{FF2B5EF4-FFF2-40B4-BE49-F238E27FC236}">
                <a16:creationId xmlns:a16="http://schemas.microsoft.com/office/drawing/2014/main" id="{13B0ECAD-BAB9-4D6A-A924-3F76B001A439}"/>
              </a:ext>
            </a:extLst>
          </p:cNvPr>
          <p:cNvCxnSpPr/>
          <p:nvPr/>
        </p:nvCxnSpPr>
        <p:spPr>
          <a:xfrm flipV="1">
            <a:off x="1676400" y="1438275"/>
            <a:ext cx="457200" cy="9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Diamond 25">
            <a:extLst>
              <a:ext uri="{FF2B5EF4-FFF2-40B4-BE49-F238E27FC236}">
                <a16:creationId xmlns:a16="http://schemas.microsoft.com/office/drawing/2014/main" id="{8386B9E6-F27B-4C29-8E22-6422A0A4FDF5}"/>
              </a:ext>
            </a:extLst>
          </p:cNvPr>
          <p:cNvSpPr/>
          <p:nvPr/>
        </p:nvSpPr>
        <p:spPr>
          <a:xfrm>
            <a:off x="2019300" y="2343150"/>
            <a:ext cx="1990725" cy="1524000"/>
          </a:xfrm>
          <a:prstGeom prst="diamond">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Distance &lt;= 100</a:t>
            </a:r>
          </a:p>
        </p:txBody>
      </p:sp>
      <p:cxnSp>
        <p:nvCxnSpPr>
          <p:cNvPr id="28" name="Straight Arrow Connector 27">
            <a:extLst>
              <a:ext uri="{FF2B5EF4-FFF2-40B4-BE49-F238E27FC236}">
                <a16:creationId xmlns:a16="http://schemas.microsoft.com/office/drawing/2014/main" id="{97AE7B5A-CE3F-460D-9698-A6B9B2E26DEA}"/>
              </a:ext>
            </a:extLst>
          </p:cNvPr>
          <p:cNvCxnSpPr/>
          <p:nvPr/>
        </p:nvCxnSpPr>
        <p:spPr>
          <a:xfrm flipH="1">
            <a:off x="3009900" y="1971675"/>
            <a:ext cx="0" cy="3048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1AE86ED-A349-47B7-9F5D-E6B39C90E545}"/>
              </a:ext>
            </a:extLst>
          </p:cNvPr>
          <p:cNvSpPr/>
          <p:nvPr/>
        </p:nvSpPr>
        <p:spPr>
          <a:xfrm>
            <a:off x="2667000" y="4229100"/>
            <a:ext cx="685800" cy="247650"/>
          </a:xfrm>
          <a:prstGeom prst="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Yes</a:t>
            </a:r>
            <a:endParaRPr lang="en-US"/>
          </a:p>
        </p:txBody>
      </p:sp>
      <p:cxnSp>
        <p:nvCxnSpPr>
          <p:cNvPr id="31" name="Straight Arrow Connector 30">
            <a:extLst>
              <a:ext uri="{FF2B5EF4-FFF2-40B4-BE49-F238E27FC236}">
                <a16:creationId xmlns:a16="http://schemas.microsoft.com/office/drawing/2014/main" id="{062740C4-307F-47F1-9BB7-FCF29CE21529}"/>
              </a:ext>
            </a:extLst>
          </p:cNvPr>
          <p:cNvCxnSpPr/>
          <p:nvPr/>
        </p:nvCxnSpPr>
        <p:spPr>
          <a:xfrm>
            <a:off x="3009900" y="4514850"/>
            <a:ext cx="0" cy="257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Diamond 34">
            <a:extLst>
              <a:ext uri="{FF2B5EF4-FFF2-40B4-BE49-F238E27FC236}">
                <a16:creationId xmlns:a16="http://schemas.microsoft.com/office/drawing/2014/main" id="{23DEFA5B-20B0-488E-9D31-9F4E8EE87512}"/>
              </a:ext>
            </a:extLst>
          </p:cNvPr>
          <p:cNvSpPr/>
          <p:nvPr/>
        </p:nvSpPr>
        <p:spPr>
          <a:xfrm>
            <a:off x="4629149" y="2343150"/>
            <a:ext cx="1990725" cy="1524000"/>
          </a:xfrm>
          <a:prstGeom prst="diamond">
            <a:avLst/>
          </a:prstGeo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100 &lt; Distance &lt;= 200</a:t>
            </a:r>
          </a:p>
        </p:txBody>
      </p:sp>
      <p:sp>
        <p:nvSpPr>
          <p:cNvPr id="37" name="Rectangle 36">
            <a:extLst>
              <a:ext uri="{FF2B5EF4-FFF2-40B4-BE49-F238E27FC236}">
                <a16:creationId xmlns:a16="http://schemas.microsoft.com/office/drawing/2014/main" id="{AF35CED8-451F-463C-9342-F59F040476F9}"/>
              </a:ext>
            </a:extLst>
          </p:cNvPr>
          <p:cNvSpPr/>
          <p:nvPr/>
        </p:nvSpPr>
        <p:spPr>
          <a:xfrm>
            <a:off x="5276850" y="4181475"/>
            <a:ext cx="685800" cy="247650"/>
          </a:xfrm>
          <a:prstGeom prst="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Yes</a:t>
            </a:r>
            <a:endParaRPr lang="en-US"/>
          </a:p>
        </p:txBody>
      </p:sp>
      <p:cxnSp>
        <p:nvCxnSpPr>
          <p:cNvPr id="39" name="Straight Arrow Connector 38">
            <a:extLst>
              <a:ext uri="{FF2B5EF4-FFF2-40B4-BE49-F238E27FC236}">
                <a16:creationId xmlns:a16="http://schemas.microsoft.com/office/drawing/2014/main" id="{1CAD8153-9985-4F59-9E54-C1DF9B9D8CE3}"/>
              </a:ext>
            </a:extLst>
          </p:cNvPr>
          <p:cNvCxnSpPr>
            <a:cxnSpLocks/>
          </p:cNvCxnSpPr>
          <p:nvPr/>
        </p:nvCxnSpPr>
        <p:spPr>
          <a:xfrm>
            <a:off x="5619750" y="4476749"/>
            <a:ext cx="0" cy="257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87D6757-8C3F-4ABC-A813-208D5026537B}"/>
              </a:ext>
            </a:extLst>
          </p:cNvPr>
          <p:cNvCxnSpPr>
            <a:cxnSpLocks/>
          </p:cNvCxnSpPr>
          <p:nvPr/>
        </p:nvCxnSpPr>
        <p:spPr>
          <a:xfrm>
            <a:off x="4162425" y="3105149"/>
            <a:ext cx="3143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E7185B4-EBA8-45D6-9590-24BA4C3D7E0F}"/>
              </a:ext>
            </a:extLst>
          </p:cNvPr>
          <p:cNvSpPr/>
          <p:nvPr/>
        </p:nvSpPr>
        <p:spPr>
          <a:xfrm>
            <a:off x="4076700" y="2771775"/>
            <a:ext cx="476250" cy="247650"/>
          </a:xfrm>
          <a:prstGeom prst="rect">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No</a:t>
            </a:r>
            <a:endParaRPr lang="en-US"/>
          </a:p>
        </p:txBody>
      </p:sp>
      <p:sp>
        <p:nvSpPr>
          <p:cNvPr id="43" name="Diamond 42">
            <a:extLst>
              <a:ext uri="{FF2B5EF4-FFF2-40B4-BE49-F238E27FC236}">
                <a16:creationId xmlns:a16="http://schemas.microsoft.com/office/drawing/2014/main" id="{8E7DAD2C-487C-45CD-8AC5-26B74E322592}"/>
              </a:ext>
            </a:extLst>
          </p:cNvPr>
          <p:cNvSpPr/>
          <p:nvPr/>
        </p:nvSpPr>
        <p:spPr>
          <a:xfrm>
            <a:off x="7162799" y="2362200"/>
            <a:ext cx="1990725" cy="1524000"/>
          </a:xfrm>
          <a:prstGeom prst="diamond">
            <a:avLst/>
          </a:prstGeom>
          <a:solidFill>
            <a:schemeClr val="accent5">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200 &lt; Distance &lt;= 300</a:t>
            </a:r>
          </a:p>
        </p:txBody>
      </p:sp>
      <p:cxnSp>
        <p:nvCxnSpPr>
          <p:cNvPr id="23" name="Straight Arrow Connector 22">
            <a:extLst>
              <a:ext uri="{FF2B5EF4-FFF2-40B4-BE49-F238E27FC236}">
                <a16:creationId xmlns:a16="http://schemas.microsoft.com/office/drawing/2014/main" id="{A4AE0EFE-21F2-481F-B4C0-626122FBB7CE}"/>
              </a:ext>
            </a:extLst>
          </p:cNvPr>
          <p:cNvCxnSpPr>
            <a:cxnSpLocks/>
          </p:cNvCxnSpPr>
          <p:nvPr/>
        </p:nvCxnSpPr>
        <p:spPr>
          <a:xfrm>
            <a:off x="9248775" y="3124199"/>
            <a:ext cx="3143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FF10667-FAB5-4BE6-A310-8BA5BB4CA322}"/>
              </a:ext>
            </a:extLst>
          </p:cNvPr>
          <p:cNvSpPr/>
          <p:nvPr/>
        </p:nvSpPr>
        <p:spPr>
          <a:xfrm>
            <a:off x="6657975" y="2781300"/>
            <a:ext cx="476250" cy="247650"/>
          </a:xfrm>
          <a:prstGeom prst="rect">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No</a:t>
            </a:r>
            <a:endParaRPr lang="en-US"/>
          </a:p>
        </p:txBody>
      </p:sp>
      <p:sp>
        <p:nvSpPr>
          <p:cNvPr id="34" name="Rectangle 33">
            <a:extLst>
              <a:ext uri="{FF2B5EF4-FFF2-40B4-BE49-F238E27FC236}">
                <a16:creationId xmlns:a16="http://schemas.microsoft.com/office/drawing/2014/main" id="{796C7ABE-AD20-4B03-9626-E3B6AAAE54DE}"/>
              </a:ext>
            </a:extLst>
          </p:cNvPr>
          <p:cNvSpPr/>
          <p:nvPr/>
        </p:nvSpPr>
        <p:spPr>
          <a:xfrm>
            <a:off x="7810500" y="4181475"/>
            <a:ext cx="685800" cy="247650"/>
          </a:xfrm>
          <a:prstGeom prst="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Yes</a:t>
            </a:r>
            <a:endParaRPr lang="en-US"/>
          </a:p>
        </p:txBody>
      </p:sp>
      <p:cxnSp>
        <p:nvCxnSpPr>
          <p:cNvPr id="36" name="Straight Arrow Connector 35">
            <a:extLst>
              <a:ext uri="{FF2B5EF4-FFF2-40B4-BE49-F238E27FC236}">
                <a16:creationId xmlns:a16="http://schemas.microsoft.com/office/drawing/2014/main" id="{F01EF42A-4055-4F22-9278-F3B227A94B56}"/>
              </a:ext>
            </a:extLst>
          </p:cNvPr>
          <p:cNvCxnSpPr>
            <a:cxnSpLocks/>
          </p:cNvCxnSpPr>
          <p:nvPr/>
        </p:nvCxnSpPr>
        <p:spPr>
          <a:xfrm>
            <a:off x="8153400" y="4476749"/>
            <a:ext cx="0" cy="257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2A2631B-B9E6-49F5-936B-2ABF701775CF}"/>
              </a:ext>
            </a:extLst>
          </p:cNvPr>
          <p:cNvCxnSpPr>
            <a:cxnSpLocks/>
          </p:cNvCxnSpPr>
          <p:nvPr/>
        </p:nvCxnSpPr>
        <p:spPr>
          <a:xfrm>
            <a:off x="6734175" y="3105149"/>
            <a:ext cx="3143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FF718B9-4FFB-46E9-919A-BE271062DF4A}"/>
              </a:ext>
            </a:extLst>
          </p:cNvPr>
          <p:cNvSpPr/>
          <p:nvPr/>
        </p:nvSpPr>
        <p:spPr>
          <a:xfrm>
            <a:off x="9172575" y="2781300"/>
            <a:ext cx="476250" cy="247650"/>
          </a:xfrm>
          <a:prstGeom prst="rect">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No</a:t>
            </a:r>
            <a:endParaRPr lang="en-US"/>
          </a:p>
        </p:txBody>
      </p:sp>
      <p:sp>
        <p:nvSpPr>
          <p:cNvPr id="47" name="Diamond 46">
            <a:extLst>
              <a:ext uri="{FF2B5EF4-FFF2-40B4-BE49-F238E27FC236}">
                <a16:creationId xmlns:a16="http://schemas.microsoft.com/office/drawing/2014/main" id="{0334E60C-7BB6-431C-87A2-6261A88B13C8}"/>
              </a:ext>
            </a:extLst>
          </p:cNvPr>
          <p:cNvSpPr/>
          <p:nvPr/>
        </p:nvSpPr>
        <p:spPr>
          <a:xfrm>
            <a:off x="9725024" y="2362199"/>
            <a:ext cx="1990725" cy="1524000"/>
          </a:xfrm>
          <a:prstGeom prst="diamond">
            <a:avLst/>
          </a:prstGeom>
          <a:solidFill>
            <a:schemeClr val="accent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Distance &gt; 300</a:t>
            </a:r>
          </a:p>
        </p:txBody>
      </p:sp>
      <p:sp>
        <p:nvSpPr>
          <p:cNvPr id="49" name="Rectangle 48">
            <a:extLst>
              <a:ext uri="{FF2B5EF4-FFF2-40B4-BE49-F238E27FC236}">
                <a16:creationId xmlns:a16="http://schemas.microsoft.com/office/drawing/2014/main" id="{217F840D-6309-45C5-BBE4-DD1988995EA9}"/>
              </a:ext>
            </a:extLst>
          </p:cNvPr>
          <p:cNvSpPr/>
          <p:nvPr/>
        </p:nvSpPr>
        <p:spPr>
          <a:xfrm>
            <a:off x="10372724" y="4181475"/>
            <a:ext cx="685800" cy="247650"/>
          </a:xfrm>
          <a:prstGeom prst="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Yes</a:t>
            </a:r>
            <a:endParaRPr lang="en-US"/>
          </a:p>
        </p:txBody>
      </p:sp>
      <p:cxnSp>
        <p:nvCxnSpPr>
          <p:cNvPr id="50" name="Straight Arrow Connector 49">
            <a:extLst>
              <a:ext uri="{FF2B5EF4-FFF2-40B4-BE49-F238E27FC236}">
                <a16:creationId xmlns:a16="http://schemas.microsoft.com/office/drawing/2014/main" id="{95CBBFF1-82D1-4774-B470-E77313C4C5D6}"/>
              </a:ext>
            </a:extLst>
          </p:cNvPr>
          <p:cNvCxnSpPr>
            <a:cxnSpLocks/>
          </p:cNvCxnSpPr>
          <p:nvPr/>
        </p:nvCxnSpPr>
        <p:spPr>
          <a:xfrm>
            <a:off x="10715624" y="4476749"/>
            <a:ext cx="0" cy="257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23CCA36-C898-49DB-8181-25640CD96518}"/>
              </a:ext>
            </a:extLst>
          </p:cNvPr>
          <p:cNvCxnSpPr/>
          <p:nvPr/>
        </p:nvCxnSpPr>
        <p:spPr>
          <a:xfrm flipH="1" flipV="1">
            <a:off x="3892131" y="1440612"/>
            <a:ext cx="8108290" cy="26238"/>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3348E56-D881-4832-8E13-D497081C37D3}"/>
              </a:ext>
            </a:extLst>
          </p:cNvPr>
          <p:cNvCxnSpPr/>
          <p:nvPr/>
        </p:nvCxnSpPr>
        <p:spPr>
          <a:xfrm flipV="1">
            <a:off x="11772900" y="3114675"/>
            <a:ext cx="219075"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2D787E0-F2FD-4B5D-9673-66E8F423A9BD}"/>
              </a:ext>
            </a:extLst>
          </p:cNvPr>
          <p:cNvCxnSpPr>
            <a:cxnSpLocks/>
          </p:cNvCxnSpPr>
          <p:nvPr/>
        </p:nvCxnSpPr>
        <p:spPr>
          <a:xfrm>
            <a:off x="11986944" y="1457325"/>
            <a:ext cx="12040" cy="16717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C4FE1C4-D2B0-42C8-80D2-4696FA909E72}"/>
              </a:ext>
            </a:extLst>
          </p:cNvPr>
          <p:cNvCxnSpPr/>
          <p:nvPr/>
        </p:nvCxnSpPr>
        <p:spPr>
          <a:xfrm>
            <a:off x="3009900" y="5143500"/>
            <a:ext cx="0" cy="704850"/>
          </a:xfrm>
          <a:prstGeom prst="straightConnector1">
            <a:avLst/>
          </a:prstGeom>
          <a:ln w="28575"/>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1457924C-F182-4EF7-B59B-5BECF64D7390}"/>
              </a:ext>
            </a:extLst>
          </p:cNvPr>
          <p:cNvCxnSpPr>
            <a:cxnSpLocks/>
          </p:cNvCxnSpPr>
          <p:nvPr/>
        </p:nvCxnSpPr>
        <p:spPr>
          <a:xfrm>
            <a:off x="5619750" y="5676900"/>
            <a:ext cx="0" cy="172708"/>
          </a:xfrm>
          <a:prstGeom prst="straightConnector1">
            <a:avLst/>
          </a:prstGeom>
          <a:ln w="28575"/>
        </p:spPr>
        <p:style>
          <a:lnRef idx="3">
            <a:schemeClr val="accent1"/>
          </a:lnRef>
          <a:fillRef idx="0">
            <a:schemeClr val="accent1"/>
          </a:fillRef>
          <a:effectRef idx="2">
            <a:schemeClr val="accent1"/>
          </a:effectRef>
          <a:fontRef idx="minor">
            <a:schemeClr val="tx1"/>
          </a:fontRef>
        </p:style>
      </p:cxnSp>
      <p:cxnSp>
        <p:nvCxnSpPr>
          <p:cNvPr id="55" name="Straight Arrow Connector 54">
            <a:extLst>
              <a:ext uri="{FF2B5EF4-FFF2-40B4-BE49-F238E27FC236}">
                <a16:creationId xmlns:a16="http://schemas.microsoft.com/office/drawing/2014/main" id="{23043738-EA2C-480D-A0B6-75AE41FA91F8}"/>
              </a:ext>
            </a:extLst>
          </p:cNvPr>
          <p:cNvCxnSpPr>
            <a:cxnSpLocks/>
          </p:cNvCxnSpPr>
          <p:nvPr/>
        </p:nvCxnSpPr>
        <p:spPr>
          <a:xfrm>
            <a:off x="8153399" y="5686424"/>
            <a:ext cx="0" cy="161925"/>
          </a:xfrm>
          <a:prstGeom prst="straightConnector1">
            <a:avLst/>
          </a:prstGeom>
          <a:ln w="28575"/>
        </p:spPr>
        <p:style>
          <a:lnRef idx="3">
            <a:schemeClr val="accent1"/>
          </a:lnRef>
          <a:fillRef idx="0">
            <a:schemeClr val="accent1"/>
          </a:fillRef>
          <a:effectRef idx="2">
            <a:schemeClr val="accent1"/>
          </a:effectRef>
          <a:fontRef idx="minor">
            <a:schemeClr val="tx1"/>
          </a:fontRef>
        </p:style>
      </p:cxnSp>
      <p:cxnSp>
        <p:nvCxnSpPr>
          <p:cNvPr id="56" name="Straight Arrow Connector 55">
            <a:extLst>
              <a:ext uri="{FF2B5EF4-FFF2-40B4-BE49-F238E27FC236}">
                <a16:creationId xmlns:a16="http://schemas.microsoft.com/office/drawing/2014/main" id="{23D72C00-75A0-4088-AD0B-8EC981DDBCB4}"/>
              </a:ext>
            </a:extLst>
          </p:cNvPr>
          <p:cNvCxnSpPr>
            <a:cxnSpLocks/>
          </p:cNvCxnSpPr>
          <p:nvPr/>
        </p:nvCxnSpPr>
        <p:spPr>
          <a:xfrm>
            <a:off x="10715625" y="5143500"/>
            <a:ext cx="0" cy="704850"/>
          </a:xfrm>
          <a:prstGeom prst="straightConnector1">
            <a:avLst/>
          </a:prstGeom>
          <a:ln w="28575">
            <a:solidFill>
              <a:srgbClr val="4472C4"/>
            </a:solidFill>
          </a:ln>
        </p:spPr>
        <p:style>
          <a:lnRef idx="3">
            <a:schemeClr val="accent1"/>
          </a:lnRef>
          <a:fillRef idx="0">
            <a:schemeClr val="accent1"/>
          </a:fillRef>
          <a:effectRef idx="2">
            <a:schemeClr val="accent1"/>
          </a:effectRef>
          <a:fontRef idx="minor">
            <a:schemeClr val="tx1"/>
          </a:fontRef>
        </p:style>
      </p:cxnSp>
      <p:cxnSp>
        <p:nvCxnSpPr>
          <p:cNvPr id="57" name="Straight Arrow Connector 56">
            <a:extLst>
              <a:ext uri="{FF2B5EF4-FFF2-40B4-BE49-F238E27FC236}">
                <a16:creationId xmlns:a16="http://schemas.microsoft.com/office/drawing/2014/main" id="{62B2FF7E-233D-42B3-AEC6-4179A161C14D}"/>
              </a:ext>
            </a:extLst>
          </p:cNvPr>
          <p:cNvCxnSpPr>
            <a:cxnSpLocks/>
          </p:cNvCxnSpPr>
          <p:nvPr/>
        </p:nvCxnSpPr>
        <p:spPr>
          <a:xfrm>
            <a:off x="2993187" y="5855179"/>
            <a:ext cx="9018018" cy="3954"/>
          </a:xfrm>
          <a:prstGeom prst="straightConnector1">
            <a:avLst/>
          </a:prstGeom>
          <a:ln w="28575">
            <a:solidFill>
              <a:srgbClr val="4472C4"/>
            </a:solidFill>
          </a:ln>
        </p:spPr>
        <p:style>
          <a:lnRef idx="3">
            <a:schemeClr val="accent1"/>
          </a:lnRef>
          <a:fillRef idx="0">
            <a:schemeClr val="accent1"/>
          </a:fillRef>
          <a:effectRef idx="2">
            <a:schemeClr val="accent1"/>
          </a:effectRef>
          <a:fontRef idx="minor">
            <a:schemeClr val="tx1"/>
          </a:fontRef>
        </p:style>
      </p:cxnSp>
      <p:cxnSp>
        <p:nvCxnSpPr>
          <p:cNvPr id="58" name="Straight Arrow Connector 57">
            <a:extLst>
              <a:ext uri="{FF2B5EF4-FFF2-40B4-BE49-F238E27FC236}">
                <a16:creationId xmlns:a16="http://schemas.microsoft.com/office/drawing/2014/main" id="{79CF3CD4-0D65-4D01-9934-6948939110A7}"/>
              </a:ext>
            </a:extLst>
          </p:cNvPr>
          <p:cNvCxnSpPr>
            <a:cxnSpLocks/>
          </p:cNvCxnSpPr>
          <p:nvPr/>
        </p:nvCxnSpPr>
        <p:spPr>
          <a:xfrm>
            <a:off x="11997074" y="3106970"/>
            <a:ext cx="646" cy="2748999"/>
          </a:xfrm>
          <a:prstGeom prst="straightConnector1">
            <a:avLst/>
          </a:prstGeom>
          <a:ln w="28575"/>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B8A6841-50D2-4AE3-BD09-FACB29B27E8D}"/>
              </a:ext>
            </a:extLst>
          </p:cNvPr>
          <p:cNvCxnSpPr>
            <a:cxnSpLocks/>
          </p:cNvCxnSpPr>
          <p:nvPr/>
        </p:nvCxnSpPr>
        <p:spPr>
          <a:xfrm>
            <a:off x="3009899" y="3960667"/>
            <a:ext cx="0" cy="257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090DA20-E7B9-4F7A-B8C0-BD05EC390741}"/>
              </a:ext>
            </a:extLst>
          </p:cNvPr>
          <p:cNvCxnSpPr>
            <a:cxnSpLocks/>
          </p:cNvCxnSpPr>
          <p:nvPr/>
        </p:nvCxnSpPr>
        <p:spPr>
          <a:xfrm>
            <a:off x="5624945" y="3917373"/>
            <a:ext cx="0" cy="257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B2D5627-ADA8-4448-90C6-5D0EF84E5E23}"/>
              </a:ext>
            </a:extLst>
          </p:cNvPr>
          <p:cNvCxnSpPr>
            <a:cxnSpLocks/>
          </p:cNvCxnSpPr>
          <p:nvPr/>
        </p:nvCxnSpPr>
        <p:spPr>
          <a:xfrm>
            <a:off x="8162058" y="3917372"/>
            <a:ext cx="0" cy="257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582C3AE-7F3A-4B13-B12D-C54E85CC478E}"/>
              </a:ext>
            </a:extLst>
          </p:cNvPr>
          <p:cNvCxnSpPr>
            <a:cxnSpLocks/>
          </p:cNvCxnSpPr>
          <p:nvPr/>
        </p:nvCxnSpPr>
        <p:spPr>
          <a:xfrm>
            <a:off x="10716491" y="3917373"/>
            <a:ext cx="0" cy="257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BD84D6-333D-45C6-9AD5-73B68F74DD92}"/>
              </a:ext>
            </a:extLst>
          </p:cNvPr>
          <p:cNvSpPr/>
          <p:nvPr/>
        </p:nvSpPr>
        <p:spPr>
          <a:xfrm>
            <a:off x="2179492" y="975880"/>
            <a:ext cx="1671202" cy="961158"/>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Object distance measured (cm)</a:t>
            </a:r>
            <a:endParaRPr lang="en-US"/>
          </a:p>
        </p:txBody>
      </p:sp>
      <p:sp>
        <p:nvSpPr>
          <p:cNvPr id="61" name="Rectangle 60">
            <a:extLst>
              <a:ext uri="{FF2B5EF4-FFF2-40B4-BE49-F238E27FC236}">
                <a16:creationId xmlns:a16="http://schemas.microsoft.com/office/drawing/2014/main" id="{04E9EB2D-B875-4A6A-82BE-1A467AD69729}"/>
              </a:ext>
            </a:extLst>
          </p:cNvPr>
          <p:cNvSpPr/>
          <p:nvPr/>
        </p:nvSpPr>
        <p:spPr>
          <a:xfrm>
            <a:off x="7097855" y="4777219"/>
            <a:ext cx="2112817" cy="805295"/>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Motor is turned on</a:t>
            </a:r>
          </a:p>
          <a:p>
            <a:pPr algn="ctr"/>
            <a:r>
              <a:rPr lang="en-US">
                <a:ea typeface="+mn-lt"/>
                <a:cs typeface="+mn-lt"/>
              </a:rPr>
              <a:t>and off at 1 second intervals</a:t>
            </a:r>
            <a:endParaRPr lang="en-US"/>
          </a:p>
        </p:txBody>
      </p:sp>
      <p:cxnSp>
        <p:nvCxnSpPr>
          <p:cNvPr id="51" name="Straight Arrow Connector 50">
            <a:extLst>
              <a:ext uri="{FF2B5EF4-FFF2-40B4-BE49-F238E27FC236}">
                <a16:creationId xmlns:a16="http://schemas.microsoft.com/office/drawing/2014/main" id="{A8BB0E3B-44BE-4B89-9883-68A1C6CD1F7F}"/>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16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7017-1659-4528-8368-DF9EC7F0CF74}"/>
              </a:ext>
            </a:extLst>
          </p:cNvPr>
          <p:cNvSpPr>
            <a:spLocks noGrp="1"/>
          </p:cNvSpPr>
          <p:nvPr>
            <p:ph type="title"/>
          </p:nvPr>
        </p:nvSpPr>
        <p:spPr>
          <a:xfrm>
            <a:off x="92075" y="-144992"/>
            <a:ext cx="10515600" cy="1325563"/>
          </a:xfrm>
        </p:spPr>
        <p:txBody>
          <a:bodyPr/>
          <a:lstStyle/>
          <a:p>
            <a:r>
              <a:rPr lang="en-US">
                <a:solidFill>
                  <a:schemeClr val="tx1"/>
                </a:solidFill>
                <a:latin typeface="Arial"/>
                <a:cs typeface="Arial"/>
              </a:rPr>
              <a:t>Sensor</a:t>
            </a:r>
            <a:r>
              <a:rPr lang="en-US">
                <a:latin typeface="Arial"/>
                <a:cs typeface="Arial"/>
              </a:rPr>
              <a:t> </a:t>
            </a:r>
            <a:r>
              <a:rPr lang="en-US">
                <a:solidFill>
                  <a:schemeClr val="tx1"/>
                </a:solidFill>
                <a:latin typeface="Arial"/>
                <a:cs typeface="Arial"/>
              </a:rPr>
              <a:t>Validation</a:t>
            </a:r>
            <a:endParaRPr lang="en-US">
              <a:solidFill>
                <a:schemeClr val="tx1"/>
              </a:solidFill>
            </a:endParaRPr>
          </a:p>
        </p:txBody>
      </p:sp>
      <p:pic>
        <p:nvPicPr>
          <p:cNvPr id="18" name="Picture 18" descr="A picture containing text, person, indoor&#10;&#10;Description automatically generated">
            <a:extLst>
              <a:ext uri="{FF2B5EF4-FFF2-40B4-BE49-F238E27FC236}">
                <a16:creationId xmlns:a16="http://schemas.microsoft.com/office/drawing/2014/main" id="{DDA92C3E-5DE3-4B60-BB89-2C0B36C16C12}"/>
              </a:ext>
            </a:extLst>
          </p:cNvPr>
          <p:cNvPicPr>
            <a:picLocks noGrp="1" noChangeAspect="1"/>
          </p:cNvPicPr>
          <p:nvPr>
            <p:ph sz="half" idx="20"/>
          </p:nvPr>
        </p:nvPicPr>
        <p:blipFill>
          <a:blip r:embed="rId2"/>
          <a:stretch>
            <a:fillRect/>
          </a:stretch>
        </p:blipFill>
        <p:spPr>
          <a:xfrm rot="5400000">
            <a:off x="1603547" y="911584"/>
            <a:ext cx="2009391" cy="299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9" descr="A picture containing indoor, person&#10;&#10;Description automatically generated">
            <a:extLst>
              <a:ext uri="{FF2B5EF4-FFF2-40B4-BE49-F238E27FC236}">
                <a16:creationId xmlns:a16="http://schemas.microsoft.com/office/drawing/2014/main" id="{65FEB7B1-0E9B-41E7-9323-4E30A8D8CD73}"/>
              </a:ext>
            </a:extLst>
          </p:cNvPr>
          <p:cNvPicPr>
            <a:picLocks noGrp="1" noChangeAspect="1"/>
          </p:cNvPicPr>
          <p:nvPr>
            <p:ph sz="half" idx="21"/>
          </p:nvPr>
        </p:nvPicPr>
        <p:blipFill>
          <a:blip r:embed="rId3"/>
          <a:stretch>
            <a:fillRect/>
          </a:stretch>
        </p:blipFill>
        <p:spPr>
          <a:xfrm rot="5400000">
            <a:off x="4987925" y="886907"/>
            <a:ext cx="1996016" cy="3009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20" descr="A picture containing indoor, wall, person&#10;&#10;Description automatically generated">
            <a:extLst>
              <a:ext uri="{FF2B5EF4-FFF2-40B4-BE49-F238E27FC236}">
                <a16:creationId xmlns:a16="http://schemas.microsoft.com/office/drawing/2014/main" id="{BFC63B79-F4F2-42FC-A2CF-07698117847E}"/>
              </a:ext>
            </a:extLst>
          </p:cNvPr>
          <p:cNvPicPr>
            <a:picLocks noGrp="1" noChangeAspect="1"/>
          </p:cNvPicPr>
          <p:nvPr>
            <p:ph sz="half" idx="22"/>
          </p:nvPr>
        </p:nvPicPr>
        <p:blipFill>
          <a:blip r:embed="rId4"/>
          <a:stretch>
            <a:fillRect/>
          </a:stretch>
        </p:blipFill>
        <p:spPr>
          <a:xfrm rot="5400000">
            <a:off x="8364882" y="885078"/>
            <a:ext cx="1989378" cy="300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1" descr="Graphical user interface, text, application&#10;&#10;Description automatically generated">
            <a:extLst>
              <a:ext uri="{FF2B5EF4-FFF2-40B4-BE49-F238E27FC236}">
                <a16:creationId xmlns:a16="http://schemas.microsoft.com/office/drawing/2014/main" id="{A2E3D52E-F666-4E0A-B79B-7782D297AE0B}"/>
              </a:ext>
            </a:extLst>
          </p:cNvPr>
          <p:cNvPicPr>
            <a:picLocks noGrp="1" noChangeAspect="1"/>
          </p:cNvPicPr>
          <p:nvPr>
            <p:ph sz="quarter" idx="11"/>
          </p:nvPr>
        </p:nvPicPr>
        <p:blipFill>
          <a:blip r:embed="rId5"/>
          <a:stretch>
            <a:fillRect/>
          </a:stretch>
        </p:blipFill>
        <p:spPr>
          <a:xfrm>
            <a:off x="1108205" y="3530619"/>
            <a:ext cx="2984241" cy="1979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 name="Text Placeholder 33">
            <a:extLst>
              <a:ext uri="{FF2B5EF4-FFF2-40B4-BE49-F238E27FC236}">
                <a16:creationId xmlns:a16="http://schemas.microsoft.com/office/drawing/2014/main" id="{D293BB25-BE3F-4C92-A629-F0B978929829}"/>
              </a:ext>
            </a:extLst>
          </p:cNvPr>
          <p:cNvSpPr>
            <a:spLocks noGrp="1"/>
          </p:cNvSpPr>
          <p:nvPr>
            <p:ph type="body" idx="1"/>
          </p:nvPr>
        </p:nvSpPr>
        <p:spPr>
          <a:xfrm>
            <a:off x="1118339" y="827744"/>
            <a:ext cx="2983027" cy="455468"/>
          </a:xfrm>
        </p:spPr>
        <p:txBody>
          <a:bodyPr>
            <a:normAutofit/>
          </a:bodyPr>
          <a:lstStyle/>
          <a:p>
            <a:pPr algn="ctr"/>
            <a:r>
              <a:rPr lang="en-US">
                <a:latin typeface="+mn-lt"/>
                <a:cs typeface="+mn-cs"/>
              </a:rPr>
              <a:t>2.54 cm (1 inch)</a:t>
            </a:r>
            <a:endParaRPr lang="en-US">
              <a:cs typeface="+mn-cs"/>
            </a:endParaRPr>
          </a:p>
        </p:txBody>
      </p:sp>
      <p:sp>
        <p:nvSpPr>
          <p:cNvPr id="35" name="TextBox 34">
            <a:extLst>
              <a:ext uri="{FF2B5EF4-FFF2-40B4-BE49-F238E27FC236}">
                <a16:creationId xmlns:a16="http://schemas.microsoft.com/office/drawing/2014/main" id="{1D5CB5E4-014D-4F2B-A4B6-FDBDDC152B63}"/>
              </a:ext>
            </a:extLst>
          </p:cNvPr>
          <p:cNvSpPr txBox="1"/>
          <p:nvPr/>
        </p:nvSpPr>
        <p:spPr>
          <a:xfrm>
            <a:off x="7810500" y="786246"/>
            <a:ext cx="30930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30.48 cm (12 Inches)</a:t>
            </a:r>
            <a:endParaRPr lang="en-US">
              <a:cs typeface="Calibri"/>
            </a:endParaRPr>
          </a:p>
        </p:txBody>
      </p:sp>
      <p:sp>
        <p:nvSpPr>
          <p:cNvPr id="36" name="TextBox 35">
            <a:extLst>
              <a:ext uri="{FF2B5EF4-FFF2-40B4-BE49-F238E27FC236}">
                <a16:creationId xmlns:a16="http://schemas.microsoft.com/office/drawing/2014/main" id="{DE7A20EA-0F3B-4AF8-AC4C-A73AE9B008D1}"/>
              </a:ext>
            </a:extLst>
          </p:cNvPr>
          <p:cNvSpPr txBox="1"/>
          <p:nvPr/>
        </p:nvSpPr>
        <p:spPr>
          <a:xfrm>
            <a:off x="4467225" y="828675"/>
            <a:ext cx="29908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7.62 cm (3 Inches)</a:t>
            </a:r>
            <a:endParaRPr lang="en-US"/>
          </a:p>
        </p:txBody>
      </p:sp>
      <p:pic>
        <p:nvPicPr>
          <p:cNvPr id="26" name="Picture 26" descr="Graphical user interface, text, application, Word&#10;&#10;Description automatically generated">
            <a:extLst>
              <a:ext uri="{FF2B5EF4-FFF2-40B4-BE49-F238E27FC236}">
                <a16:creationId xmlns:a16="http://schemas.microsoft.com/office/drawing/2014/main" id="{A45A6346-1CE3-453C-AC44-FEEA4D7DC312}"/>
              </a:ext>
            </a:extLst>
          </p:cNvPr>
          <p:cNvPicPr>
            <a:picLocks noChangeAspect="1"/>
          </p:cNvPicPr>
          <p:nvPr/>
        </p:nvPicPr>
        <p:blipFill>
          <a:blip r:embed="rId6"/>
          <a:stretch>
            <a:fillRect/>
          </a:stretch>
        </p:blipFill>
        <p:spPr>
          <a:xfrm>
            <a:off x="4481513" y="3533775"/>
            <a:ext cx="2999510" cy="1989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4" descr="Graphical user interface, text, application&#10;&#10;Description automatically generated">
            <a:extLst>
              <a:ext uri="{FF2B5EF4-FFF2-40B4-BE49-F238E27FC236}">
                <a16:creationId xmlns:a16="http://schemas.microsoft.com/office/drawing/2014/main" id="{CBF9EF02-045A-44AA-94BF-BDD29230B8CE}"/>
              </a:ext>
            </a:extLst>
          </p:cNvPr>
          <p:cNvPicPr>
            <a:picLocks noChangeAspect="1"/>
          </p:cNvPicPr>
          <p:nvPr/>
        </p:nvPicPr>
        <p:blipFill>
          <a:blip r:embed="rId7"/>
          <a:stretch>
            <a:fillRect/>
          </a:stretch>
        </p:blipFill>
        <p:spPr>
          <a:xfrm>
            <a:off x="7858125" y="3532043"/>
            <a:ext cx="2990850" cy="1990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6" name="Straight Arrow Connector 15">
            <a:extLst>
              <a:ext uri="{FF2B5EF4-FFF2-40B4-BE49-F238E27FC236}">
                <a16:creationId xmlns:a16="http://schemas.microsoft.com/office/drawing/2014/main" id="{17691EE2-9407-4A76-A829-9AD82942260F}"/>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94653D8-F1D3-4575-8374-2E816B45A4D8}"/>
              </a:ext>
            </a:extLst>
          </p:cNvPr>
          <p:cNvSpPr txBox="1">
            <a:spLocks/>
          </p:cNvSpPr>
          <p:nvPr/>
        </p:nvSpPr>
        <p:spPr>
          <a:xfrm>
            <a:off x="10363200" y="5615855"/>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p:txBody>
      </p:sp>
      <p:sp>
        <p:nvSpPr>
          <p:cNvPr id="5" name="Slide Number Placeholder 4">
            <a:extLst>
              <a:ext uri="{FF2B5EF4-FFF2-40B4-BE49-F238E27FC236}">
                <a16:creationId xmlns:a16="http://schemas.microsoft.com/office/drawing/2014/main" id="{582EC1F6-5774-4764-8057-081165FEDA90}"/>
              </a:ext>
            </a:extLst>
          </p:cNvPr>
          <p:cNvSpPr>
            <a:spLocks noGrp="1"/>
          </p:cNvSpPr>
          <p:nvPr>
            <p:ph type="sldNum" sz="quarter" idx="4"/>
          </p:nvPr>
        </p:nvSpPr>
        <p:spPr>
          <a:xfrm>
            <a:off x="11353800" y="6205048"/>
            <a:ext cx="704088" cy="365125"/>
          </a:xfrm>
        </p:spPr>
        <p:txBody>
          <a:bodyPr lIns="91440" tIns="45720" rIns="91440" bIns="45720" anchor="t"/>
          <a:lstStyle/>
          <a:p>
            <a:r>
              <a:rPr lang="en-US">
                <a:latin typeface="Arial"/>
                <a:cs typeface="Arial"/>
              </a:rPr>
              <a:t>28</a:t>
            </a:r>
            <a:endParaRPr lang="en-US"/>
          </a:p>
        </p:txBody>
      </p:sp>
    </p:spTree>
    <p:extLst>
      <p:ext uri="{BB962C8B-B14F-4D97-AF65-F5344CB8AC3E}">
        <p14:creationId xmlns:p14="http://schemas.microsoft.com/office/powerpoint/2010/main" val="2852955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6D0B8-447C-41B8-88F3-E505C163D699}"/>
              </a:ext>
            </a:extLst>
          </p:cNvPr>
          <p:cNvSpPr>
            <a:spLocks noGrp="1"/>
          </p:cNvSpPr>
          <p:nvPr>
            <p:ph idx="1"/>
          </p:nvPr>
        </p:nvSpPr>
        <p:spPr>
          <a:xfrm>
            <a:off x="550678" y="1323048"/>
            <a:ext cx="10515600" cy="4016620"/>
          </a:xfrm>
        </p:spPr>
        <p:txBody>
          <a:bodyPr vert="horz" lIns="91440" tIns="45720" rIns="91440" bIns="45720" rtlCol="0" anchor="t">
            <a:normAutofit/>
          </a:bodyPr>
          <a:lstStyle/>
          <a:p>
            <a:r>
              <a:rPr lang="en-US">
                <a:latin typeface="Arial"/>
                <a:cs typeface="Arial"/>
              </a:rPr>
              <a:t>Ultrasonic sensor is directed forward and does not support large changes in angle or tilt.</a:t>
            </a: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B468BED9-1AE8-4CE2-BA35-A7E565CEC64F}"/>
              </a:ext>
            </a:extLst>
          </p:cNvPr>
          <p:cNvSpPr>
            <a:spLocks noGrp="1"/>
          </p:cNvSpPr>
          <p:nvPr>
            <p:ph type="sldNum" sz="quarter" idx="4"/>
          </p:nvPr>
        </p:nvSpPr>
        <p:spPr/>
        <p:txBody>
          <a:bodyPr lIns="91440" tIns="45720" rIns="91440" bIns="45720" anchor="t"/>
          <a:lstStyle/>
          <a:p>
            <a:r>
              <a:rPr lang="en-US">
                <a:latin typeface="Arial"/>
                <a:cs typeface="Arial"/>
              </a:rPr>
              <a:t>29</a:t>
            </a:r>
            <a:endParaRPr lang="en-US"/>
          </a:p>
        </p:txBody>
      </p:sp>
      <p:pic>
        <p:nvPicPr>
          <p:cNvPr id="8" name="Picture 8">
            <a:extLst>
              <a:ext uri="{FF2B5EF4-FFF2-40B4-BE49-F238E27FC236}">
                <a16:creationId xmlns:a16="http://schemas.microsoft.com/office/drawing/2014/main" id="{5D1BBE08-F76D-432D-BB72-7FF224836F3A}"/>
              </a:ext>
            </a:extLst>
          </p:cNvPr>
          <p:cNvPicPr>
            <a:picLocks noGrp="1" noChangeAspect="1"/>
          </p:cNvPicPr>
          <p:nvPr>
            <p:ph sz="quarter" idx="11"/>
          </p:nvPr>
        </p:nvPicPr>
        <p:blipFill rotWithShape="1">
          <a:blip r:embed="rId2"/>
          <a:srcRect l="18286" t="10853" r="15429" b="6977"/>
          <a:stretch/>
        </p:blipFill>
        <p:spPr>
          <a:xfrm rot="8340000">
            <a:off x="3929416" y="3259881"/>
            <a:ext cx="1081699" cy="980873"/>
          </a:xfrm>
        </p:spPr>
      </p:pic>
      <p:sp>
        <p:nvSpPr>
          <p:cNvPr id="9" name="Rectangle 8">
            <a:extLst>
              <a:ext uri="{FF2B5EF4-FFF2-40B4-BE49-F238E27FC236}">
                <a16:creationId xmlns:a16="http://schemas.microsoft.com/office/drawing/2014/main" id="{48C4E562-4EB7-41E8-B7A9-ED86B29F56D2}"/>
              </a:ext>
            </a:extLst>
          </p:cNvPr>
          <p:cNvSpPr/>
          <p:nvPr/>
        </p:nvSpPr>
        <p:spPr>
          <a:xfrm>
            <a:off x="6108587" y="2804061"/>
            <a:ext cx="455341" cy="1904999"/>
          </a:xfrm>
          <a:prstGeom prst="rect">
            <a:avLst/>
          </a:prstGeom>
          <a:solidFill>
            <a:schemeClr val="tx1"/>
          </a:solidFill>
          <a:ln>
            <a:solidFill>
              <a:srgbClr val="498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O</a:t>
            </a:r>
          </a:p>
          <a:p>
            <a:pPr algn="ctr"/>
            <a:r>
              <a:rPr lang="en-US">
                <a:cs typeface="Calibri"/>
              </a:rPr>
              <a:t>B</a:t>
            </a:r>
          </a:p>
          <a:p>
            <a:pPr algn="ctr"/>
            <a:r>
              <a:rPr lang="en-US">
                <a:cs typeface="Calibri"/>
              </a:rPr>
              <a:t>J</a:t>
            </a:r>
          </a:p>
          <a:p>
            <a:pPr algn="ctr"/>
            <a:r>
              <a:rPr lang="en-US">
                <a:cs typeface="Calibri"/>
              </a:rPr>
              <a:t>E</a:t>
            </a:r>
          </a:p>
          <a:p>
            <a:pPr algn="ctr"/>
            <a:r>
              <a:rPr lang="en-US">
                <a:cs typeface="Calibri"/>
              </a:rPr>
              <a:t>C</a:t>
            </a:r>
          </a:p>
          <a:p>
            <a:pPr algn="ctr"/>
            <a:r>
              <a:rPr lang="en-US">
                <a:cs typeface="Calibri"/>
              </a:rPr>
              <a:t>T</a:t>
            </a:r>
          </a:p>
        </p:txBody>
      </p:sp>
      <p:pic>
        <p:nvPicPr>
          <p:cNvPr id="10" name="Graphic 10" descr="Wi-Fi with solid fill">
            <a:extLst>
              <a:ext uri="{FF2B5EF4-FFF2-40B4-BE49-F238E27FC236}">
                <a16:creationId xmlns:a16="http://schemas.microsoft.com/office/drawing/2014/main" id="{B34AE9AD-A8DF-466C-824F-74687DB65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547417" y="3240818"/>
            <a:ext cx="1128131" cy="1146717"/>
          </a:xfrm>
          <a:prstGeom prst="rect">
            <a:avLst/>
          </a:prstGeom>
        </p:spPr>
      </p:pic>
      <p:sp>
        <p:nvSpPr>
          <p:cNvPr id="12" name="Oval 11">
            <a:extLst>
              <a:ext uri="{FF2B5EF4-FFF2-40B4-BE49-F238E27FC236}">
                <a16:creationId xmlns:a16="http://schemas.microsoft.com/office/drawing/2014/main" id="{A9BAB36E-9DB1-447A-B441-51EFDA5C9F44}"/>
              </a:ext>
            </a:extLst>
          </p:cNvPr>
          <p:cNvSpPr/>
          <p:nvPr/>
        </p:nvSpPr>
        <p:spPr>
          <a:xfrm>
            <a:off x="3454365" y="2445132"/>
            <a:ext cx="4116657" cy="276921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descr="A picture containing icon&#10;&#10;Description automatically generated">
            <a:extLst>
              <a:ext uri="{FF2B5EF4-FFF2-40B4-BE49-F238E27FC236}">
                <a16:creationId xmlns:a16="http://schemas.microsoft.com/office/drawing/2014/main" id="{D98AAD90-5E2A-466C-9226-8A873716BF92}"/>
              </a:ext>
            </a:extLst>
          </p:cNvPr>
          <p:cNvPicPr>
            <a:picLocks noChangeAspect="1"/>
          </p:cNvPicPr>
          <p:nvPr/>
        </p:nvPicPr>
        <p:blipFill>
          <a:blip r:embed="rId5"/>
          <a:stretch>
            <a:fillRect/>
          </a:stretch>
        </p:blipFill>
        <p:spPr>
          <a:xfrm>
            <a:off x="6820407" y="3971524"/>
            <a:ext cx="949711" cy="1004866"/>
          </a:xfrm>
          <a:prstGeom prst="rect">
            <a:avLst/>
          </a:prstGeom>
        </p:spPr>
      </p:pic>
      <p:pic>
        <p:nvPicPr>
          <p:cNvPr id="15" name="Picture 8" descr="A picture containing text, electronics&#10;&#10;Description automatically generated">
            <a:extLst>
              <a:ext uri="{FF2B5EF4-FFF2-40B4-BE49-F238E27FC236}">
                <a16:creationId xmlns:a16="http://schemas.microsoft.com/office/drawing/2014/main" id="{47578A28-1A1D-4FE5-9FE0-DA5A5B1174DB}"/>
              </a:ext>
            </a:extLst>
          </p:cNvPr>
          <p:cNvPicPr>
            <a:picLocks noChangeAspect="1"/>
          </p:cNvPicPr>
          <p:nvPr/>
        </p:nvPicPr>
        <p:blipFill rotWithShape="1">
          <a:blip r:embed="rId2"/>
          <a:srcRect l="18286" t="10853" r="15429" b="6977"/>
          <a:stretch/>
        </p:blipFill>
        <p:spPr>
          <a:xfrm rot="8340000">
            <a:off x="8303714" y="3203893"/>
            <a:ext cx="1081699" cy="980873"/>
          </a:xfrm>
          <a:prstGeom prst="rect">
            <a:avLst/>
          </a:prstGeom>
        </p:spPr>
      </p:pic>
      <p:sp>
        <p:nvSpPr>
          <p:cNvPr id="16" name="Rectangle 15">
            <a:extLst>
              <a:ext uri="{FF2B5EF4-FFF2-40B4-BE49-F238E27FC236}">
                <a16:creationId xmlns:a16="http://schemas.microsoft.com/office/drawing/2014/main" id="{29445721-DD17-45AF-A029-BDD43F7A6173}"/>
              </a:ext>
            </a:extLst>
          </p:cNvPr>
          <p:cNvSpPr/>
          <p:nvPr/>
        </p:nvSpPr>
        <p:spPr>
          <a:xfrm rot="19500000">
            <a:off x="10724495" y="2515756"/>
            <a:ext cx="455341" cy="1904999"/>
          </a:xfrm>
          <a:prstGeom prst="rect">
            <a:avLst/>
          </a:prstGeom>
          <a:solidFill>
            <a:schemeClr val="tx1"/>
          </a:solidFill>
          <a:ln>
            <a:solidFill>
              <a:srgbClr val="498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O</a:t>
            </a:r>
          </a:p>
          <a:p>
            <a:pPr algn="ctr"/>
            <a:r>
              <a:rPr lang="en-US">
                <a:cs typeface="Calibri"/>
              </a:rPr>
              <a:t>B</a:t>
            </a:r>
          </a:p>
          <a:p>
            <a:pPr algn="ctr"/>
            <a:r>
              <a:rPr lang="en-US">
                <a:cs typeface="Calibri"/>
              </a:rPr>
              <a:t>J</a:t>
            </a:r>
          </a:p>
          <a:p>
            <a:pPr algn="ctr"/>
            <a:r>
              <a:rPr lang="en-US">
                <a:cs typeface="Calibri"/>
              </a:rPr>
              <a:t>E</a:t>
            </a:r>
          </a:p>
          <a:p>
            <a:pPr algn="ctr"/>
            <a:r>
              <a:rPr lang="en-US">
                <a:cs typeface="Calibri"/>
              </a:rPr>
              <a:t>C</a:t>
            </a:r>
          </a:p>
          <a:p>
            <a:pPr algn="ctr"/>
            <a:r>
              <a:rPr lang="en-US">
                <a:cs typeface="Calibri"/>
              </a:rPr>
              <a:t>T</a:t>
            </a:r>
          </a:p>
        </p:txBody>
      </p:sp>
      <p:sp>
        <p:nvSpPr>
          <p:cNvPr id="19" name="Oval 18">
            <a:extLst>
              <a:ext uri="{FF2B5EF4-FFF2-40B4-BE49-F238E27FC236}">
                <a16:creationId xmlns:a16="http://schemas.microsoft.com/office/drawing/2014/main" id="{DBE0628D-16F2-4F11-AC1E-AE20812FBF52}"/>
              </a:ext>
            </a:extLst>
          </p:cNvPr>
          <p:cNvSpPr/>
          <p:nvPr/>
        </p:nvSpPr>
        <p:spPr>
          <a:xfrm>
            <a:off x="7828663" y="2389144"/>
            <a:ext cx="4116657" cy="276921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10" descr="Wi-Fi with solid fill">
            <a:extLst>
              <a:ext uri="{FF2B5EF4-FFF2-40B4-BE49-F238E27FC236}">
                <a16:creationId xmlns:a16="http://schemas.microsoft.com/office/drawing/2014/main" id="{91FF1618-1EFF-46DE-B19C-D263495FD2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5244368" y="3212940"/>
            <a:ext cx="1128131" cy="1146717"/>
          </a:xfrm>
          <a:prstGeom prst="rect">
            <a:avLst/>
          </a:prstGeom>
        </p:spPr>
      </p:pic>
      <p:pic>
        <p:nvPicPr>
          <p:cNvPr id="22" name="Graphic 10" descr="Wi-Fi with solid fill">
            <a:extLst>
              <a:ext uri="{FF2B5EF4-FFF2-40B4-BE49-F238E27FC236}">
                <a16:creationId xmlns:a16="http://schemas.microsoft.com/office/drawing/2014/main" id="{37E88C51-A5DE-4DE5-9FFC-04A28E8A3DD5}"/>
              </a:ext>
            </a:extLst>
          </p:cNvPr>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rot="5400000">
            <a:off x="8893837" y="3147659"/>
            <a:ext cx="1128131" cy="1146717"/>
          </a:xfrm>
          <a:prstGeom prst="rect">
            <a:avLst/>
          </a:prstGeom>
        </p:spPr>
      </p:pic>
      <p:pic>
        <p:nvPicPr>
          <p:cNvPr id="23" name="Graphic 10" descr="Wi-Fi with solid fill">
            <a:extLst>
              <a:ext uri="{FF2B5EF4-FFF2-40B4-BE49-F238E27FC236}">
                <a16:creationId xmlns:a16="http://schemas.microsoft.com/office/drawing/2014/main" id="{FA63B191-43B1-4B3A-9BE1-61E352802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620000">
            <a:off x="9466925" y="2987287"/>
            <a:ext cx="1832981" cy="1842042"/>
          </a:xfrm>
          <a:prstGeom prst="rect">
            <a:avLst/>
          </a:prstGeom>
        </p:spPr>
      </p:pic>
      <p:pic>
        <p:nvPicPr>
          <p:cNvPr id="6" name="Picture 10" descr="Icon&#10;&#10;Description automatically generated">
            <a:extLst>
              <a:ext uri="{FF2B5EF4-FFF2-40B4-BE49-F238E27FC236}">
                <a16:creationId xmlns:a16="http://schemas.microsoft.com/office/drawing/2014/main" id="{5DF622C4-5BB0-400F-BFC8-F1FA39531F63}"/>
              </a:ext>
            </a:extLst>
          </p:cNvPr>
          <p:cNvPicPr>
            <a:picLocks noChangeAspect="1"/>
          </p:cNvPicPr>
          <p:nvPr/>
        </p:nvPicPr>
        <p:blipFill>
          <a:blip r:embed="rId11"/>
          <a:stretch>
            <a:fillRect/>
          </a:stretch>
        </p:blipFill>
        <p:spPr>
          <a:xfrm>
            <a:off x="11073900" y="4415050"/>
            <a:ext cx="810322" cy="823592"/>
          </a:xfrm>
          <a:prstGeom prst="rect">
            <a:avLst/>
          </a:prstGeom>
        </p:spPr>
      </p:pic>
      <p:pic>
        <p:nvPicPr>
          <p:cNvPr id="5" name="Picture 10" descr="Table&#10;&#10;Description automatically generated">
            <a:extLst>
              <a:ext uri="{FF2B5EF4-FFF2-40B4-BE49-F238E27FC236}">
                <a16:creationId xmlns:a16="http://schemas.microsoft.com/office/drawing/2014/main" id="{C66386C6-35AE-44CD-9F7A-93B8036CA7B1}"/>
              </a:ext>
            </a:extLst>
          </p:cNvPr>
          <p:cNvPicPr>
            <a:picLocks noChangeAspect="1"/>
          </p:cNvPicPr>
          <p:nvPr/>
        </p:nvPicPr>
        <p:blipFill>
          <a:blip r:embed="rId12"/>
          <a:stretch>
            <a:fillRect/>
          </a:stretch>
        </p:blipFill>
        <p:spPr>
          <a:xfrm>
            <a:off x="216327" y="2574972"/>
            <a:ext cx="27432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itle 1">
            <a:extLst>
              <a:ext uri="{FF2B5EF4-FFF2-40B4-BE49-F238E27FC236}">
                <a16:creationId xmlns:a16="http://schemas.microsoft.com/office/drawing/2014/main" id="{A13EE795-3543-494F-88A4-E85F6E3CEE6F}"/>
              </a:ext>
            </a:extLst>
          </p:cNvPr>
          <p:cNvSpPr>
            <a:spLocks noGrp="1"/>
          </p:cNvSpPr>
          <p:nvPr>
            <p:ph type="title"/>
          </p:nvPr>
        </p:nvSpPr>
        <p:spPr>
          <a:xfrm>
            <a:off x="309033" y="206375"/>
            <a:ext cx="10515600" cy="1325563"/>
          </a:xfrm>
        </p:spPr>
        <p:txBody>
          <a:bodyPr/>
          <a:lstStyle/>
          <a:p>
            <a:r>
              <a:rPr lang="en-US">
                <a:solidFill>
                  <a:schemeClr val="tx1"/>
                </a:solidFill>
                <a:latin typeface="Arial"/>
                <a:cs typeface="Arial"/>
              </a:rPr>
              <a:t>Sensor Limitations</a:t>
            </a:r>
            <a:endParaRPr lang="en-US">
              <a:solidFill>
                <a:schemeClr val="tx1"/>
              </a:solidFill>
            </a:endParaRPr>
          </a:p>
        </p:txBody>
      </p:sp>
      <p:sp>
        <p:nvSpPr>
          <p:cNvPr id="17" name="Content Placeholder 4">
            <a:extLst>
              <a:ext uri="{FF2B5EF4-FFF2-40B4-BE49-F238E27FC236}">
                <a16:creationId xmlns:a16="http://schemas.microsoft.com/office/drawing/2014/main" id="{4ECFA4D0-D5F0-47A1-83E7-84E988868C2E}"/>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p:txBody>
      </p:sp>
      <p:cxnSp>
        <p:nvCxnSpPr>
          <p:cNvPr id="2" name="Straight Arrow Connector 1">
            <a:extLst>
              <a:ext uri="{FF2B5EF4-FFF2-40B4-BE49-F238E27FC236}">
                <a16:creationId xmlns:a16="http://schemas.microsoft.com/office/drawing/2014/main" id="{18135A90-55F1-43FC-A635-7467A3DB746A}"/>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61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lstStyle/>
          <a:p>
            <a:r>
              <a:rPr lang="en-US">
                <a:solidFill>
                  <a:schemeClr val="tx1"/>
                </a:solidFill>
                <a:latin typeface="Arial"/>
                <a:cs typeface="Arial"/>
              </a:rPr>
              <a:t>Advisors</a:t>
            </a:r>
            <a:endParaRPr lang="en-US">
              <a:solidFill>
                <a:schemeClr val="tx1"/>
              </a:solidFill>
            </a:endParaRPr>
          </a:p>
        </p:txBody>
      </p:sp>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7" name="TextBox 6">
            <a:extLst>
              <a:ext uri="{FF2B5EF4-FFF2-40B4-BE49-F238E27FC236}">
                <a16:creationId xmlns:a16="http://schemas.microsoft.com/office/drawing/2014/main" id="{CE18525F-C1B3-44E6-826A-DFEBA47495BE}"/>
              </a:ext>
            </a:extLst>
          </p:cNvPr>
          <p:cNvSpPr txBox="1"/>
          <p:nvPr/>
        </p:nvSpPr>
        <p:spPr>
          <a:xfrm>
            <a:off x="4532710" y="4519546"/>
            <a:ext cx="3128770" cy="1754326"/>
          </a:xfrm>
          <a:prstGeom prst="rect">
            <a:avLst/>
          </a:prstGeom>
          <a:noFill/>
        </p:spPr>
        <p:txBody>
          <a:bodyPr wrap="square" lIns="91440" tIns="45720" rIns="91440" bIns="45720" rtlCol="0" anchor="t">
            <a:spAutoFit/>
          </a:bodyPr>
          <a:lstStyle/>
          <a:p>
            <a:pPr algn="ctr"/>
            <a:r>
              <a:rPr lang="en-US">
                <a:cs typeface="Calibri"/>
              </a:rPr>
              <a:t>Michael Devine</a:t>
            </a:r>
            <a:endParaRPr lang="en-US">
              <a:ea typeface="+mn-lt"/>
              <a:cs typeface="+mn-lt"/>
            </a:endParaRPr>
          </a:p>
          <a:p>
            <a:pPr algn="ctr"/>
            <a:r>
              <a:rPr lang="en-US" i="1">
                <a:cs typeface="Calibri"/>
              </a:rPr>
              <a:t>Florida State University</a:t>
            </a:r>
          </a:p>
          <a:p>
            <a:pPr algn="ctr"/>
            <a:r>
              <a:rPr lang="en-US" i="1">
                <a:cs typeface="Calibri"/>
              </a:rPr>
              <a:t>Jim Moran College of Entrepreneurship</a:t>
            </a:r>
            <a:endParaRPr lang="en-US" i="1"/>
          </a:p>
          <a:p>
            <a:pPr algn="ctr"/>
            <a:endParaRPr lang="en-US">
              <a:cs typeface="Calibri"/>
            </a:endParaRPr>
          </a:p>
          <a:p>
            <a:pPr algn="ctr"/>
            <a:endParaRPr lang="en-US">
              <a:cs typeface="Calibri"/>
            </a:endParaRPr>
          </a:p>
        </p:txBody>
      </p:sp>
      <p:pic>
        <p:nvPicPr>
          <p:cNvPr id="19" name="Picture 19">
            <a:extLst>
              <a:ext uri="{FF2B5EF4-FFF2-40B4-BE49-F238E27FC236}">
                <a16:creationId xmlns:a16="http://schemas.microsoft.com/office/drawing/2014/main" id="{E00459DD-6BF8-42B4-8392-B4621E9C6B67}"/>
              </a:ext>
            </a:extLst>
          </p:cNvPr>
          <p:cNvPicPr>
            <a:picLocks noGrp="1" noChangeAspect="1"/>
          </p:cNvPicPr>
          <p:nvPr>
            <p:ph sz="half" idx="2"/>
          </p:nvPr>
        </p:nvPicPr>
        <p:blipFill>
          <a:blip r:embed="rId2"/>
          <a:stretch>
            <a:fillRect/>
          </a:stretch>
        </p:blipFill>
        <p:spPr>
          <a:xfrm>
            <a:off x="5097020" y="1599790"/>
            <a:ext cx="1997960" cy="2798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3">
            <a:extLst>
              <a:ext uri="{FF2B5EF4-FFF2-40B4-BE49-F238E27FC236}">
                <a16:creationId xmlns:a16="http://schemas.microsoft.com/office/drawing/2014/main" id="{37C8432F-79B0-426F-90E9-9FC7751C0AF1}"/>
              </a:ext>
            </a:extLst>
          </p:cNvPr>
          <p:cNvPicPr>
            <a:picLocks noGrp="1" noChangeAspect="1"/>
          </p:cNvPicPr>
          <p:nvPr>
            <p:ph sz="quarter" idx="11"/>
          </p:nvPr>
        </p:nvPicPr>
        <p:blipFill>
          <a:blip r:embed="rId3"/>
          <a:stretch>
            <a:fillRect/>
          </a:stretch>
        </p:blipFill>
        <p:spPr>
          <a:xfrm>
            <a:off x="8593146" y="1601011"/>
            <a:ext cx="1996139" cy="2797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A person wearing a suit and tie smiling at the camera&#10;&#10;Description automatically generated">
            <a:extLst>
              <a:ext uri="{FF2B5EF4-FFF2-40B4-BE49-F238E27FC236}">
                <a16:creationId xmlns:a16="http://schemas.microsoft.com/office/drawing/2014/main" id="{CBA11429-5929-460A-B90A-43585D20D89B}"/>
              </a:ext>
            </a:extLst>
          </p:cNvPr>
          <p:cNvPicPr>
            <a:picLocks noGrp="1" noChangeAspect="1"/>
          </p:cNvPicPr>
          <p:nvPr>
            <p:ph sz="half" idx="1"/>
          </p:nvPr>
        </p:nvPicPr>
        <p:blipFill>
          <a:blip r:embed="rId4"/>
          <a:stretch>
            <a:fillRect/>
          </a:stretch>
        </p:blipFill>
        <p:spPr>
          <a:xfrm>
            <a:off x="1602988" y="1604348"/>
            <a:ext cx="2031999" cy="2747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a:extLst>
              <a:ext uri="{FF2B5EF4-FFF2-40B4-BE49-F238E27FC236}">
                <a16:creationId xmlns:a16="http://schemas.microsoft.com/office/drawing/2014/main" id="{41EDFE08-924B-4AC1-8B61-50D7A7E8EBD7}"/>
              </a:ext>
            </a:extLst>
          </p:cNvPr>
          <p:cNvSpPr txBox="1"/>
          <p:nvPr/>
        </p:nvSpPr>
        <p:spPr>
          <a:xfrm>
            <a:off x="8119505" y="4520961"/>
            <a:ext cx="33080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Jerris Hooker</a:t>
            </a:r>
          </a:p>
          <a:p>
            <a:pPr algn="ctr"/>
            <a:r>
              <a:rPr lang="en-US" i="1">
                <a:cs typeface="Calibri"/>
              </a:rPr>
              <a:t>FAMU-FSU College of Engineering</a:t>
            </a:r>
          </a:p>
          <a:p>
            <a:pPr algn="ctr"/>
            <a:r>
              <a:rPr lang="en-US" i="1">
                <a:cs typeface="Calibri"/>
              </a:rPr>
              <a:t>Department of Electrical Engineering</a:t>
            </a:r>
          </a:p>
        </p:txBody>
      </p:sp>
      <p:sp>
        <p:nvSpPr>
          <p:cNvPr id="5" name="Content Placeholder 5">
            <a:extLst>
              <a:ext uri="{FF2B5EF4-FFF2-40B4-BE49-F238E27FC236}">
                <a16:creationId xmlns:a16="http://schemas.microsoft.com/office/drawing/2014/main" id="{BEE7E2E9-A8C1-4C4E-9204-9F8AC0DA3A4B}"/>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Ethan Saffer</a:t>
            </a:r>
          </a:p>
          <a:p>
            <a:pPr marL="0" indent="0">
              <a:buNone/>
            </a:pPr>
            <a:endParaRPr lang="en-US" sz="1400"/>
          </a:p>
        </p:txBody>
      </p:sp>
      <p:sp>
        <p:nvSpPr>
          <p:cNvPr id="8" name="TextBox 7">
            <a:extLst>
              <a:ext uri="{FF2B5EF4-FFF2-40B4-BE49-F238E27FC236}">
                <a16:creationId xmlns:a16="http://schemas.microsoft.com/office/drawing/2014/main" id="{43B910E4-791B-4991-B033-49FB9AAE8E98}"/>
              </a:ext>
            </a:extLst>
          </p:cNvPr>
          <p:cNvSpPr txBox="1"/>
          <p:nvPr/>
        </p:nvSpPr>
        <p:spPr>
          <a:xfrm>
            <a:off x="830766" y="4519961"/>
            <a:ext cx="35609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Shayne McConomy​</a:t>
            </a:r>
          </a:p>
          <a:p>
            <a:pPr algn="ctr"/>
            <a:r>
              <a:rPr lang="en-US" i="1">
                <a:cs typeface="Segoe UI"/>
              </a:rPr>
              <a:t>FAMU-FSU College of Engineering</a:t>
            </a:r>
            <a:r>
              <a:rPr lang="en-US">
                <a:cs typeface="Segoe UI"/>
              </a:rPr>
              <a:t>​</a:t>
            </a:r>
          </a:p>
          <a:p>
            <a:pPr algn="ctr"/>
            <a:r>
              <a:rPr lang="en-US" i="1">
                <a:cs typeface="Segoe UI"/>
              </a:rPr>
              <a:t>Department of Mechanical Engineering</a:t>
            </a:r>
            <a:r>
              <a:rPr lang="en-US">
                <a:cs typeface="Segoe UI"/>
              </a:rPr>
              <a:t>​</a:t>
            </a:r>
          </a:p>
        </p:txBody>
      </p:sp>
      <p:cxnSp>
        <p:nvCxnSpPr>
          <p:cNvPr id="12" name="Straight Arrow Connector 11">
            <a:extLst>
              <a:ext uri="{FF2B5EF4-FFF2-40B4-BE49-F238E27FC236}">
                <a16:creationId xmlns:a16="http://schemas.microsoft.com/office/drawing/2014/main" id="{3728E46E-E90B-44BE-A9BC-32938046CE4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437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6B5C-2E7F-413C-8419-5C555764B4D2}"/>
              </a:ext>
            </a:extLst>
          </p:cNvPr>
          <p:cNvSpPr>
            <a:spLocks noGrp="1"/>
          </p:cNvSpPr>
          <p:nvPr>
            <p:ph type="title"/>
          </p:nvPr>
        </p:nvSpPr>
        <p:spPr>
          <a:xfrm>
            <a:off x="234351" y="135087"/>
            <a:ext cx="10515600" cy="1325563"/>
          </a:xfrm>
        </p:spPr>
        <p:txBody>
          <a:bodyPr/>
          <a:lstStyle/>
          <a:p>
            <a:r>
              <a:rPr lang="en-US">
                <a:solidFill>
                  <a:schemeClr val="tx1"/>
                </a:solidFill>
                <a:latin typeface="Arial"/>
                <a:cs typeface="Arial"/>
              </a:rPr>
              <a:t>Item Identification on HapTac</a:t>
            </a:r>
            <a:endParaRPr lang="en-US">
              <a:solidFill>
                <a:schemeClr val="tx1"/>
              </a:solidFill>
            </a:endParaRPr>
          </a:p>
        </p:txBody>
      </p:sp>
      <p:sp>
        <p:nvSpPr>
          <p:cNvPr id="9" name="Slide Number Placeholder 8">
            <a:extLst>
              <a:ext uri="{FF2B5EF4-FFF2-40B4-BE49-F238E27FC236}">
                <a16:creationId xmlns:a16="http://schemas.microsoft.com/office/drawing/2014/main" id="{BC98E564-E453-4F3A-930F-E0310FBF7E7D}"/>
              </a:ext>
            </a:extLst>
          </p:cNvPr>
          <p:cNvSpPr>
            <a:spLocks noGrp="1"/>
          </p:cNvSpPr>
          <p:nvPr>
            <p:ph type="sldNum" sz="quarter" idx="4"/>
          </p:nvPr>
        </p:nvSpPr>
        <p:spPr/>
        <p:txBody>
          <a:bodyPr lIns="91440" tIns="45720" rIns="91440" bIns="45720" anchor="t"/>
          <a:lstStyle/>
          <a:p>
            <a:r>
              <a:rPr lang="en-US">
                <a:latin typeface="Arial"/>
                <a:cs typeface="Arial"/>
              </a:rPr>
              <a:t>30</a:t>
            </a:r>
            <a:endParaRPr lang="en-US"/>
          </a:p>
        </p:txBody>
      </p:sp>
      <p:sp>
        <p:nvSpPr>
          <p:cNvPr id="10" name="Content Placeholder 9">
            <a:extLst>
              <a:ext uri="{FF2B5EF4-FFF2-40B4-BE49-F238E27FC236}">
                <a16:creationId xmlns:a16="http://schemas.microsoft.com/office/drawing/2014/main" id="{66CAF92A-1E6D-4615-A605-1B1C86DB0ADD}"/>
              </a:ext>
            </a:extLst>
          </p:cNvPr>
          <p:cNvSpPr>
            <a:spLocks noGrp="1"/>
          </p:cNvSpPr>
          <p:nvPr>
            <p:ph sz="quarter" idx="11"/>
          </p:nvPr>
        </p:nvSpPr>
        <p:spPr/>
        <p:txBody>
          <a:bodyPr vert="horz" lIns="91440" tIns="45720" rIns="91440" bIns="45720" rtlCol="0" anchor="t">
            <a:noAutofit/>
          </a:bodyPr>
          <a:lstStyle/>
          <a:p>
            <a:r>
              <a:rPr lang="en-US">
                <a:latin typeface="Arial"/>
                <a:cs typeface="Arial"/>
              </a:rPr>
              <a:t>David Alicea</a:t>
            </a:r>
            <a:endParaRPr lang="en-US"/>
          </a:p>
        </p:txBody>
      </p:sp>
      <p:cxnSp>
        <p:nvCxnSpPr>
          <p:cNvPr id="11" name="Straight Arrow Connector 10">
            <a:extLst>
              <a:ext uri="{FF2B5EF4-FFF2-40B4-BE49-F238E27FC236}">
                <a16:creationId xmlns:a16="http://schemas.microsoft.com/office/drawing/2014/main" id="{6994EF4C-ED1F-4113-BF2A-E13ED0A68194}"/>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3" name="Rectangle: Rounded Corners 242">
            <a:extLst>
              <a:ext uri="{FF2B5EF4-FFF2-40B4-BE49-F238E27FC236}">
                <a16:creationId xmlns:a16="http://schemas.microsoft.com/office/drawing/2014/main" id="{03D24863-D810-49EB-9E4E-BA68A87E053D}"/>
              </a:ext>
            </a:extLst>
          </p:cNvPr>
          <p:cNvSpPr/>
          <p:nvPr/>
        </p:nvSpPr>
        <p:spPr>
          <a:xfrm>
            <a:off x="392370" y="1705286"/>
            <a:ext cx="1236452" cy="905772"/>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Device is turned on</a:t>
            </a:r>
            <a:endParaRPr lang="en-US"/>
          </a:p>
        </p:txBody>
      </p:sp>
      <p:sp>
        <p:nvSpPr>
          <p:cNvPr id="244" name="Rectangle 243">
            <a:extLst>
              <a:ext uri="{FF2B5EF4-FFF2-40B4-BE49-F238E27FC236}">
                <a16:creationId xmlns:a16="http://schemas.microsoft.com/office/drawing/2014/main" id="{18FB13FB-0C5F-4658-9DE9-0E7B2DCB5F96}"/>
              </a:ext>
            </a:extLst>
          </p:cNvPr>
          <p:cNvSpPr/>
          <p:nvPr/>
        </p:nvSpPr>
        <p:spPr>
          <a:xfrm>
            <a:off x="2073623" y="1704387"/>
            <a:ext cx="1150187" cy="920150"/>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Button is pressed</a:t>
            </a:r>
            <a:endParaRPr lang="en-US"/>
          </a:p>
        </p:txBody>
      </p:sp>
      <p:sp>
        <p:nvSpPr>
          <p:cNvPr id="246" name="Rectangle 245">
            <a:extLst>
              <a:ext uri="{FF2B5EF4-FFF2-40B4-BE49-F238E27FC236}">
                <a16:creationId xmlns:a16="http://schemas.microsoft.com/office/drawing/2014/main" id="{130B6A17-691D-46A7-A23B-2E5EC3DCAACF}"/>
              </a:ext>
            </a:extLst>
          </p:cNvPr>
          <p:cNvSpPr/>
          <p:nvPr/>
        </p:nvSpPr>
        <p:spPr>
          <a:xfrm>
            <a:off x="1988257" y="2984871"/>
            <a:ext cx="1322717" cy="891396"/>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Camera is activated</a:t>
            </a:r>
            <a:endParaRPr lang="en-US"/>
          </a:p>
        </p:txBody>
      </p:sp>
      <p:sp>
        <p:nvSpPr>
          <p:cNvPr id="247" name="Rectangle 246">
            <a:extLst>
              <a:ext uri="{FF2B5EF4-FFF2-40B4-BE49-F238E27FC236}">
                <a16:creationId xmlns:a16="http://schemas.microsoft.com/office/drawing/2014/main" id="{5FDB575A-02D1-44AE-BEBD-066C1484837A}"/>
              </a:ext>
            </a:extLst>
          </p:cNvPr>
          <p:cNvSpPr/>
          <p:nvPr/>
        </p:nvSpPr>
        <p:spPr>
          <a:xfrm>
            <a:off x="3755774" y="2969593"/>
            <a:ext cx="1495244" cy="920150"/>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Camera takes</a:t>
            </a:r>
          </a:p>
          <a:p>
            <a:pPr algn="ctr"/>
            <a:r>
              <a:rPr lang="en-US">
                <a:cs typeface="Calibri"/>
              </a:rPr>
              <a:t>a picture of the object</a:t>
            </a:r>
          </a:p>
        </p:txBody>
      </p:sp>
      <p:sp>
        <p:nvSpPr>
          <p:cNvPr id="248" name="Rectangle 247">
            <a:extLst>
              <a:ext uri="{FF2B5EF4-FFF2-40B4-BE49-F238E27FC236}">
                <a16:creationId xmlns:a16="http://schemas.microsoft.com/office/drawing/2014/main" id="{3009BCC7-C75E-4B0D-8DCC-1DD9991E3426}"/>
              </a:ext>
            </a:extLst>
          </p:cNvPr>
          <p:cNvSpPr/>
          <p:nvPr/>
        </p:nvSpPr>
        <p:spPr>
          <a:xfrm>
            <a:off x="5695819" y="2983073"/>
            <a:ext cx="1495244" cy="934527"/>
          </a:xfrm>
          <a:prstGeom prst="rect">
            <a:avLst/>
          </a:prstGeom>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30000">
                <a:ea typeface="+mn-lt"/>
                <a:cs typeface="+mn-lt"/>
              </a:rPr>
              <a:t>1</a:t>
            </a:r>
            <a:r>
              <a:rPr lang="en-US">
                <a:ea typeface="+mn-lt"/>
                <a:cs typeface="+mn-lt"/>
              </a:rPr>
              <a:t>Image is saved as a file</a:t>
            </a:r>
            <a:endParaRPr lang="en-US">
              <a:cs typeface="Calibri" panose="020F0502020204030204"/>
            </a:endParaRPr>
          </a:p>
        </p:txBody>
      </p:sp>
      <p:sp>
        <p:nvSpPr>
          <p:cNvPr id="249" name="Rectangle 248">
            <a:extLst>
              <a:ext uri="{FF2B5EF4-FFF2-40B4-BE49-F238E27FC236}">
                <a16:creationId xmlns:a16="http://schemas.microsoft.com/office/drawing/2014/main" id="{FBE58404-B8A3-4B29-9E41-6A3D58C11119}"/>
              </a:ext>
            </a:extLst>
          </p:cNvPr>
          <p:cNvSpPr/>
          <p:nvPr/>
        </p:nvSpPr>
        <p:spPr>
          <a:xfrm>
            <a:off x="5436127" y="4304893"/>
            <a:ext cx="2012829" cy="920150"/>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Alexnet takes image file and begins identifying</a:t>
            </a:r>
            <a:endParaRPr lang="en-US"/>
          </a:p>
        </p:txBody>
      </p:sp>
      <p:sp>
        <p:nvSpPr>
          <p:cNvPr id="250" name="Rectangle 249">
            <a:extLst>
              <a:ext uri="{FF2B5EF4-FFF2-40B4-BE49-F238E27FC236}">
                <a16:creationId xmlns:a16="http://schemas.microsoft.com/office/drawing/2014/main" id="{E54E92C5-238B-4385-9E7D-0B42986E599B}"/>
              </a:ext>
            </a:extLst>
          </p:cNvPr>
          <p:cNvSpPr/>
          <p:nvPr/>
        </p:nvSpPr>
        <p:spPr>
          <a:xfrm>
            <a:off x="7879381" y="4246484"/>
            <a:ext cx="1940942" cy="1035168"/>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Alexnet gives prediction of what the object is</a:t>
            </a:r>
            <a:endParaRPr lang="en-US"/>
          </a:p>
        </p:txBody>
      </p:sp>
      <p:sp>
        <p:nvSpPr>
          <p:cNvPr id="251" name="Rectangle 250">
            <a:extLst>
              <a:ext uri="{FF2B5EF4-FFF2-40B4-BE49-F238E27FC236}">
                <a16:creationId xmlns:a16="http://schemas.microsoft.com/office/drawing/2014/main" id="{CE9E9F69-8129-46A0-928A-EB396CF65941}"/>
              </a:ext>
            </a:extLst>
          </p:cNvPr>
          <p:cNvSpPr/>
          <p:nvPr/>
        </p:nvSpPr>
        <p:spPr>
          <a:xfrm>
            <a:off x="10250746" y="4303096"/>
            <a:ext cx="1639017" cy="920150"/>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Speaker tells user what the object is</a:t>
            </a:r>
            <a:endParaRPr lang="en-US"/>
          </a:p>
        </p:txBody>
      </p:sp>
      <p:cxnSp>
        <p:nvCxnSpPr>
          <p:cNvPr id="252" name="Straight Arrow Connector 251">
            <a:extLst>
              <a:ext uri="{FF2B5EF4-FFF2-40B4-BE49-F238E27FC236}">
                <a16:creationId xmlns:a16="http://schemas.microsoft.com/office/drawing/2014/main" id="{46238102-1EF6-492F-8B4E-C4F801FC6D50}"/>
              </a:ext>
            </a:extLst>
          </p:cNvPr>
          <p:cNvCxnSpPr/>
          <p:nvPr/>
        </p:nvCxnSpPr>
        <p:spPr>
          <a:xfrm flipV="1">
            <a:off x="1695319" y="2154219"/>
            <a:ext cx="339306" cy="5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82129734-321B-41CE-A942-070AC066BCFE}"/>
              </a:ext>
            </a:extLst>
          </p:cNvPr>
          <p:cNvCxnSpPr>
            <a:cxnSpLocks/>
          </p:cNvCxnSpPr>
          <p:nvPr/>
        </p:nvCxnSpPr>
        <p:spPr>
          <a:xfrm>
            <a:off x="2648034" y="2672884"/>
            <a:ext cx="1006" cy="26360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AC8691E5-E3A4-4F78-8EED-106155A49536}"/>
              </a:ext>
            </a:extLst>
          </p:cNvPr>
          <p:cNvCxnSpPr>
            <a:cxnSpLocks/>
          </p:cNvCxnSpPr>
          <p:nvPr/>
        </p:nvCxnSpPr>
        <p:spPr>
          <a:xfrm flipV="1">
            <a:off x="3363092" y="3390672"/>
            <a:ext cx="339306" cy="5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F897524C-61EA-4C4C-BD63-074A2ACA1EC3}"/>
              </a:ext>
            </a:extLst>
          </p:cNvPr>
          <p:cNvCxnSpPr>
            <a:cxnSpLocks/>
          </p:cNvCxnSpPr>
          <p:nvPr/>
        </p:nvCxnSpPr>
        <p:spPr>
          <a:xfrm flipV="1">
            <a:off x="5304035" y="3448179"/>
            <a:ext cx="339306" cy="5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F6966F76-D920-4584-9B9E-CB5C9BBBF014}"/>
              </a:ext>
            </a:extLst>
          </p:cNvPr>
          <p:cNvCxnSpPr>
            <a:cxnSpLocks/>
          </p:cNvCxnSpPr>
          <p:nvPr/>
        </p:nvCxnSpPr>
        <p:spPr>
          <a:xfrm>
            <a:off x="6441042" y="3971518"/>
            <a:ext cx="1006" cy="2712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2BF6FDA6-2606-43DB-8D43-2742CB22613D}"/>
              </a:ext>
            </a:extLst>
          </p:cNvPr>
          <p:cNvCxnSpPr>
            <a:cxnSpLocks/>
          </p:cNvCxnSpPr>
          <p:nvPr/>
        </p:nvCxnSpPr>
        <p:spPr>
          <a:xfrm flipV="1">
            <a:off x="7503770" y="4727763"/>
            <a:ext cx="339306" cy="5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BDBFBA4B-6C46-4B68-AF5B-CF5B700879E9}"/>
              </a:ext>
            </a:extLst>
          </p:cNvPr>
          <p:cNvCxnSpPr>
            <a:cxnSpLocks/>
          </p:cNvCxnSpPr>
          <p:nvPr/>
        </p:nvCxnSpPr>
        <p:spPr>
          <a:xfrm flipV="1">
            <a:off x="9876035" y="4727765"/>
            <a:ext cx="339306" cy="5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BF715541-669B-4848-AA0B-A793B32FDAF5}"/>
              </a:ext>
            </a:extLst>
          </p:cNvPr>
          <p:cNvCxnSpPr>
            <a:cxnSpLocks/>
          </p:cNvCxnSpPr>
          <p:nvPr/>
        </p:nvCxnSpPr>
        <p:spPr>
          <a:xfrm flipH="1">
            <a:off x="3271078" y="2145593"/>
            <a:ext cx="7837814" cy="86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2DFEA565-A736-494C-B7D5-CBC898AEC32B}"/>
              </a:ext>
            </a:extLst>
          </p:cNvPr>
          <p:cNvCxnSpPr/>
          <p:nvPr/>
        </p:nvCxnSpPr>
        <p:spPr>
          <a:xfrm>
            <a:off x="11097212" y="2151453"/>
            <a:ext cx="0" cy="2084713"/>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263" name="TextBox 262">
            <a:extLst>
              <a:ext uri="{FF2B5EF4-FFF2-40B4-BE49-F238E27FC236}">
                <a16:creationId xmlns:a16="http://schemas.microsoft.com/office/drawing/2014/main" id="{2635A6B4-7A76-43F3-817D-595F1FBC6BAA}"/>
              </a:ext>
            </a:extLst>
          </p:cNvPr>
          <p:cNvSpPr txBox="1"/>
          <p:nvPr/>
        </p:nvSpPr>
        <p:spPr>
          <a:xfrm>
            <a:off x="230332" y="5460424"/>
            <a:ext cx="80541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aseline="30000">
                <a:ea typeface="+mn-lt"/>
                <a:cs typeface="+mn-lt"/>
              </a:rPr>
              <a:t>1</a:t>
            </a:r>
            <a:r>
              <a:rPr lang="en-US" sz="1200">
                <a:ea typeface="+mn-lt"/>
                <a:cs typeface="+mn-lt"/>
              </a:rPr>
              <a:t>The same file is used for each use, therefore only the last image taken is saved on the device. Each image is deleted once a new one is taken.</a:t>
            </a:r>
            <a:endParaRPr lang="en-US" sz="1200"/>
          </a:p>
        </p:txBody>
      </p:sp>
    </p:spTree>
    <p:extLst>
      <p:ext uri="{BB962C8B-B14F-4D97-AF65-F5344CB8AC3E}">
        <p14:creationId xmlns:p14="http://schemas.microsoft.com/office/powerpoint/2010/main" val="1233180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A0981F-BCD6-466E-8BC5-935D968B3497}"/>
              </a:ext>
            </a:extLst>
          </p:cNvPr>
          <p:cNvSpPr txBox="1"/>
          <p:nvPr/>
        </p:nvSpPr>
        <p:spPr>
          <a:xfrm>
            <a:off x="6521859" y="1252538"/>
            <a:ext cx="5670141" cy="3914918"/>
          </a:xfrm>
          <a:prstGeom prst="rect">
            <a:avLst/>
          </a:prstGeom>
          <a:noFill/>
        </p:spPr>
        <p:txBody>
          <a:bodyPr wrap="square" lIns="91440" tIns="45720" rIns="91440" bIns="45720" rtlCol="0" anchor="t">
            <a:spAutoFit/>
          </a:bodyPr>
          <a:lstStyle/>
          <a:p>
            <a:pPr>
              <a:lnSpc>
                <a:spcPct val="90000"/>
              </a:lnSpc>
            </a:pPr>
            <a:r>
              <a:rPr lang="en-US" sz="3200">
                <a:latin typeface="Arial"/>
                <a:cs typeface="Arial"/>
              </a:rPr>
              <a:t>Why does it only detect the plastic bag?</a:t>
            </a:r>
          </a:p>
          <a:p>
            <a:pPr marL="342900" indent="-228600">
              <a:lnSpc>
                <a:spcPct val="90000"/>
              </a:lnSpc>
              <a:buFont typeface="Arial" panose="020B0604020202020204" pitchFamily="34" charset="0"/>
              <a:buChar char="•"/>
            </a:pPr>
            <a:r>
              <a:rPr lang="en-US" sz="3200">
                <a:latin typeface="Arial"/>
                <a:cs typeface="Arial"/>
              </a:rPr>
              <a:t>Database has bias towards the plastic bag.</a:t>
            </a:r>
          </a:p>
          <a:p>
            <a:pPr marL="342900" indent="-228600">
              <a:lnSpc>
                <a:spcPct val="90000"/>
              </a:lnSpc>
              <a:buFont typeface="Arial" panose="020B0604020202020204" pitchFamily="34" charset="0"/>
              <a:buChar char="•"/>
            </a:pPr>
            <a:r>
              <a:rPr lang="en-US" sz="3200">
                <a:latin typeface="Arial"/>
                <a:cs typeface="Arial"/>
              </a:rPr>
              <a:t>Nearly no instance of flour bags in database.</a:t>
            </a:r>
          </a:p>
          <a:p>
            <a:pPr marL="342900" indent="-228600">
              <a:lnSpc>
                <a:spcPct val="90000"/>
              </a:lnSpc>
              <a:buFont typeface="Arial" panose="020B0604020202020204" pitchFamily="34" charset="0"/>
              <a:buChar char="•"/>
            </a:pPr>
            <a:r>
              <a:rPr lang="en-US" sz="3200">
                <a:latin typeface="Arial"/>
                <a:cs typeface="Arial"/>
              </a:rPr>
              <a:t>When scanned, overall shape is evaluated.</a:t>
            </a:r>
          </a:p>
          <a:p>
            <a:pPr marL="285750" indent="-285750">
              <a:buFont typeface="Arial" panose="020B0604020202020204" pitchFamily="34" charset="0"/>
              <a:buChar char="•"/>
            </a:pPr>
            <a:endParaRPr lang="en-US"/>
          </a:p>
        </p:txBody>
      </p:sp>
      <p:pic>
        <p:nvPicPr>
          <p:cNvPr id="13" name="Picture 19" descr="A picture containing text&#10;&#10;Description automatically generated">
            <a:extLst>
              <a:ext uri="{FF2B5EF4-FFF2-40B4-BE49-F238E27FC236}">
                <a16:creationId xmlns:a16="http://schemas.microsoft.com/office/drawing/2014/main" id="{539D202C-39B4-43D9-A23C-EAE113F27620}"/>
              </a:ext>
            </a:extLst>
          </p:cNvPr>
          <p:cNvPicPr>
            <a:picLocks noChangeAspect="1"/>
          </p:cNvPicPr>
          <p:nvPr/>
        </p:nvPicPr>
        <p:blipFill>
          <a:blip r:embed="rId3"/>
          <a:stretch>
            <a:fillRect/>
          </a:stretch>
        </p:blipFill>
        <p:spPr>
          <a:xfrm>
            <a:off x="406111" y="990629"/>
            <a:ext cx="5705102" cy="469367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6" name="Picture 7" descr="A picture containing text, wall&#10;&#10;Description automatically generated">
            <a:extLst>
              <a:ext uri="{FF2B5EF4-FFF2-40B4-BE49-F238E27FC236}">
                <a16:creationId xmlns:a16="http://schemas.microsoft.com/office/drawing/2014/main" id="{D70BD0DF-FC19-4FE8-9FDA-F3A8583F8AC5}"/>
              </a:ext>
            </a:extLst>
          </p:cNvPr>
          <p:cNvPicPr>
            <a:picLocks noChangeAspect="1"/>
          </p:cNvPicPr>
          <p:nvPr/>
        </p:nvPicPr>
        <p:blipFill>
          <a:blip r:embed="rId4"/>
          <a:stretch>
            <a:fillRect/>
          </a:stretch>
        </p:blipFill>
        <p:spPr>
          <a:xfrm>
            <a:off x="3078307" y="993604"/>
            <a:ext cx="2733675" cy="2252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C2B170CD-676C-47CC-AF53-8032C6C1F8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31</a:t>
            </a:r>
            <a:endParaRPr lang="en-US"/>
          </a:p>
        </p:txBody>
      </p:sp>
      <p:sp>
        <p:nvSpPr>
          <p:cNvPr id="4" name="Content Placeholder 5">
            <a:extLst>
              <a:ext uri="{FF2B5EF4-FFF2-40B4-BE49-F238E27FC236}">
                <a16:creationId xmlns:a16="http://schemas.microsoft.com/office/drawing/2014/main" id="{20BEE518-5B7F-4EFA-B388-B224A019C05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cxnSp>
        <p:nvCxnSpPr>
          <p:cNvPr id="3" name="Straight Arrow Connector 2">
            <a:extLst>
              <a:ext uri="{FF2B5EF4-FFF2-40B4-BE49-F238E27FC236}">
                <a16:creationId xmlns:a16="http://schemas.microsoft.com/office/drawing/2014/main" id="{8588AE4D-44DD-4FB4-A23B-C2C9B7C82541}"/>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D715B74B-C877-45DE-8EB4-EB2F9118F06E}"/>
              </a:ext>
            </a:extLst>
          </p:cNvPr>
          <p:cNvPicPr>
            <a:picLocks noChangeAspect="1"/>
          </p:cNvPicPr>
          <p:nvPr/>
        </p:nvPicPr>
        <p:blipFill>
          <a:blip r:embed="rId5"/>
          <a:stretch>
            <a:fillRect/>
          </a:stretch>
        </p:blipFill>
        <p:spPr>
          <a:xfrm>
            <a:off x="406111" y="996925"/>
            <a:ext cx="2621973" cy="2256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8" descr="A picture containing text, indoor, person&#10;&#10;Description automatically generated">
            <a:extLst>
              <a:ext uri="{FF2B5EF4-FFF2-40B4-BE49-F238E27FC236}">
                <a16:creationId xmlns:a16="http://schemas.microsoft.com/office/drawing/2014/main" id="{34174863-FC59-4BE2-B570-60608FC53C11}"/>
              </a:ext>
            </a:extLst>
          </p:cNvPr>
          <p:cNvPicPr>
            <a:picLocks noChangeAspect="1"/>
          </p:cNvPicPr>
          <p:nvPr/>
        </p:nvPicPr>
        <p:blipFill>
          <a:blip r:embed="rId6"/>
          <a:stretch>
            <a:fillRect/>
          </a:stretch>
        </p:blipFill>
        <p:spPr>
          <a:xfrm>
            <a:off x="5871729" y="990629"/>
            <a:ext cx="2733675" cy="2258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20" descr="A picture containing text, person, wall, indoor&#10;&#10;Description automatically generated">
            <a:extLst>
              <a:ext uri="{FF2B5EF4-FFF2-40B4-BE49-F238E27FC236}">
                <a16:creationId xmlns:a16="http://schemas.microsoft.com/office/drawing/2014/main" id="{1C159548-D02C-4CF5-B461-B90AF176451D}"/>
              </a:ext>
            </a:extLst>
          </p:cNvPr>
          <p:cNvPicPr>
            <a:picLocks noChangeAspect="1"/>
          </p:cNvPicPr>
          <p:nvPr/>
        </p:nvPicPr>
        <p:blipFill>
          <a:blip r:embed="rId7"/>
          <a:stretch>
            <a:fillRect/>
          </a:stretch>
        </p:blipFill>
        <p:spPr>
          <a:xfrm>
            <a:off x="407843" y="3427441"/>
            <a:ext cx="2619375" cy="226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1" descr="Graphical user interface, text&#10;&#10;Description automatically generated">
            <a:extLst>
              <a:ext uri="{FF2B5EF4-FFF2-40B4-BE49-F238E27FC236}">
                <a16:creationId xmlns:a16="http://schemas.microsoft.com/office/drawing/2014/main" id="{799E2CAA-F398-4C66-8E98-F20F6ACD7C07}"/>
              </a:ext>
            </a:extLst>
          </p:cNvPr>
          <p:cNvPicPr>
            <a:picLocks noChangeAspect="1"/>
          </p:cNvPicPr>
          <p:nvPr/>
        </p:nvPicPr>
        <p:blipFill>
          <a:blip r:embed="rId8"/>
          <a:stretch>
            <a:fillRect/>
          </a:stretch>
        </p:blipFill>
        <p:spPr>
          <a:xfrm>
            <a:off x="3063390" y="3420631"/>
            <a:ext cx="2750993" cy="2274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2">
            <a:extLst>
              <a:ext uri="{FF2B5EF4-FFF2-40B4-BE49-F238E27FC236}">
                <a16:creationId xmlns:a16="http://schemas.microsoft.com/office/drawing/2014/main" id="{B057B9D1-709A-4FB9-88BF-B7978C044AE6}"/>
              </a:ext>
            </a:extLst>
          </p:cNvPr>
          <p:cNvPicPr>
            <a:picLocks noChangeAspect="1"/>
          </p:cNvPicPr>
          <p:nvPr/>
        </p:nvPicPr>
        <p:blipFill>
          <a:blip r:embed="rId9"/>
          <a:stretch>
            <a:fillRect/>
          </a:stretch>
        </p:blipFill>
        <p:spPr>
          <a:xfrm>
            <a:off x="5869132" y="3419867"/>
            <a:ext cx="2749261" cy="2255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1E4FD61B-417C-4EE0-9FC3-7EF8488A46D3}"/>
              </a:ext>
            </a:extLst>
          </p:cNvPr>
          <p:cNvSpPr txBox="1">
            <a:spLocks/>
          </p:cNvSpPr>
          <p:nvPr/>
        </p:nvSpPr>
        <p:spPr>
          <a:xfrm>
            <a:off x="352425" y="-73025"/>
            <a:ext cx="10991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err="1">
                <a:solidFill>
                  <a:schemeClr val="tx1"/>
                </a:solidFill>
                <a:latin typeface="Arial"/>
                <a:cs typeface="Arial"/>
              </a:rPr>
              <a:t>AlexNet</a:t>
            </a:r>
            <a:r>
              <a:rPr lang="en-US">
                <a:solidFill>
                  <a:schemeClr val="tx1"/>
                </a:solidFill>
                <a:latin typeface="Arial"/>
                <a:cs typeface="Arial"/>
              </a:rPr>
              <a:t> – Normal Conditions</a:t>
            </a:r>
            <a:endParaRPr lang="en-US" b="0">
              <a:solidFill>
                <a:schemeClr val="tx1"/>
              </a:solidFill>
              <a:latin typeface="Arial"/>
              <a:cs typeface="Arial"/>
            </a:endParaRPr>
          </a:p>
        </p:txBody>
      </p:sp>
      <p:pic>
        <p:nvPicPr>
          <p:cNvPr id="19" name="Picture 19" descr="A picture containing text&#10;&#10;Description automatically generated">
            <a:extLst>
              <a:ext uri="{FF2B5EF4-FFF2-40B4-BE49-F238E27FC236}">
                <a16:creationId xmlns:a16="http://schemas.microsoft.com/office/drawing/2014/main" id="{25E200CD-5124-4DA6-BB42-D30713AA2492}"/>
              </a:ext>
            </a:extLst>
          </p:cNvPr>
          <p:cNvPicPr>
            <a:picLocks noChangeAspect="1"/>
          </p:cNvPicPr>
          <p:nvPr/>
        </p:nvPicPr>
        <p:blipFill>
          <a:blip r:embed="rId3"/>
          <a:stretch>
            <a:fillRect/>
          </a:stretch>
        </p:blipFill>
        <p:spPr>
          <a:xfrm>
            <a:off x="8649511" y="1975921"/>
            <a:ext cx="2749261" cy="2261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085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9"/>
                                        </p:tgtEl>
                                        <p:attrNameLst>
                                          <p:attrName>stroke.color</p:attrName>
                                        </p:attrNameLst>
                                      </p:cBhvr>
                                      <p:to>
                                        <a:srgbClr val="FF0000"/>
                                      </p:to>
                                    </p:animClr>
                                    <p:set>
                                      <p:cBhvr>
                                        <p:cTn id="7" dur="2000" fill="hold"/>
                                        <p:tgtEl>
                                          <p:spTgt spid="19"/>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B170CD-676C-47CC-AF53-8032C6C1F8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32</a:t>
            </a:r>
            <a:endParaRPr lang="en-US"/>
          </a:p>
        </p:txBody>
      </p:sp>
      <p:sp>
        <p:nvSpPr>
          <p:cNvPr id="4" name="Content Placeholder 5">
            <a:extLst>
              <a:ext uri="{FF2B5EF4-FFF2-40B4-BE49-F238E27FC236}">
                <a16:creationId xmlns:a16="http://schemas.microsoft.com/office/drawing/2014/main" id="{20BEE518-5B7F-4EFA-B388-B224A019C05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cxnSp>
        <p:nvCxnSpPr>
          <p:cNvPr id="3" name="Straight Arrow Connector 2">
            <a:extLst>
              <a:ext uri="{FF2B5EF4-FFF2-40B4-BE49-F238E27FC236}">
                <a16:creationId xmlns:a16="http://schemas.microsoft.com/office/drawing/2014/main" id="{8588AE4D-44DD-4FB4-A23B-C2C9B7C82541}"/>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44B23DA-A57C-4DD9-A4CD-94617B748BAF}"/>
              </a:ext>
            </a:extLst>
          </p:cNvPr>
          <p:cNvSpPr txBox="1"/>
          <p:nvPr/>
        </p:nvSpPr>
        <p:spPr>
          <a:xfrm>
            <a:off x="3705223" y="1164512"/>
            <a:ext cx="26392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Calibri"/>
            </a:endParaRPr>
          </a:p>
        </p:txBody>
      </p:sp>
      <p:pic>
        <p:nvPicPr>
          <p:cNvPr id="9" name="Picture 9" descr="A picture containing text, wall, indoor, hand&#10;&#10;Description automatically generated">
            <a:extLst>
              <a:ext uri="{FF2B5EF4-FFF2-40B4-BE49-F238E27FC236}">
                <a16:creationId xmlns:a16="http://schemas.microsoft.com/office/drawing/2014/main" id="{E9BDCF51-CCDD-4FB5-AC99-6650184C853B}"/>
              </a:ext>
            </a:extLst>
          </p:cNvPr>
          <p:cNvPicPr>
            <a:picLocks noChangeAspect="1"/>
          </p:cNvPicPr>
          <p:nvPr/>
        </p:nvPicPr>
        <p:blipFill>
          <a:blip r:embed="rId2"/>
          <a:stretch>
            <a:fillRect/>
          </a:stretch>
        </p:blipFill>
        <p:spPr>
          <a:xfrm>
            <a:off x="5848349" y="1021758"/>
            <a:ext cx="2692977" cy="2248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A picture containing text, indoor&#10;&#10;Description automatically generated">
            <a:extLst>
              <a:ext uri="{FF2B5EF4-FFF2-40B4-BE49-F238E27FC236}">
                <a16:creationId xmlns:a16="http://schemas.microsoft.com/office/drawing/2014/main" id="{3152E354-D1D5-4AED-8603-8ECAE42A54C0}"/>
              </a:ext>
            </a:extLst>
          </p:cNvPr>
          <p:cNvPicPr>
            <a:picLocks noChangeAspect="1"/>
          </p:cNvPicPr>
          <p:nvPr/>
        </p:nvPicPr>
        <p:blipFill>
          <a:blip r:embed="rId3"/>
          <a:stretch>
            <a:fillRect/>
          </a:stretch>
        </p:blipFill>
        <p:spPr>
          <a:xfrm>
            <a:off x="8601075" y="1868402"/>
            <a:ext cx="2743200" cy="2370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1" descr="A picture containing text, wall, person, indoor&#10;&#10;Description automatically generated">
            <a:extLst>
              <a:ext uri="{FF2B5EF4-FFF2-40B4-BE49-F238E27FC236}">
                <a16:creationId xmlns:a16="http://schemas.microsoft.com/office/drawing/2014/main" id="{8171A6A2-6FF5-4D77-A849-DF0492A33FAD}"/>
              </a:ext>
            </a:extLst>
          </p:cNvPr>
          <p:cNvPicPr>
            <a:picLocks noChangeAspect="1"/>
          </p:cNvPicPr>
          <p:nvPr/>
        </p:nvPicPr>
        <p:blipFill>
          <a:blip r:embed="rId4"/>
          <a:stretch>
            <a:fillRect/>
          </a:stretch>
        </p:blipFill>
        <p:spPr>
          <a:xfrm>
            <a:off x="464992" y="3469103"/>
            <a:ext cx="2638425" cy="2252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7" descr="A picture containing person&#10;&#10;Description automatically generated">
            <a:extLst>
              <a:ext uri="{FF2B5EF4-FFF2-40B4-BE49-F238E27FC236}">
                <a16:creationId xmlns:a16="http://schemas.microsoft.com/office/drawing/2014/main" id="{46AC3480-03C0-402F-83D1-3F020BA5409C}"/>
              </a:ext>
            </a:extLst>
          </p:cNvPr>
          <p:cNvPicPr>
            <a:picLocks noChangeAspect="1"/>
          </p:cNvPicPr>
          <p:nvPr/>
        </p:nvPicPr>
        <p:blipFill>
          <a:blip r:embed="rId5"/>
          <a:stretch>
            <a:fillRect/>
          </a:stretch>
        </p:blipFill>
        <p:spPr>
          <a:xfrm>
            <a:off x="5861338" y="3472832"/>
            <a:ext cx="2679989" cy="2232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A picture containing text, wall, indoor&#10;&#10;Description automatically generated">
            <a:extLst>
              <a:ext uri="{FF2B5EF4-FFF2-40B4-BE49-F238E27FC236}">
                <a16:creationId xmlns:a16="http://schemas.microsoft.com/office/drawing/2014/main" id="{C831EAAA-904A-4C8E-A7D1-5E48CFE66D71}"/>
              </a:ext>
            </a:extLst>
          </p:cNvPr>
          <p:cNvPicPr>
            <a:picLocks noChangeAspect="1"/>
          </p:cNvPicPr>
          <p:nvPr/>
        </p:nvPicPr>
        <p:blipFill>
          <a:blip r:embed="rId6"/>
          <a:stretch>
            <a:fillRect/>
          </a:stretch>
        </p:blipFill>
        <p:spPr>
          <a:xfrm>
            <a:off x="3161433" y="1030810"/>
            <a:ext cx="2638425" cy="2239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1">
            <a:extLst>
              <a:ext uri="{FF2B5EF4-FFF2-40B4-BE49-F238E27FC236}">
                <a16:creationId xmlns:a16="http://schemas.microsoft.com/office/drawing/2014/main" id="{6C0C8847-3B6F-4BD6-8D2E-CF1A3DF00DEB}"/>
              </a:ext>
            </a:extLst>
          </p:cNvPr>
          <p:cNvPicPr>
            <a:picLocks noChangeAspect="1"/>
          </p:cNvPicPr>
          <p:nvPr/>
        </p:nvPicPr>
        <p:blipFill>
          <a:blip r:embed="rId7"/>
          <a:stretch>
            <a:fillRect/>
          </a:stretch>
        </p:blipFill>
        <p:spPr>
          <a:xfrm>
            <a:off x="472785" y="1030810"/>
            <a:ext cx="2619375" cy="2258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a:extLst>
              <a:ext uri="{FF2B5EF4-FFF2-40B4-BE49-F238E27FC236}">
                <a16:creationId xmlns:a16="http://schemas.microsoft.com/office/drawing/2014/main" id="{228E588F-D568-42A5-BE37-45C7CCE1E5FE}"/>
              </a:ext>
            </a:extLst>
          </p:cNvPr>
          <p:cNvPicPr>
            <a:picLocks noChangeAspect="1"/>
          </p:cNvPicPr>
          <p:nvPr/>
        </p:nvPicPr>
        <p:blipFill>
          <a:blip r:embed="rId8"/>
          <a:stretch>
            <a:fillRect/>
          </a:stretch>
        </p:blipFill>
        <p:spPr>
          <a:xfrm>
            <a:off x="3163165" y="3473122"/>
            <a:ext cx="2638425" cy="2244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itle 1">
            <a:extLst>
              <a:ext uri="{FF2B5EF4-FFF2-40B4-BE49-F238E27FC236}">
                <a16:creationId xmlns:a16="http://schemas.microsoft.com/office/drawing/2014/main" id="{19E1C103-9DA1-4125-A524-DA74B9D95BE2}"/>
              </a:ext>
            </a:extLst>
          </p:cNvPr>
          <p:cNvSpPr txBox="1">
            <a:spLocks/>
          </p:cNvSpPr>
          <p:nvPr/>
        </p:nvSpPr>
        <p:spPr>
          <a:xfrm>
            <a:off x="352425" y="-73025"/>
            <a:ext cx="10991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err="1">
                <a:solidFill>
                  <a:schemeClr val="tx1"/>
                </a:solidFill>
                <a:latin typeface="Arial"/>
                <a:cs typeface="Arial"/>
              </a:rPr>
              <a:t>AlexNet</a:t>
            </a:r>
            <a:r>
              <a:rPr lang="en-US">
                <a:solidFill>
                  <a:schemeClr val="tx1"/>
                </a:solidFill>
                <a:latin typeface="Arial"/>
                <a:cs typeface="Arial"/>
              </a:rPr>
              <a:t> – Lower Light Conditions</a:t>
            </a:r>
            <a:endParaRPr lang="en-US" b="0">
              <a:solidFill>
                <a:schemeClr val="tx1"/>
              </a:solidFill>
              <a:latin typeface="Arial"/>
              <a:cs typeface="Arial"/>
            </a:endParaRPr>
          </a:p>
        </p:txBody>
      </p:sp>
    </p:spTree>
    <p:extLst>
      <p:ext uri="{BB962C8B-B14F-4D97-AF65-F5344CB8AC3E}">
        <p14:creationId xmlns:p14="http://schemas.microsoft.com/office/powerpoint/2010/main" val="2026678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B170CD-676C-47CC-AF53-8032C6C1F8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33</a:t>
            </a:r>
            <a:endParaRPr lang="en-US"/>
          </a:p>
        </p:txBody>
      </p:sp>
      <p:sp>
        <p:nvSpPr>
          <p:cNvPr id="4" name="Content Placeholder 5">
            <a:extLst>
              <a:ext uri="{FF2B5EF4-FFF2-40B4-BE49-F238E27FC236}">
                <a16:creationId xmlns:a16="http://schemas.microsoft.com/office/drawing/2014/main" id="{20BEE518-5B7F-4EFA-B388-B224A019C05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cxnSp>
        <p:nvCxnSpPr>
          <p:cNvPr id="3" name="Straight Arrow Connector 2">
            <a:extLst>
              <a:ext uri="{FF2B5EF4-FFF2-40B4-BE49-F238E27FC236}">
                <a16:creationId xmlns:a16="http://schemas.microsoft.com/office/drawing/2014/main" id="{8588AE4D-44DD-4FB4-A23B-C2C9B7C82541}"/>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text, wall, indoor, appliance&#10;&#10;Description automatically generated">
            <a:extLst>
              <a:ext uri="{FF2B5EF4-FFF2-40B4-BE49-F238E27FC236}">
                <a16:creationId xmlns:a16="http://schemas.microsoft.com/office/drawing/2014/main" id="{7A191077-1AA1-4173-A601-DAE22097F653}"/>
              </a:ext>
            </a:extLst>
          </p:cNvPr>
          <p:cNvPicPr>
            <a:picLocks noChangeAspect="1"/>
          </p:cNvPicPr>
          <p:nvPr/>
        </p:nvPicPr>
        <p:blipFill rotWithShape="1">
          <a:blip r:embed="rId2"/>
          <a:srcRect t="2857" r="-204" b="-72"/>
          <a:stretch/>
        </p:blipFill>
        <p:spPr>
          <a:xfrm>
            <a:off x="4961309" y="1320379"/>
            <a:ext cx="4248959" cy="3641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1" descr="A picture containing text, indoor, wall, appliance&#10;&#10;Description automatically generated">
            <a:extLst>
              <a:ext uri="{FF2B5EF4-FFF2-40B4-BE49-F238E27FC236}">
                <a16:creationId xmlns:a16="http://schemas.microsoft.com/office/drawing/2014/main" id="{6E87EECA-67F8-4625-A4F8-585FB3181287}"/>
              </a:ext>
            </a:extLst>
          </p:cNvPr>
          <p:cNvPicPr>
            <a:picLocks noChangeAspect="1"/>
          </p:cNvPicPr>
          <p:nvPr/>
        </p:nvPicPr>
        <p:blipFill>
          <a:blip r:embed="rId3"/>
          <a:stretch>
            <a:fillRect/>
          </a:stretch>
        </p:blipFill>
        <p:spPr>
          <a:xfrm>
            <a:off x="426242" y="1323002"/>
            <a:ext cx="4374776" cy="3645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21E431D8-1DEA-4E0E-A8D1-AE210D9A902A}"/>
              </a:ext>
            </a:extLst>
          </p:cNvPr>
          <p:cNvSpPr txBox="1">
            <a:spLocks/>
          </p:cNvSpPr>
          <p:nvPr/>
        </p:nvSpPr>
        <p:spPr>
          <a:xfrm>
            <a:off x="352425" y="-73025"/>
            <a:ext cx="10991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err="1">
                <a:solidFill>
                  <a:schemeClr val="tx1"/>
                </a:solidFill>
                <a:latin typeface="Arial"/>
                <a:cs typeface="Arial"/>
              </a:rPr>
              <a:t>AlexNet</a:t>
            </a:r>
            <a:r>
              <a:rPr lang="en-US">
                <a:solidFill>
                  <a:schemeClr val="tx1"/>
                </a:solidFill>
                <a:latin typeface="Arial"/>
                <a:cs typeface="Arial"/>
              </a:rPr>
              <a:t> – Various Objects in Frame</a:t>
            </a:r>
            <a:endParaRPr lang="en-US" b="0">
              <a:solidFill>
                <a:schemeClr val="tx1"/>
              </a:solidFill>
              <a:latin typeface="Arial"/>
              <a:cs typeface="Arial"/>
            </a:endParaRPr>
          </a:p>
        </p:txBody>
      </p:sp>
      <p:sp>
        <p:nvSpPr>
          <p:cNvPr id="2" name="TextBox 1">
            <a:extLst>
              <a:ext uri="{FF2B5EF4-FFF2-40B4-BE49-F238E27FC236}">
                <a16:creationId xmlns:a16="http://schemas.microsoft.com/office/drawing/2014/main" id="{0B76F0F7-39AB-4B30-B1B8-15F74768A66C}"/>
              </a:ext>
            </a:extLst>
          </p:cNvPr>
          <p:cNvSpPr txBox="1"/>
          <p:nvPr/>
        </p:nvSpPr>
        <p:spPr>
          <a:xfrm>
            <a:off x="9309951" y="1321775"/>
            <a:ext cx="2639202" cy="2031325"/>
          </a:xfrm>
          <a:prstGeom prst="rect">
            <a:avLst/>
          </a:prstGeom>
          <a:noFill/>
        </p:spPr>
        <p:txBody>
          <a:bodyPr wrap="square" rtlCol="0">
            <a:spAutoFit/>
          </a:bodyPr>
          <a:lstStyle/>
          <a:p>
            <a:pPr>
              <a:lnSpc>
                <a:spcPct val="90000"/>
              </a:lnSpc>
            </a:pPr>
            <a:r>
              <a:rPr lang="en-US" sz="2800">
                <a:latin typeface="Arial"/>
                <a:cs typeface="Arial"/>
              </a:rPr>
              <a:t>Software will analyze centerline first, even in low light conditions. </a:t>
            </a:r>
          </a:p>
        </p:txBody>
      </p:sp>
    </p:spTree>
    <p:extLst>
      <p:ext uri="{BB962C8B-B14F-4D97-AF65-F5344CB8AC3E}">
        <p14:creationId xmlns:p14="http://schemas.microsoft.com/office/powerpoint/2010/main" val="2577465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F58E-D974-4F4E-9668-ED9AB34121EC}"/>
              </a:ext>
            </a:extLst>
          </p:cNvPr>
          <p:cNvSpPr>
            <a:spLocks noGrp="1"/>
          </p:cNvSpPr>
          <p:nvPr>
            <p:ph type="title"/>
          </p:nvPr>
        </p:nvSpPr>
        <p:spPr>
          <a:xfrm>
            <a:off x="838200" y="177235"/>
            <a:ext cx="10515600" cy="1325563"/>
          </a:xfrm>
        </p:spPr>
        <p:txBody>
          <a:bodyPr/>
          <a:lstStyle/>
          <a:p>
            <a:r>
              <a:rPr lang="en-US">
                <a:solidFill>
                  <a:schemeClr val="tx1"/>
                </a:solidFill>
                <a:latin typeface="Arial"/>
                <a:cs typeface="Arial"/>
              </a:rPr>
              <a:t>Validation</a:t>
            </a:r>
            <a:endParaRPr lang="en-US">
              <a:solidFill>
                <a:schemeClr val="tx1"/>
              </a:solidFill>
            </a:endParaRPr>
          </a:p>
        </p:txBody>
      </p:sp>
      <p:graphicFrame>
        <p:nvGraphicFramePr>
          <p:cNvPr id="7" name="Content Placeholder 6">
            <a:extLst>
              <a:ext uri="{FF2B5EF4-FFF2-40B4-BE49-F238E27FC236}">
                <a16:creationId xmlns:a16="http://schemas.microsoft.com/office/drawing/2014/main" id="{5E0531AE-3FA6-47C7-8DEE-F83B0437A3AE}"/>
              </a:ext>
            </a:extLst>
          </p:cNvPr>
          <p:cNvGraphicFramePr>
            <a:graphicFrameLocks noGrp="1"/>
          </p:cNvGraphicFramePr>
          <p:nvPr>
            <p:ph idx="1"/>
            <p:extLst>
              <p:ext uri="{D42A27DB-BD31-4B8C-83A1-F6EECF244321}">
                <p14:modId xmlns:p14="http://schemas.microsoft.com/office/powerpoint/2010/main" val="4276519210"/>
              </p:ext>
            </p:extLst>
          </p:nvPr>
        </p:nvGraphicFramePr>
        <p:xfrm>
          <a:off x="647177" y="1283918"/>
          <a:ext cx="7383034" cy="4334403"/>
        </p:xfrm>
        <a:graphic>
          <a:graphicData uri="http://schemas.openxmlformats.org/drawingml/2006/table">
            <a:tbl>
              <a:tblPr firstRow="1" bandRow="1">
                <a:tableStyleId>{5C22544A-7EE6-4342-B048-85BDC9FD1C3A}</a:tableStyleId>
              </a:tblPr>
              <a:tblGrid>
                <a:gridCol w="3691517">
                  <a:extLst>
                    <a:ext uri="{9D8B030D-6E8A-4147-A177-3AD203B41FA5}">
                      <a16:colId xmlns:a16="http://schemas.microsoft.com/office/drawing/2014/main" val="1879044846"/>
                    </a:ext>
                  </a:extLst>
                </a:gridCol>
                <a:gridCol w="3691517">
                  <a:extLst>
                    <a:ext uri="{9D8B030D-6E8A-4147-A177-3AD203B41FA5}">
                      <a16:colId xmlns:a16="http://schemas.microsoft.com/office/drawing/2014/main" val="3495759455"/>
                    </a:ext>
                  </a:extLst>
                </a:gridCol>
              </a:tblGrid>
              <a:tr h="357624">
                <a:tc>
                  <a:txBody>
                    <a:bodyPr/>
                    <a:lstStyle/>
                    <a:p>
                      <a:pPr algn="ctr" rtl="0" fontAlgn="base"/>
                      <a:r>
                        <a:rPr lang="en-US" sz="1200">
                          <a:effectLst/>
                        </a:rPr>
                        <a:t>Function </a:t>
                      </a:r>
                      <a:endParaRPr lang="en-US" b="0" i="0">
                        <a:effectLst/>
                      </a:endParaRPr>
                    </a:p>
                  </a:txBody>
                  <a:tcPr/>
                </a:tc>
                <a:tc>
                  <a:txBody>
                    <a:bodyPr/>
                    <a:lstStyle/>
                    <a:p>
                      <a:pPr algn="ctr" rtl="0" fontAlgn="base"/>
                      <a:r>
                        <a:rPr lang="en-US" sz="1200">
                          <a:effectLst/>
                        </a:rPr>
                        <a:t>Target </a:t>
                      </a:r>
                      <a:endParaRPr lang="en-US" b="0" i="0">
                        <a:effectLst/>
                      </a:endParaRPr>
                    </a:p>
                  </a:txBody>
                  <a:tcPr/>
                </a:tc>
                <a:extLst>
                  <a:ext uri="{0D108BD9-81ED-4DB2-BD59-A6C34878D82A}">
                    <a16:rowId xmlns:a16="http://schemas.microsoft.com/office/drawing/2014/main" val="1636330424"/>
                  </a:ext>
                </a:extLst>
              </a:tr>
              <a:tr h="357624">
                <a:tc>
                  <a:txBody>
                    <a:bodyPr/>
                    <a:lstStyle/>
                    <a:p>
                      <a:pPr algn="ctr" rtl="0" fontAlgn="base"/>
                      <a:r>
                        <a:rPr lang="en-US" sz="1200">
                          <a:effectLst/>
                        </a:rPr>
                        <a:t>Alert of Elevation* </a:t>
                      </a:r>
                      <a:endParaRPr lang="en-US" b="0" i="0">
                        <a:effectLst/>
                      </a:endParaRPr>
                    </a:p>
                  </a:txBody>
                  <a:tcPr anchor="ctr"/>
                </a:tc>
                <a:tc>
                  <a:txBody>
                    <a:bodyPr/>
                    <a:lstStyle/>
                    <a:p>
                      <a:pPr algn="ctr" rtl="0" fontAlgn="base"/>
                      <a:r>
                        <a:rPr lang="en-US" sz="1200">
                          <a:effectLst/>
                        </a:rPr>
                        <a:t>0.6 to 30 cm</a:t>
                      </a:r>
                      <a:endParaRPr lang="en-US" b="0" i="0">
                        <a:effectLst/>
                      </a:endParaRPr>
                    </a:p>
                  </a:txBody>
                  <a:tcPr/>
                </a:tc>
                <a:extLst>
                  <a:ext uri="{0D108BD9-81ED-4DB2-BD59-A6C34878D82A}">
                    <a16:rowId xmlns:a16="http://schemas.microsoft.com/office/drawing/2014/main" val="3034279333"/>
                  </a:ext>
                </a:extLst>
              </a:tr>
              <a:tr h="400539">
                <a:tc>
                  <a:txBody>
                    <a:bodyPr/>
                    <a:lstStyle/>
                    <a:p>
                      <a:pPr algn="ctr" rtl="0" fontAlgn="base"/>
                      <a:r>
                        <a:rPr lang="en-US" sz="1200">
                          <a:effectLst/>
                        </a:rPr>
                        <a:t>Determine Location* </a:t>
                      </a:r>
                      <a:endParaRPr lang="en-US" b="0" i="0">
                        <a:effectLst/>
                      </a:endParaRPr>
                    </a:p>
                  </a:txBody>
                  <a:tcPr anchor="ctr"/>
                </a:tc>
                <a:tc>
                  <a:txBody>
                    <a:bodyPr/>
                    <a:lstStyle/>
                    <a:p>
                      <a:pPr algn="ctr" rtl="0" fontAlgn="base"/>
                      <a:r>
                        <a:rPr lang="en-US" sz="1200">
                          <a:effectLst/>
                        </a:rPr>
                        <a:t>Margin of error of at most 5 meters </a:t>
                      </a:r>
                      <a:endParaRPr lang="en-US" b="0" i="0">
                        <a:effectLst/>
                      </a:endParaRPr>
                    </a:p>
                  </a:txBody>
                  <a:tcPr/>
                </a:tc>
                <a:extLst>
                  <a:ext uri="{0D108BD9-81ED-4DB2-BD59-A6C34878D82A}">
                    <a16:rowId xmlns:a16="http://schemas.microsoft.com/office/drawing/2014/main" val="3573139531"/>
                  </a:ext>
                </a:extLst>
              </a:tr>
              <a:tr h="357624">
                <a:tc>
                  <a:txBody>
                    <a:bodyPr/>
                    <a:lstStyle/>
                    <a:p>
                      <a:pPr algn="ctr" rtl="0" fontAlgn="base"/>
                      <a:r>
                        <a:rPr lang="en-US" sz="1200">
                          <a:effectLst/>
                        </a:rPr>
                        <a:t>Alert of Physical Object* </a:t>
                      </a:r>
                      <a:endParaRPr lang="en-US" b="0" i="0">
                        <a:effectLst/>
                      </a:endParaRPr>
                    </a:p>
                  </a:txBody>
                  <a:tcPr anchor="ctr"/>
                </a:tc>
                <a:tc>
                  <a:txBody>
                    <a:bodyPr/>
                    <a:lstStyle/>
                    <a:p>
                      <a:pPr algn="ctr" rtl="0" fontAlgn="base"/>
                      <a:r>
                        <a:rPr lang="en-US" sz="1200">
                          <a:effectLst/>
                        </a:rPr>
                        <a:t>165 cm </a:t>
                      </a:r>
                      <a:endParaRPr lang="en-US" b="0" i="0">
                        <a:effectLst/>
                      </a:endParaRPr>
                    </a:p>
                  </a:txBody>
                  <a:tcPr/>
                </a:tc>
                <a:extLst>
                  <a:ext uri="{0D108BD9-81ED-4DB2-BD59-A6C34878D82A}">
                    <a16:rowId xmlns:a16="http://schemas.microsoft.com/office/drawing/2014/main" val="3097736800"/>
                  </a:ext>
                </a:extLst>
              </a:tr>
              <a:tr h="357624">
                <a:tc>
                  <a:txBody>
                    <a:bodyPr/>
                    <a:lstStyle/>
                    <a:p>
                      <a:pPr algn="ctr" rtl="0" fontAlgn="base"/>
                      <a:r>
                        <a:rPr lang="en-US" sz="1200">
                          <a:effectLst/>
                        </a:rPr>
                        <a:t>Identify Possible Threats* </a:t>
                      </a:r>
                      <a:endParaRPr lang="en-US" b="0" i="0">
                        <a:effectLst/>
                      </a:endParaRPr>
                    </a:p>
                  </a:txBody>
                  <a:tcPr anchor="ctr"/>
                </a:tc>
                <a:tc>
                  <a:txBody>
                    <a:bodyPr/>
                    <a:lstStyle/>
                    <a:p>
                      <a:pPr algn="ctr" rtl="0" fontAlgn="base"/>
                      <a:r>
                        <a:rPr lang="en-US" sz="1200">
                          <a:effectLst/>
                        </a:rPr>
                        <a:t>Up to 25 m/s</a:t>
                      </a:r>
                      <a:endParaRPr lang="en-US" b="0" i="0">
                        <a:effectLst/>
                      </a:endParaRPr>
                    </a:p>
                  </a:txBody>
                  <a:tcPr/>
                </a:tc>
                <a:extLst>
                  <a:ext uri="{0D108BD9-81ED-4DB2-BD59-A6C34878D82A}">
                    <a16:rowId xmlns:a16="http://schemas.microsoft.com/office/drawing/2014/main" val="1893011343"/>
                  </a:ext>
                </a:extLst>
              </a:tr>
              <a:tr h="357624">
                <a:tc>
                  <a:txBody>
                    <a:bodyPr/>
                    <a:lstStyle/>
                    <a:p>
                      <a:pPr algn="ctr" rtl="0" fontAlgn="base"/>
                      <a:r>
                        <a:rPr lang="en-US" sz="1200">
                          <a:effectLst/>
                        </a:rPr>
                        <a:t>Access Emergency Contact </a:t>
                      </a:r>
                      <a:endParaRPr lang="en-US" b="0" i="0">
                        <a:effectLst/>
                      </a:endParaRPr>
                    </a:p>
                  </a:txBody>
                  <a:tcPr anchor="ctr"/>
                </a:tc>
                <a:tc>
                  <a:txBody>
                    <a:bodyPr/>
                    <a:lstStyle/>
                    <a:p>
                      <a:pPr algn="ctr" rtl="0" fontAlgn="base"/>
                      <a:r>
                        <a:rPr lang="en-US" sz="1200">
                          <a:effectLst/>
                        </a:rPr>
                        <a:t>15 seconds </a:t>
                      </a:r>
                      <a:endParaRPr lang="en-US" b="0" i="0">
                        <a:effectLst/>
                      </a:endParaRPr>
                    </a:p>
                  </a:txBody>
                  <a:tcPr anchor="ctr"/>
                </a:tc>
                <a:extLst>
                  <a:ext uri="{0D108BD9-81ED-4DB2-BD59-A6C34878D82A}">
                    <a16:rowId xmlns:a16="http://schemas.microsoft.com/office/drawing/2014/main" val="3336178597"/>
                  </a:ext>
                </a:extLst>
              </a:tr>
              <a:tr h="357624">
                <a:tc>
                  <a:txBody>
                    <a:bodyPr/>
                    <a:lstStyle/>
                    <a:p>
                      <a:pPr algn="ctr" rtl="0" fontAlgn="base"/>
                      <a:r>
                        <a:rPr lang="en-US" sz="1200">
                          <a:effectLst/>
                        </a:rPr>
                        <a:t>Interpret Sensory Information* </a:t>
                      </a:r>
                      <a:endParaRPr lang="en-US" b="0" i="0">
                        <a:effectLst/>
                      </a:endParaRPr>
                    </a:p>
                  </a:txBody>
                  <a:tcPr anchor="ctr"/>
                </a:tc>
                <a:tc>
                  <a:txBody>
                    <a:bodyPr/>
                    <a:lstStyle/>
                    <a:p>
                      <a:pPr algn="ctr" rtl="0" fontAlgn="base"/>
                      <a:r>
                        <a:rPr lang="en-US" sz="1200">
                          <a:effectLst/>
                        </a:rPr>
                        <a:t>7 seconds </a:t>
                      </a:r>
                      <a:endParaRPr lang="en-US" b="0" i="0">
                        <a:effectLst/>
                      </a:endParaRPr>
                    </a:p>
                  </a:txBody>
                  <a:tcPr anchor="ctr"/>
                </a:tc>
                <a:extLst>
                  <a:ext uri="{0D108BD9-81ED-4DB2-BD59-A6C34878D82A}">
                    <a16:rowId xmlns:a16="http://schemas.microsoft.com/office/drawing/2014/main" val="3199536371"/>
                  </a:ext>
                </a:extLst>
              </a:tr>
              <a:tr h="357624">
                <a:tc>
                  <a:txBody>
                    <a:bodyPr/>
                    <a:lstStyle/>
                    <a:p>
                      <a:pPr algn="ctr" rtl="0" fontAlgn="base"/>
                      <a:r>
                        <a:rPr lang="en-US" sz="1200">
                          <a:effectLst/>
                        </a:rPr>
                        <a:t>Store Frequent Tasks </a:t>
                      </a:r>
                      <a:endParaRPr lang="en-US" b="0" i="0">
                        <a:effectLst/>
                      </a:endParaRPr>
                    </a:p>
                  </a:txBody>
                  <a:tcPr anchor="ctr"/>
                </a:tc>
                <a:tc>
                  <a:txBody>
                    <a:bodyPr/>
                    <a:lstStyle/>
                    <a:p>
                      <a:pPr algn="ctr" rtl="0" fontAlgn="base"/>
                      <a:r>
                        <a:rPr lang="en-US" sz="1200">
                          <a:effectLst/>
                        </a:rPr>
                        <a:t>1 GB </a:t>
                      </a:r>
                      <a:endParaRPr lang="en-US" b="0" i="0">
                        <a:effectLst/>
                      </a:endParaRPr>
                    </a:p>
                  </a:txBody>
                  <a:tcPr anchor="ctr"/>
                </a:tc>
                <a:extLst>
                  <a:ext uri="{0D108BD9-81ED-4DB2-BD59-A6C34878D82A}">
                    <a16:rowId xmlns:a16="http://schemas.microsoft.com/office/drawing/2014/main" val="892256166"/>
                  </a:ext>
                </a:extLst>
              </a:tr>
              <a:tr h="357624">
                <a:tc>
                  <a:txBody>
                    <a:bodyPr/>
                    <a:lstStyle/>
                    <a:p>
                      <a:pPr algn="ctr" rtl="0" fontAlgn="base"/>
                      <a:r>
                        <a:rPr lang="en-US" sz="1200">
                          <a:effectLst/>
                        </a:rPr>
                        <a:t>Interface with Pre-Existing Skills </a:t>
                      </a:r>
                      <a:endParaRPr lang="en-US" b="0" i="0">
                        <a:effectLst/>
                      </a:endParaRPr>
                    </a:p>
                  </a:txBody>
                  <a:tcPr anchor="ctr"/>
                </a:tc>
                <a:tc>
                  <a:txBody>
                    <a:bodyPr/>
                    <a:lstStyle/>
                    <a:p>
                      <a:pPr algn="ctr" rtl="0" fontAlgn="base"/>
                      <a:r>
                        <a:rPr lang="en-US" sz="1200">
                          <a:effectLst/>
                        </a:rPr>
                        <a:t>70% </a:t>
                      </a:r>
                      <a:endParaRPr lang="en-US" b="0" i="0">
                        <a:effectLst/>
                      </a:endParaRPr>
                    </a:p>
                  </a:txBody>
                  <a:tcPr anchor="ctr"/>
                </a:tc>
                <a:extLst>
                  <a:ext uri="{0D108BD9-81ED-4DB2-BD59-A6C34878D82A}">
                    <a16:rowId xmlns:a16="http://schemas.microsoft.com/office/drawing/2014/main" val="512399081"/>
                  </a:ext>
                </a:extLst>
              </a:tr>
              <a:tr h="357624">
                <a:tc>
                  <a:txBody>
                    <a:bodyPr/>
                    <a:lstStyle/>
                    <a:p>
                      <a:pPr algn="ctr" rtl="0" fontAlgn="base"/>
                      <a:r>
                        <a:rPr lang="en-US" sz="1200">
                          <a:effectLst/>
                        </a:rPr>
                        <a:t>Compete within Market </a:t>
                      </a:r>
                      <a:endParaRPr lang="en-US" b="0" i="0">
                        <a:effectLst/>
                      </a:endParaRPr>
                    </a:p>
                  </a:txBody>
                  <a:tcPr anchor="ctr"/>
                </a:tc>
                <a:tc>
                  <a:txBody>
                    <a:bodyPr/>
                    <a:lstStyle/>
                    <a:p>
                      <a:pPr algn="ctr" rtl="0" fontAlgn="base"/>
                      <a:r>
                        <a:rPr lang="en-US" sz="1200">
                          <a:effectLst/>
                        </a:rPr>
                        <a:t>20% </a:t>
                      </a:r>
                      <a:endParaRPr lang="en-US" b="0" i="0">
                        <a:effectLst/>
                      </a:endParaRPr>
                    </a:p>
                  </a:txBody>
                  <a:tcPr anchor="ctr"/>
                </a:tc>
                <a:extLst>
                  <a:ext uri="{0D108BD9-81ED-4DB2-BD59-A6C34878D82A}">
                    <a16:rowId xmlns:a16="http://schemas.microsoft.com/office/drawing/2014/main" val="2057112100"/>
                  </a:ext>
                </a:extLst>
              </a:tr>
              <a:tr h="357624">
                <a:tc>
                  <a:txBody>
                    <a:bodyPr/>
                    <a:lstStyle/>
                    <a:p>
                      <a:pPr algn="ctr" rtl="0" fontAlgn="base"/>
                      <a:r>
                        <a:rPr lang="en-US" sz="1200">
                          <a:effectLst/>
                        </a:rPr>
                        <a:t>Remain Lightweight </a:t>
                      </a:r>
                      <a:endParaRPr lang="en-US" b="0" i="0">
                        <a:effectLst/>
                      </a:endParaRPr>
                    </a:p>
                  </a:txBody>
                  <a:tcPr anchor="ctr"/>
                </a:tc>
                <a:tc>
                  <a:txBody>
                    <a:bodyPr/>
                    <a:lstStyle/>
                    <a:p>
                      <a:pPr algn="ctr" rtl="0" fontAlgn="base"/>
                      <a:r>
                        <a:rPr lang="en-US" sz="1200">
                          <a:effectLst/>
                        </a:rPr>
                        <a:t>&lt;2.3 kg</a:t>
                      </a:r>
                    </a:p>
                  </a:txBody>
                  <a:tcPr anchor="ctr"/>
                </a:tc>
                <a:extLst>
                  <a:ext uri="{0D108BD9-81ED-4DB2-BD59-A6C34878D82A}">
                    <a16:rowId xmlns:a16="http://schemas.microsoft.com/office/drawing/2014/main" val="3845024739"/>
                  </a:ext>
                </a:extLst>
              </a:tr>
              <a:tr h="357624">
                <a:tc>
                  <a:txBody>
                    <a:bodyPr/>
                    <a:lstStyle/>
                    <a:p>
                      <a:pPr algn="ctr" rtl="0" fontAlgn="base"/>
                      <a:r>
                        <a:rPr lang="en-US" sz="1200">
                          <a:effectLst/>
                        </a:rPr>
                        <a:t>Remain Discrete </a:t>
                      </a:r>
                      <a:endParaRPr lang="en-US" b="0" i="0">
                        <a:effectLst/>
                      </a:endParaRPr>
                    </a:p>
                  </a:txBody>
                  <a:tcPr anchor="ctr"/>
                </a:tc>
                <a:tc>
                  <a:txBody>
                    <a:bodyPr/>
                    <a:lstStyle/>
                    <a:p>
                      <a:pPr algn="ctr" rtl="0" fontAlgn="base"/>
                      <a:r>
                        <a:rPr lang="en-US" sz="1200">
                          <a:effectLst/>
                        </a:rPr>
                        <a:t>70%  User Approval</a:t>
                      </a:r>
                      <a:endParaRPr lang="en-US" b="0" i="0">
                        <a:effectLst/>
                      </a:endParaRPr>
                    </a:p>
                  </a:txBody>
                  <a:tcPr anchor="ctr"/>
                </a:tc>
                <a:extLst>
                  <a:ext uri="{0D108BD9-81ED-4DB2-BD59-A6C34878D82A}">
                    <a16:rowId xmlns:a16="http://schemas.microsoft.com/office/drawing/2014/main" val="2046078010"/>
                  </a:ext>
                </a:extLst>
              </a:tr>
            </a:tbl>
          </a:graphicData>
        </a:graphic>
      </p:graphicFrame>
      <p:sp>
        <p:nvSpPr>
          <p:cNvPr id="4" name="Slide Number Placeholder 3">
            <a:extLst>
              <a:ext uri="{FF2B5EF4-FFF2-40B4-BE49-F238E27FC236}">
                <a16:creationId xmlns:a16="http://schemas.microsoft.com/office/drawing/2014/main" id="{03C41EE2-B548-4447-9E14-A28189996304}"/>
              </a:ext>
            </a:extLst>
          </p:cNvPr>
          <p:cNvSpPr>
            <a:spLocks noGrp="1"/>
          </p:cNvSpPr>
          <p:nvPr>
            <p:ph type="sldNum" sz="quarter" idx="4"/>
          </p:nvPr>
        </p:nvSpPr>
        <p:spPr/>
        <p:txBody>
          <a:bodyPr lIns="91440" tIns="45720" rIns="91440" bIns="45720" anchor="t"/>
          <a:lstStyle/>
          <a:p>
            <a:r>
              <a:rPr lang="en-US">
                <a:latin typeface="Arial"/>
                <a:cs typeface="Arial"/>
              </a:rPr>
              <a:t>34</a:t>
            </a:r>
            <a:endParaRPr lang="en-US"/>
          </a:p>
        </p:txBody>
      </p:sp>
      <p:sp>
        <p:nvSpPr>
          <p:cNvPr id="6" name="Content Placeholder 17">
            <a:extLst>
              <a:ext uri="{FF2B5EF4-FFF2-40B4-BE49-F238E27FC236}">
                <a16:creationId xmlns:a16="http://schemas.microsoft.com/office/drawing/2014/main" id="{CBF60BB4-4641-4E64-8797-DBBC4459099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8" name="Straight Arrow Connector 7">
            <a:extLst>
              <a:ext uri="{FF2B5EF4-FFF2-40B4-BE49-F238E27FC236}">
                <a16:creationId xmlns:a16="http://schemas.microsoft.com/office/drawing/2014/main" id="{3CB1D909-1C49-4ABB-A4E1-EE892E2D267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2C91C64-538F-40C1-A8F5-B5DB3777EC0D}"/>
              </a:ext>
            </a:extLst>
          </p:cNvPr>
          <p:cNvSpPr/>
          <p:nvPr/>
        </p:nvSpPr>
        <p:spPr>
          <a:xfrm>
            <a:off x="641638" y="3119464"/>
            <a:ext cx="7377544" cy="347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96C850-9C14-431B-AD39-A2D5DD930460}"/>
              </a:ext>
            </a:extLst>
          </p:cNvPr>
          <p:cNvSpPr/>
          <p:nvPr/>
        </p:nvSpPr>
        <p:spPr>
          <a:xfrm>
            <a:off x="641637" y="3828872"/>
            <a:ext cx="7377544" cy="3529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2C3C60-19D6-4645-B05A-3E11FDBAEEA7}"/>
              </a:ext>
            </a:extLst>
          </p:cNvPr>
          <p:cNvSpPr/>
          <p:nvPr/>
        </p:nvSpPr>
        <p:spPr>
          <a:xfrm>
            <a:off x="641637" y="4197058"/>
            <a:ext cx="7377544" cy="3215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C1CC5E-8313-435B-BD36-E26672B2CC29}"/>
              </a:ext>
            </a:extLst>
          </p:cNvPr>
          <p:cNvSpPr/>
          <p:nvPr/>
        </p:nvSpPr>
        <p:spPr>
          <a:xfrm>
            <a:off x="641003" y="1999324"/>
            <a:ext cx="7379507" cy="38215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D77958-314D-4F05-B43B-6E8C41DD46CB}"/>
              </a:ext>
            </a:extLst>
          </p:cNvPr>
          <p:cNvSpPr/>
          <p:nvPr/>
        </p:nvSpPr>
        <p:spPr>
          <a:xfrm>
            <a:off x="647177" y="5259326"/>
            <a:ext cx="7372004" cy="3478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5625C6-69F2-4C21-8EEF-55B9EB02C62E}"/>
              </a:ext>
            </a:extLst>
          </p:cNvPr>
          <p:cNvSpPr txBox="1"/>
          <p:nvPr/>
        </p:nvSpPr>
        <p:spPr>
          <a:xfrm>
            <a:off x="647177" y="5618321"/>
            <a:ext cx="3071674" cy="307777"/>
          </a:xfrm>
          <a:prstGeom prst="rect">
            <a:avLst/>
          </a:prstGeom>
          <a:noFill/>
        </p:spPr>
        <p:txBody>
          <a:bodyPr wrap="square" rtlCol="0">
            <a:spAutoFit/>
          </a:bodyPr>
          <a:lstStyle/>
          <a:p>
            <a:r>
              <a:rPr lang="en-US" sz="1400"/>
              <a:t>*: Critical Function</a:t>
            </a:r>
          </a:p>
        </p:txBody>
      </p:sp>
    </p:spTree>
    <p:extLst>
      <p:ext uri="{BB962C8B-B14F-4D97-AF65-F5344CB8AC3E}">
        <p14:creationId xmlns:p14="http://schemas.microsoft.com/office/powerpoint/2010/main" val="117435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F58E-D974-4F4E-9668-ED9AB34121EC}"/>
              </a:ext>
            </a:extLst>
          </p:cNvPr>
          <p:cNvSpPr>
            <a:spLocks noGrp="1"/>
          </p:cNvSpPr>
          <p:nvPr>
            <p:ph type="title"/>
          </p:nvPr>
        </p:nvSpPr>
        <p:spPr>
          <a:xfrm>
            <a:off x="838200" y="177235"/>
            <a:ext cx="10515600" cy="1325563"/>
          </a:xfrm>
        </p:spPr>
        <p:txBody>
          <a:bodyPr/>
          <a:lstStyle/>
          <a:p>
            <a:r>
              <a:rPr lang="en-US">
                <a:solidFill>
                  <a:schemeClr val="tx1"/>
                </a:solidFill>
                <a:latin typeface="Arial"/>
                <a:cs typeface="Arial"/>
              </a:rPr>
              <a:t>Validation</a:t>
            </a:r>
            <a:endParaRPr lang="en-US"/>
          </a:p>
        </p:txBody>
      </p:sp>
      <p:graphicFrame>
        <p:nvGraphicFramePr>
          <p:cNvPr id="7" name="Content Placeholder 6">
            <a:extLst>
              <a:ext uri="{FF2B5EF4-FFF2-40B4-BE49-F238E27FC236}">
                <a16:creationId xmlns:a16="http://schemas.microsoft.com/office/drawing/2014/main" id="{5E0531AE-3FA6-47C7-8DEE-F83B0437A3AE}"/>
              </a:ext>
            </a:extLst>
          </p:cNvPr>
          <p:cNvGraphicFramePr>
            <a:graphicFrameLocks noGrp="1"/>
          </p:cNvGraphicFramePr>
          <p:nvPr>
            <p:ph idx="1"/>
            <p:extLst>
              <p:ext uri="{D42A27DB-BD31-4B8C-83A1-F6EECF244321}">
                <p14:modId xmlns:p14="http://schemas.microsoft.com/office/powerpoint/2010/main" val="3869706500"/>
              </p:ext>
            </p:extLst>
          </p:nvPr>
        </p:nvGraphicFramePr>
        <p:xfrm>
          <a:off x="647177" y="1283918"/>
          <a:ext cx="11074551" cy="4334403"/>
        </p:xfrm>
        <a:graphic>
          <a:graphicData uri="http://schemas.openxmlformats.org/drawingml/2006/table">
            <a:tbl>
              <a:tblPr firstRow="1" bandRow="1">
                <a:tableStyleId>{5C22544A-7EE6-4342-B048-85BDC9FD1C3A}</a:tableStyleId>
              </a:tblPr>
              <a:tblGrid>
                <a:gridCol w="3691517">
                  <a:extLst>
                    <a:ext uri="{9D8B030D-6E8A-4147-A177-3AD203B41FA5}">
                      <a16:colId xmlns:a16="http://schemas.microsoft.com/office/drawing/2014/main" val="1879044846"/>
                    </a:ext>
                  </a:extLst>
                </a:gridCol>
                <a:gridCol w="3691517">
                  <a:extLst>
                    <a:ext uri="{9D8B030D-6E8A-4147-A177-3AD203B41FA5}">
                      <a16:colId xmlns:a16="http://schemas.microsoft.com/office/drawing/2014/main" val="3495759455"/>
                    </a:ext>
                  </a:extLst>
                </a:gridCol>
                <a:gridCol w="3691517">
                  <a:extLst>
                    <a:ext uri="{9D8B030D-6E8A-4147-A177-3AD203B41FA5}">
                      <a16:colId xmlns:a16="http://schemas.microsoft.com/office/drawing/2014/main" val="4264696363"/>
                    </a:ext>
                  </a:extLst>
                </a:gridCol>
              </a:tblGrid>
              <a:tr h="357624">
                <a:tc>
                  <a:txBody>
                    <a:bodyPr/>
                    <a:lstStyle/>
                    <a:p>
                      <a:pPr algn="ctr" rtl="0" fontAlgn="base"/>
                      <a:r>
                        <a:rPr lang="en-US" sz="1200">
                          <a:effectLst/>
                        </a:rPr>
                        <a:t>Function </a:t>
                      </a:r>
                      <a:endParaRPr lang="en-US" b="0" i="0">
                        <a:effectLst/>
                      </a:endParaRPr>
                    </a:p>
                  </a:txBody>
                  <a:tcPr/>
                </a:tc>
                <a:tc>
                  <a:txBody>
                    <a:bodyPr/>
                    <a:lstStyle/>
                    <a:p>
                      <a:pPr algn="ctr" rtl="0" fontAlgn="base"/>
                      <a:r>
                        <a:rPr lang="en-US" sz="1200">
                          <a:effectLst/>
                        </a:rPr>
                        <a:t>Target </a:t>
                      </a:r>
                      <a:endParaRPr lang="en-US" b="0" i="0">
                        <a:effectLst/>
                      </a:endParaRPr>
                    </a:p>
                  </a:txBody>
                  <a:tcPr/>
                </a:tc>
                <a:tc>
                  <a:txBody>
                    <a:bodyPr/>
                    <a:lstStyle/>
                    <a:p>
                      <a:pPr algn="ctr" rtl="0" fontAlgn="base"/>
                      <a:r>
                        <a:rPr lang="en-US" sz="1200">
                          <a:effectLst/>
                        </a:rPr>
                        <a:t>Complete</a:t>
                      </a:r>
                      <a:endParaRPr lang="en-US" b="0" i="0">
                        <a:effectLst/>
                      </a:endParaRPr>
                    </a:p>
                  </a:txBody>
                  <a:tcPr/>
                </a:tc>
                <a:extLst>
                  <a:ext uri="{0D108BD9-81ED-4DB2-BD59-A6C34878D82A}">
                    <a16:rowId xmlns:a16="http://schemas.microsoft.com/office/drawing/2014/main" val="1636330424"/>
                  </a:ext>
                </a:extLst>
              </a:tr>
              <a:tr h="357624">
                <a:tc>
                  <a:txBody>
                    <a:bodyPr/>
                    <a:lstStyle/>
                    <a:p>
                      <a:pPr algn="ctr" rtl="0" fontAlgn="base"/>
                      <a:r>
                        <a:rPr lang="en-US" sz="1200">
                          <a:effectLst/>
                        </a:rPr>
                        <a:t>Alert of Elevation* </a:t>
                      </a:r>
                      <a:endParaRPr lang="en-US" b="0" i="0">
                        <a:effectLst/>
                      </a:endParaRPr>
                    </a:p>
                  </a:txBody>
                  <a:tcPr anchor="ctr"/>
                </a:tc>
                <a:tc>
                  <a:txBody>
                    <a:bodyPr/>
                    <a:lstStyle/>
                    <a:p>
                      <a:pPr lvl="0" algn="ctr">
                        <a:buNone/>
                      </a:pPr>
                      <a:r>
                        <a:rPr lang="en-US" sz="1200" b="0" i="0" u="none" strike="noStrike" noProof="0">
                          <a:effectLst/>
                          <a:latin typeface="Calibri"/>
                        </a:rPr>
                        <a:t>0.6 to 30 cm</a:t>
                      </a:r>
                      <a:endParaRPr lang="en-US"/>
                    </a:p>
                  </a:txBody>
                  <a:tcPr/>
                </a:tc>
                <a:tc>
                  <a:txBody>
                    <a:bodyPr/>
                    <a:lstStyle/>
                    <a:p>
                      <a:pPr algn="ctr" rtl="0" fontAlgn="base"/>
                      <a:r>
                        <a:rPr lang="en-US" sz="1200">
                          <a:solidFill>
                            <a:srgbClr val="009933"/>
                          </a:solidFill>
                          <a:effectLst/>
                        </a:rPr>
                        <a:t>Yes</a:t>
                      </a:r>
                      <a:endParaRPr lang="en-US" b="0" i="0">
                        <a:solidFill>
                          <a:srgbClr val="009933"/>
                        </a:solidFill>
                        <a:effectLst/>
                      </a:endParaRPr>
                    </a:p>
                  </a:txBody>
                  <a:tcPr/>
                </a:tc>
                <a:extLst>
                  <a:ext uri="{0D108BD9-81ED-4DB2-BD59-A6C34878D82A}">
                    <a16:rowId xmlns:a16="http://schemas.microsoft.com/office/drawing/2014/main" val="3034279333"/>
                  </a:ext>
                </a:extLst>
              </a:tr>
              <a:tr h="400539">
                <a:tc>
                  <a:txBody>
                    <a:bodyPr/>
                    <a:lstStyle/>
                    <a:p>
                      <a:pPr algn="ctr" rtl="0" fontAlgn="base"/>
                      <a:r>
                        <a:rPr lang="en-US" sz="1200">
                          <a:effectLst/>
                        </a:rPr>
                        <a:t>Determine Location* </a:t>
                      </a:r>
                      <a:endParaRPr lang="en-US" b="0" i="0">
                        <a:effectLst/>
                      </a:endParaRPr>
                    </a:p>
                  </a:txBody>
                  <a:tcPr anchor="ctr"/>
                </a:tc>
                <a:tc>
                  <a:txBody>
                    <a:bodyPr/>
                    <a:lstStyle/>
                    <a:p>
                      <a:pPr algn="ctr" rtl="0" fontAlgn="base"/>
                      <a:r>
                        <a:rPr lang="en-US" sz="1200">
                          <a:effectLst/>
                        </a:rPr>
                        <a:t>Margin of error of at most 5 meters</a:t>
                      </a:r>
                      <a:endParaRPr lang="en-US" b="0" i="0">
                        <a:effectLst/>
                      </a:endParaRPr>
                    </a:p>
                  </a:txBody>
                  <a:tcPr/>
                </a:tc>
                <a:tc>
                  <a:txBody>
                    <a:bodyPr/>
                    <a:lstStyle/>
                    <a:p>
                      <a:pPr algn="ctr" rtl="0" fontAlgn="base"/>
                      <a:r>
                        <a:rPr lang="en-US" sz="1200">
                          <a:solidFill>
                            <a:srgbClr val="FF0000"/>
                          </a:solidFill>
                          <a:effectLst/>
                        </a:rPr>
                        <a:t>No</a:t>
                      </a:r>
                    </a:p>
                  </a:txBody>
                  <a:tcPr/>
                </a:tc>
                <a:extLst>
                  <a:ext uri="{0D108BD9-81ED-4DB2-BD59-A6C34878D82A}">
                    <a16:rowId xmlns:a16="http://schemas.microsoft.com/office/drawing/2014/main" val="3573139531"/>
                  </a:ext>
                </a:extLst>
              </a:tr>
              <a:tr h="357624">
                <a:tc>
                  <a:txBody>
                    <a:bodyPr/>
                    <a:lstStyle/>
                    <a:p>
                      <a:pPr algn="ctr" rtl="0" fontAlgn="base"/>
                      <a:r>
                        <a:rPr lang="en-US" sz="1200">
                          <a:effectLst/>
                        </a:rPr>
                        <a:t>Alert of Physical Object* </a:t>
                      </a:r>
                      <a:endParaRPr lang="en-US" b="0" i="0">
                        <a:effectLst/>
                      </a:endParaRPr>
                    </a:p>
                  </a:txBody>
                  <a:tcPr anchor="ctr"/>
                </a:tc>
                <a:tc>
                  <a:txBody>
                    <a:bodyPr/>
                    <a:lstStyle/>
                    <a:p>
                      <a:pPr lvl="0" algn="ctr">
                        <a:buNone/>
                      </a:pPr>
                      <a:r>
                        <a:rPr lang="en-US" sz="1200" b="0" i="0" u="none" strike="noStrike" noProof="0">
                          <a:effectLst/>
                          <a:latin typeface="Calibri"/>
                        </a:rPr>
                        <a:t>165 cm </a:t>
                      </a:r>
                      <a:endParaRPr lang="en-US" b="0" i="0" u="none" strike="noStrike" noProof="0">
                        <a:latin typeface="Calibri"/>
                      </a:endParaRPr>
                    </a:p>
                  </a:txBody>
                  <a:tcPr/>
                </a:tc>
                <a:tc>
                  <a:txBody>
                    <a:bodyPr/>
                    <a:lstStyle/>
                    <a:p>
                      <a:pPr algn="ctr" rtl="0" fontAlgn="base"/>
                      <a:r>
                        <a:rPr lang="en-US" sz="1200">
                          <a:solidFill>
                            <a:srgbClr val="009933"/>
                          </a:solidFill>
                          <a:effectLst/>
                        </a:rPr>
                        <a:t>Yes</a:t>
                      </a:r>
                      <a:endParaRPr lang="en-US" b="0" i="0">
                        <a:solidFill>
                          <a:srgbClr val="009933"/>
                        </a:solidFill>
                        <a:effectLst/>
                      </a:endParaRPr>
                    </a:p>
                  </a:txBody>
                  <a:tcPr/>
                </a:tc>
                <a:extLst>
                  <a:ext uri="{0D108BD9-81ED-4DB2-BD59-A6C34878D82A}">
                    <a16:rowId xmlns:a16="http://schemas.microsoft.com/office/drawing/2014/main" val="3097736800"/>
                  </a:ext>
                </a:extLst>
              </a:tr>
              <a:tr h="357624">
                <a:tc>
                  <a:txBody>
                    <a:bodyPr/>
                    <a:lstStyle/>
                    <a:p>
                      <a:pPr algn="ctr" rtl="0" fontAlgn="base"/>
                      <a:r>
                        <a:rPr lang="en-US" sz="1200">
                          <a:effectLst/>
                        </a:rPr>
                        <a:t>Identify Possible Threats* </a:t>
                      </a:r>
                      <a:endParaRPr lang="en-US" b="0" i="0">
                        <a:effectLst/>
                      </a:endParaRPr>
                    </a:p>
                  </a:txBody>
                  <a:tcPr anchor="ctr"/>
                </a:tc>
                <a:tc>
                  <a:txBody>
                    <a:bodyPr/>
                    <a:lstStyle/>
                    <a:p>
                      <a:pPr lvl="0" algn="ctr">
                        <a:buNone/>
                      </a:pPr>
                      <a:r>
                        <a:rPr lang="en-US" sz="1200" b="0" i="0" u="none" strike="noStrike" noProof="0">
                          <a:effectLst/>
                          <a:latin typeface="Calibri"/>
                        </a:rPr>
                        <a:t>Up to 25 m/s</a:t>
                      </a:r>
                      <a:endParaRPr lang="en-US"/>
                    </a:p>
                  </a:txBody>
                  <a:tcPr/>
                </a:tc>
                <a:tc>
                  <a:txBody>
                    <a:bodyPr/>
                    <a:lstStyle/>
                    <a:p>
                      <a:pPr marL="0" algn="ctr" defTabSz="914400" rtl="0" eaLnBrk="1" fontAlgn="base" latinLnBrk="0" hangingPunct="1"/>
                      <a:r>
                        <a:rPr lang="en-US" sz="1200" kern="1200">
                          <a:solidFill>
                            <a:srgbClr val="FF0000"/>
                          </a:solidFill>
                          <a:effectLst/>
                          <a:latin typeface="+mn-lt"/>
                          <a:ea typeface="+mn-ea"/>
                          <a:cs typeface="+mn-cs"/>
                        </a:rPr>
                        <a:t>No</a:t>
                      </a:r>
                    </a:p>
                  </a:txBody>
                  <a:tcPr anchor="ctr"/>
                </a:tc>
                <a:extLst>
                  <a:ext uri="{0D108BD9-81ED-4DB2-BD59-A6C34878D82A}">
                    <a16:rowId xmlns:a16="http://schemas.microsoft.com/office/drawing/2014/main" val="1893011343"/>
                  </a:ext>
                </a:extLst>
              </a:tr>
              <a:tr h="357624">
                <a:tc>
                  <a:txBody>
                    <a:bodyPr/>
                    <a:lstStyle/>
                    <a:p>
                      <a:pPr algn="ctr" rtl="0" fontAlgn="base"/>
                      <a:r>
                        <a:rPr lang="en-US" sz="1200">
                          <a:effectLst/>
                        </a:rPr>
                        <a:t>Access Emergency Contact </a:t>
                      </a:r>
                      <a:endParaRPr lang="en-US" b="0" i="0">
                        <a:effectLst/>
                      </a:endParaRPr>
                    </a:p>
                  </a:txBody>
                  <a:tcPr anchor="ctr"/>
                </a:tc>
                <a:tc>
                  <a:txBody>
                    <a:bodyPr/>
                    <a:lstStyle/>
                    <a:p>
                      <a:pPr algn="ctr" rtl="0" fontAlgn="base"/>
                      <a:r>
                        <a:rPr lang="en-US" sz="1200">
                          <a:effectLst/>
                        </a:rPr>
                        <a:t>15 seconds </a:t>
                      </a:r>
                      <a:endParaRPr lang="en-US" b="0" i="0">
                        <a:effectLst/>
                      </a:endParaRPr>
                    </a:p>
                  </a:txBody>
                  <a:tcPr anchor="ctr"/>
                </a:tc>
                <a:tc>
                  <a:txBody>
                    <a:bodyPr/>
                    <a:lstStyle/>
                    <a:p>
                      <a:pPr algn="ctr" rtl="0" fontAlgn="base"/>
                      <a:r>
                        <a:rPr lang="en-US" sz="1200">
                          <a:effectLst/>
                          <a:highlight>
                            <a:srgbClr val="FFFF00"/>
                          </a:highlight>
                        </a:rPr>
                        <a:t>No</a:t>
                      </a:r>
                      <a:endParaRPr lang="en-US" b="0" i="0">
                        <a:effectLst/>
                        <a:highlight>
                          <a:srgbClr val="FFFF00"/>
                        </a:highlight>
                      </a:endParaRPr>
                    </a:p>
                  </a:txBody>
                  <a:tcPr anchor="ctr"/>
                </a:tc>
                <a:extLst>
                  <a:ext uri="{0D108BD9-81ED-4DB2-BD59-A6C34878D82A}">
                    <a16:rowId xmlns:a16="http://schemas.microsoft.com/office/drawing/2014/main" val="3336178597"/>
                  </a:ext>
                </a:extLst>
              </a:tr>
              <a:tr h="357624">
                <a:tc>
                  <a:txBody>
                    <a:bodyPr/>
                    <a:lstStyle/>
                    <a:p>
                      <a:pPr algn="ctr" rtl="0" fontAlgn="base"/>
                      <a:r>
                        <a:rPr lang="en-US" sz="1200">
                          <a:effectLst/>
                        </a:rPr>
                        <a:t>Interpret Sensory Information* </a:t>
                      </a:r>
                      <a:endParaRPr lang="en-US" b="0" i="0">
                        <a:effectLst/>
                      </a:endParaRPr>
                    </a:p>
                  </a:txBody>
                  <a:tcPr anchor="ctr"/>
                </a:tc>
                <a:tc>
                  <a:txBody>
                    <a:bodyPr/>
                    <a:lstStyle/>
                    <a:p>
                      <a:pPr algn="ctr" rtl="0" fontAlgn="base"/>
                      <a:r>
                        <a:rPr lang="en-US" sz="1200">
                          <a:effectLst/>
                        </a:rPr>
                        <a:t>7 seconds </a:t>
                      </a:r>
                      <a:endParaRPr lang="en-US" b="0" i="0">
                        <a:effectLst/>
                      </a:endParaRPr>
                    </a:p>
                  </a:txBody>
                  <a:tcPr anchor="ctr"/>
                </a:tc>
                <a:tc>
                  <a:txBody>
                    <a:bodyPr/>
                    <a:lstStyle/>
                    <a:p>
                      <a:pPr algn="ctr" rtl="0" fontAlgn="base"/>
                      <a:r>
                        <a:rPr lang="en-US" sz="1200">
                          <a:solidFill>
                            <a:srgbClr val="009933"/>
                          </a:solidFill>
                          <a:effectLst/>
                        </a:rPr>
                        <a:t>Yes</a:t>
                      </a:r>
                      <a:endParaRPr lang="en-US" b="0" i="0">
                        <a:solidFill>
                          <a:srgbClr val="009933"/>
                        </a:solidFill>
                        <a:effectLst/>
                      </a:endParaRPr>
                    </a:p>
                  </a:txBody>
                  <a:tcPr anchor="ctr"/>
                </a:tc>
                <a:extLst>
                  <a:ext uri="{0D108BD9-81ED-4DB2-BD59-A6C34878D82A}">
                    <a16:rowId xmlns:a16="http://schemas.microsoft.com/office/drawing/2014/main" val="3199536371"/>
                  </a:ext>
                </a:extLst>
              </a:tr>
              <a:tr h="357624">
                <a:tc>
                  <a:txBody>
                    <a:bodyPr/>
                    <a:lstStyle/>
                    <a:p>
                      <a:pPr algn="ctr" rtl="0" fontAlgn="base"/>
                      <a:r>
                        <a:rPr lang="en-US" sz="1200">
                          <a:effectLst/>
                        </a:rPr>
                        <a:t>Store Frequent Tasks </a:t>
                      </a:r>
                      <a:endParaRPr lang="en-US" b="0" i="0">
                        <a:effectLst/>
                      </a:endParaRPr>
                    </a:p>
                  </a:txBody>
                  <a:tcPr anchor="ctr"/>
                </a:tc>
                <a:tc>
                  <a:txBody>
                    <a:bodyPr/>
                    <a:lstStyle/>
                    <a:p>
                      <a:pPr algn="ctr" rtl="0" fontAlgn="base"/>
                      <a:r>
                        <a:rPr lang="en-US" sz="1200">
                          <a:effectLst/>
                        </a:rPr>
                        <a:t>1 GB </a:t>
                      </a:r>
                      <a:endParaRPr lang="en-US" b="0" i="0">
                        <a:effectLst/>
                      </a:endParaRPr>
                    </a:p>
                  </a:txBody>
                  <a:tcPr anchor="ctr"/>
                </a:tc>
                <a:tc>
                  <a:txBody>
                    <a:bodyPr/>
                    <a:lstStyle/>
                    <a:p>
                      <a:pPr algn="ctr" rtl="0" fontAlgn="base"/>
                      <a:r>
                        <a:rPr lang="en-US" sz="1200">
                          <a:effectLst/>
                        </a:rPr>
                        <a:t>Yes</a:t>
                      </a:r>
                      <a:endParaRPr lang="en-US" b="0" i="0">
                        <a:effectLst/>
                      </a:endParaRPr>
                    </a:p>
                  </a:txBody>
                  <a:tcPr anchor="ctr"/>
                </a:tc>
                <a:extLst>
                  <a:ext uri="{0D108BD9-81ED-4DB2-BD59-A6C34878D82A}">
                    <a16:rowId xmlns:a16="http://schemas.microsoft.com/office/drawing/2014/main" val="892256166"/>
                  </a:ext>
                </a:extLst>
              </a:tr>
              <a:tr h="357624">
                <a:tc>
                  <a:txBody>
                    <a:bodyPr/>
                    <a:lstStyle/>
                    <a:p>
                      <a:pPr algn="ctr" rtl="0" fontAlgn="base"/>
                      <a:r>
                        <a:rPr lang="en-US" sz="1200">
                          <a:effectLst/>
                        </a:rPr>
                        <a:t>Interface with Pre-Existing Skills </a:t>
                      </a:r>
                      <a:endParaRPr lang="en-US" b="0" i="0">
                        <a:effectLst/>
                      </a:endParaRPr>
                    </a:p>
                  </a:txBody>
                  <a:tcPr anchor="ctr"/>
                </a:tc>
                <a:tc>
                  <a:txBody>
                    <a:bodyPr/>
                    <a:lstStyle/>
                    <a:p>
                      <a:pPr algn="ctr" rtl="0" fontAlgn="base"/>
                      <a:r>
                        <a:rPr lang="en-US" sz="1200">
                          <a:effectLst/>
                        </a:rPr>
                        <a:t>70% </a:t>
                      </a:r>
                      <a:endParaRPr lang="en-US" b="0" i="0">
                        <a:effectLst/>
                      </a:endParaRPr>
                    </a:p>
                  </a:txBody>
                  <a:tcPr anchor="ctr"/>
                </a:tc>
                <a:tc>
                  <a:txBody>
                    <a:bodyPr/>
                    <a:lstStyle/>
                    <a:p>
                      <a:pPr algn="ctr" rtl="0" fontAlgn="base"/>
                      <a:r>
                        <a:rPr lang="en-US" sz="1200">
                          <a:effectLst/>
                        </a:rPr>
                        <a:t>Yes*</a:t>
                      </a:r>
                    </a:p>
                  </a:txBody>
                  <a:tcPr anchor="ctr"/>
                </a:tc>
                <a:extLst>
                  <a:ext uri="{0D108BD9-81ED-4DB2-BD59-A6C34878D82A}">
                    <a16:rowId xmlns:a16="http://schemas.microsoft.com/office/drawing/2014/main" val="512399081"/>
                  </a:ext>
                </a:extLst>
              </a:tr>
              <a:tr h="357624">
                <a:tc>
                  <a:txBody>
                    <a:bodyPr/>
                    <a:lstStyle/>
                    <a:p>
                      <a:pPr algn="ctr" rtl="0" fontAlgn="base"/>
                      <a:r>
                        <a:rPr lang="en-US" sz="1200">
                          <a:effectLst/>
                        </a:rPr>
                        <a:t>Compete within Market </a:t>
                      </a:r>
                      <a:endParaRPr lang="en-US" b="0" i="0">
                        <a:effectLst/>
                      </a:endParaRPr>
                    </a:p>
                  </a:txBody>
                  <a:tcPr anchor="ctr"/>
                </a:tc>
                <a:tc>
                  <a:txBody>
                    <a:bodyPr/>
                    <a:lstStyle/>
                    <a:p>
                      <a:pPr algn="ctr" rtl="0" fontAlgn="base"/>
                      <a:r>
                        <a:rPr lang="en-US" sz="1200">
                          <a:effectLst/>
                        </a:rPr>
                        <a:t>20% </a:t>
                      </a:r>
                      <a:endParaRPr lang="en-US" b="0" i="0">
                        <a:effectLst/>
                      </a:endParaRPr>
                    </a:p>
                  </a:txBody>
                  <a:tcPr anchor="ctr"/>
                </a:tc>
                <a:tc>
                  <a:txBody>
                    <a:bodyPr/>
                    <a:lstStyle/>
                    <a:p>
                      <a:pPr algn="ctr" rtl="0" fontAlgn="base"/>
                      <a:r>
                        <a:rPr lang="en-US" sz="1200">
                          <a:solidFill>
                            <a:srgbClr val="009933"/>
                          </a:solidFill>
                          <a:effectLst/>
                        </a:rPr>
                        <a:t>Yes</a:t>
                      </a:r>
                      <a:endParaRPr lang="en-US" b="0" i="0">
                        <a:solidFill>
                          <a:srgbClr val="009933"/>
                        </a:solidFill>
                        <a:effectLst/>
                      </a:endParaRPr>
                    </a:p>
                  </a:txBody>
                  <a:tcPr anchor="ctr"/>
                </a:tc>
                <a:extLst>
                  <a:ext uri="{0D108BD9-81ED-4DB2-BD59-A6C34878D82A}">
                    <a16:rowId xmlns:a16="http://schemas.microsoft.com/office/drawing/2014/main" val="2057112100"/>
                  </a:ext>
                </a:extLst>
              </a:tr>
              <a:tr h="357624">
                <a:tc>
                  <a:txBody>
                    <a:bodyPr/>
                    <a:lstStyle/>
                    <a:p>
                      <a:pPr algn="ctr" rtl="0" fontAlgn="base"/>
                      <a:r>
                        <a:rPr lang="en-US" sz="1200">
                          <a:effectLst/>
                        </a:rPr>
                        <a:t>Remain Lightweight </a:t>
                      </a:r>
                      <a:endParaRPr lang="en-US" b="0" i="0">
                        <a:effectLst/>
                      </a:endParaRPr>
                    </a:p>
                  </a:txBody>
                  <a:tcPr anchor="ctr"/>
                </a:tc>
                <a:tc>
                  <a:txBody>
                    <a:bodyPr/>
                    <a:lstStyle/>
                    <a:p>
                      <a:pPr lvl="0" algn="ctr">
                        <a:buNone/>
                      </a:pPr>
                      <a:r>
                        <a:rPr lang="en-US" sz="1200" b="0" i="0" u="none" strike="noStrike" noProof="0">
                          <a:effectLst/>
                          <a:latin typeface="Calibri"/>
                        </a:rPr>
                        <a:t>&lt;2.3 kg</a:t>
                      </a:r>
                      <a:endParaRPr lang="en-US"/>
                    </a:p>
                  </a:txBody>
                  <a:tcPr anchor="ctr"/>
                </a:tc>
                <a:tc>
                  <a:txBody>
                    <a:bodyPr/>
                    <a:lstStyle/>
                    <a:p>
                      <a:pPr algn="ctr" rtl="0" fontAlgn="base"/>
                      <a:r>
                        <a:rPr lang="en-US" sz="1200">
                          <a:solidFill>
                            <a:srgbClr val="009933"/>
                          </a:solidFill>
                          <a:effectLst/>
                        </a:rPr>
                        <a:t>Yes</a:t>
                      </a:r>
                      <a:endParaRPr lang="en-US" b="0" i="0">
                        <a:solidFill>
                          <a:srgbClr val="009933"/>
                        </a:solidFill>
                        <a:effectLst/>
                      </a:endParaRPr>
                    </a:p>
                  </a:txBody>
                  <a:tcPr anchor="ctr"/>
                </a:tc>
                <a:extLst>
                  <a:ext uri="{0D108BD9-81ED-4DB2-BD59-A6C34878D82A}">
                    <a16:rowId xmlns:a16="http://schemas.microsoft.com/office/drawing/2014/main" val="3845024739"/>
                  </a:ext>
                </a:extLst>
              </a:tr>
              <a:tr h="357624">
                <a:tc>
                  <a:txBody>
                    <a:bodyPr/>
                    <a:lstStyle/>
                    <a:p>
                      <a:pPr algn="ctr" rtl="0" fontAlgn="base"/>
                      <a:r>
                        <a:rPr lang="en-US" sz="1200">
                          <a:effectLst/>
                        </a:rPr>
                        <a:t>Remain Discrete </a:t>
                      </a:r>
                      <a:endParaRPr lang="en-US" b="0" i="0">
                        <a:effectLst/>
                      </a:endParaRPr>
                    </a:p>
                  </a:txBody>
                  <a:tcPr anchor="ctr"/>
                </a:tc>
                <a:tc>
                  <a:txBody>
                    <a:bodyPr/>
                    <a:lstStyle/>
                    <a:p>
                      <a:pPr algn="ctr" rtl="0" fontAlgn="base"/>
                      <a:r>
                        <a:rPr lang="en-US" sz="1200">
                          <a:effectLst/>
                        </a:rPr>
                        <a:t>70%  User Approval</a:t>
                      </a:r>
                      <a:endParaRPr lang="en-US" b="0" i="0">
                        <a:effectLst/>
                      </a:endParaRPr>
                    </a:p>
                  </a:txBody>
                  <a:tcPr anchor="ctr"/>
                </a:tc>
                <a:tc>
                  <a:txBody>
                    <a:bodyPr/>
                    <a:lstStyle/>
                    <a:p>
                      <a:pPr algn="ctr" rtl="0" fontAlgn="base"/>
                      <a:r>
                        <a:rPr lang="en-US" sz="1200">
                          <a:effectLst/>
                        </a:rPr>
                        <a:t>N/A</a:t>
                      </a:r>
                    </a:p>
                  </a:txBody>
                  <a:tcPr anchor="ctr"/>
                </a:tc>
                <a:extLst>
                  <a:ext uri="{0D108BD9-81ED-4DB2-BD59-A6C34878D82A}">
                    <a16:rowId xmlns:a16="http://schemas.microsoft.com/office/drawing/2014/main" val="2046078010"/>
                  </a:ext>
                </a:extLst>
              </a:tr>
            </a:tbl>
          </a:graphicData>
        </a:graphic>
      </p:graphicFrame>
      <p:sp>
        <p:nvSpPr>
          <p:cNvPr id="4" name="Slide Number Placeholder 3">
            <a:extLst>
              <a:ext uri="{FF2B5EF4-FFF2-40B4-BE49-F238E27FC236}">
                <a16:creationId xmlns:a16="http://schemas.microsoft.com/office/drawing/2014/main" id="{03C41EE2-B548-4447-9E14-A28189996304}"/>
              </a:ext>
            </a:extLst>
          </p:cNvPr>
          <p:cNvSpPr>
            <a:spLocks noGrp="1"/>
          </p:cNvSpPr>
          <p:nvPr>
            <p:ph type="sldNum" sz="quarter" idx="4"/>
          </p:nvPr>
        </p:nvSpPr>
        <p:spPr/>
        <p:txBody>
          <a:bodyPr lIns="91440" tIns="45720" rIns="91440" bIns="45720" anchor="t"/>
          <a:lstStyle/>
          <a:p>
            <a:r>
              <a:rPr lang="en-US">
                <a:latin typeface="Arial"/>
                <a:cs typeface="Arial"/>
              </a:rPr>
              <a:t>35</a:t>
            </a:r>
            <a:endParaRPr lang="en-US"/>
          </a:p>
        </p:txBody>
      </p:sp>
      <p:sp>
        <p:nvSpPr>
          <p:cNvPr id="6" name="Content Placeholder 17">
            <a:extLst>
              <a:ext uri="{FF2B5EF4-FFF2-40B4-BE49-F238E27FC236}">
                <a16:creationId xmlns:a16="http://schemas.microsoft.com/office/drawing/2014/main" id="{CBF60BB4-4641-4E64-8797-DBBC4459099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8" name="Straight Arrow Connector 7">
            <a:extLst>
              <a:ext uri="{FF2B5EF4-FFF2-40B4-BE49-F238E27FC236}">
                <a16:creationId xmlns:a16="http://schemas.microsoft.com/office/drawing/2014/main" id="{3CB1D909-1C49-4ABB-A4E1-EE892E2D267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4A12AE4-E25A-4319-956E-20DE1B9A4461}"/>
              </a:ext>
            </a:extLst>
          </p:cNvPr>
          <p:cNvSpPr txBox="1"/>
          <p:nvPr/>
        </p:nvSpPr>
        <p:spPr>
          <a:xfrm>
            <a:off x="647177" y="5618321"/>
            <a:ext cx="3071674" cy="307777"/>
          </a:xfrm>
          <a:prstGeom prst="rect">
            <a:avLst/>
          </a:prstGeom>
          <a:noFill/>
        </p:spPr>
        <p:txBody>
          <a:bodyPr wrap="square" rtlCol="0">
            <a:spAutoFit/>
          </a:bodyPr>
          <a:lstStyle/>
          <a:p>
            <a:r>
              <a:rPr lang="en-US" sz="1400"/>
              <a:t>*: Critical Function</a:t>
            </a:r>
          </a:p>
        </p:txBody>
      </p:sp>
      <p:sp>
        <p:nvSpPr>
          <p:cNvPr id="10" name="Rectangle 9">
            <a:extLst>
              <a:ext uri="{FF2B5EF4-FFF2-40B4-BE49-F238E27FC236}">
                <a16:creationId xmlns:a16="http://schemas.microsoft.com/office/drawing/2014/main" id="{1C4B69F6-56CD-40C7-82EE-4BAF14088109}"/>
              </a:ext>
            </a:extLst>
          </p:cNvPr>
          <p:cNvSpPr/>
          <p:nvPr/>
        </p:nvSpPr>
        <p:spPr>
          <a:xfrm>
            <a:off x="641638" y="3119464"/>
            <a:ext cx="11054194" cy="34786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095F6E-B2B3-479E-83EB-B38CAFA79C5B}"/>
              </a:ext>
            </a:extLst>
          </p:cNvPr>
          <p:cNvSpPr/>
          <p:nvPr/>
        </p:nvSpPr>
        <p:spPr>
          <a:xfrm>
            <a:off x="641637" y="3828872"/>
            <a:ext cx="11054194" cy="35294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C5E8CF8-B5F5-4B7C-9ABF-030219EC7569}"/>
              </a:ext>
            </a:extLst>
          </p:cNvPr>
          <p:cNvSpPr/>
          <p:nvPr/>
        </p:nvSpPr>
        <p:spPr>
          <a:xfrm>
            <a:off x="639674" y="4204983"/>
            <a:ext cx="11046691" cy="3215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05D1AFD-8CEA-4EE5-9E9F-F81C49A6776A}"/>
              </a:ext>
            </a:extLst>
          </p:cNvPr>
          <p:cNvSpPr/>
          <p:nvPr/>
        </p:nvSpPr>
        <p:spPr>
          <a:xfrm>
            <a:off x="647177" y="5259326"/>
            <a:ext cx="11048654" cy="3478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59C5C0-3873-489F-9BA6-9747DC8E2BC1}"/>
              </a:ext>
            </a:extLst>
          </p:cNvPr>
          <p:cNvSpPr txBox="1"/>
          <p:nvPr/>
        </p:nvSpPr>
        <p:spPr>
          <a:xfrm>
            <a:off x="838200" y="4378593"/>
            <a:ext cx="10706623" cy="369332"/>
          </a:xfrm>
          <a:prstGeom prst="rect">
            <a:avLst/>
          </a:prstGeom>
          <a:noFill/>
        </p:spPr>
        <p:txBody>
          <a:bodyPr wrap="square" rtlCol="0">
            <a:spAutoFit/>
          </a:bodyPr>
          <a:lstStyle/>
          <a:p>
            <a:endParaRPr lang="en-US"/>
          </a:p>
        </p:txBody>
      </p:sp>
      <p:sp>
        <p:nvSpPr>
          <p:cNvPr id="9" name="Rectangle 8">
            <a:extLst>
              <a:ext uri="{FF2B5EF4-FFF2-40B4-BE49-F238E27FC236}">
                <a16:creationId xmlns:a16="http://schemas.microsoft.com/office/drawing/2014/main" id="{79F97427-C739-4B85-A1A1-5BDAAE811EE4}"/>
              </a:ext>
            </a:extLst>
          </p:cNvPr>
          <p:cNvSpPr/>
          <p:nvPr/>
        </p:nvSpPr>
        <p:spPr>
          <a:xfrm>
            <a:off x="641003" y="1999324"/>
            <a:ext cx="11056157" cy="3821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7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F58E-D974-4F4E-9668-ED9AB34121EC}"/>
              </a:ext>
            </a:extLst>
          </p:cNvPr>
          <p:cNvSpPr>
            <a:spLocks noGrp="1"/>
          </p:cNvSpPr>
          <p:nvPr>
            <p:ph type="title"/>
          </p:nvPr>
        </p:nvSpPr>
        <p:spPr>
          <a:xfrm>
            <a:off x="838200" y="177235"/>
            <a:ext cx="10515600" cy="1325563"/>
          </a:xfrm>
        </p:spPr>
        <p:txBody>
          <a:bodyPr/>
          <a:lstStyle/>
          <a:p>
            <a:r>
              <a:rPr lang="en-US">
                <a:solidFill>
                  <a:schemeClr val="tx1"/>
                </a:solidFill>
                <a:latin typeface="Arial"/>
                <a:cs typeface="Arial"/>
              </a:rPr>
              <a:t>Validation</a:t>
            </a:r>
            <a:endParaRPr lang="en-US"/>
          </a:p>
        </p:txBody>
      </p:sp>
      <p:graphicFrame>
        <p:nvGraphicFramePr>
          <p:cNvPr id="7" name="Content Placeholder 6">
            <a:extLst>
              <a:ext uri="{FF2B5EF4-FFF2-40B4-BE49-F238E27FC236}">
                <a16:creationId xmlns:a16="http://schemas.microsoft.com/office/drawing/2014/main" id="{5E0531AE-3FA6-47C7-8DEE-F83B0437A3AE}"/>
              </a:ext>
            </a:extLst>
          </p:cNvPr>
          <p:cNvGraphicFramePr>
            <a:graphicFrameLocks noGrp="1"/>
          </p:cNvGraphicFramePr>
          <p:nvPr>
            <p:ph idx="1"/>
            <p:extLst>
              <p:ext uri="{D42A27DB-BD31-4B8C-83A1-F6EECF244321}">
                <p14:modId xmlns:p14="http://schemas.microsoft.com/office/powerpoint/2010/main" val="1910149146"/>
              </p:ext>
            </p:extLst>
          </p:nvPr>
        </p:nvGraphicFramePr>
        <p:xfrm>
          <a:off x="647177" y="1283918"/>
          <a:ext cx="11074551" cy="4334403"/>
        </p:xfrm>
        <a:graphic>
          <a:graphicData uri="http://schemas.openxmlformats.org/drawingml/2006/table">
            <a:tbl>
              <a:tblPr firstRow="1" bandRow="1">
                <a:tableStyleId>{5C22544A-7EE6-4342-B048-85BDC9FD1C3A}</a:tableStyleId>
              </a:tblPr>
              <a:tblGrid>
                <a:gridCol w="3691517">
                  <a:extLst>
                    <a:ext uri="{9D8B030D-6E8A-4147-A177-3AD203B41FA5}">
                      <a16:colId xmlns:a16="http://schemas.microsoft.com/office/drawing/2014/main" val="1879044846"/>
                    </a:ext>
                  </a:extLst>
                </a:gridCol>
                <a:gridCol w="3691517">
                  <a:extLst>
                    <a:ext uri="{9D8B030D-6E8A-4147-A177-3AD203B41FA5}">
                      <a16:colId xmlns:a16="http://schemas.microsoft.com/office/drawing/2014/main" val="3495759455"/>
                    </a:ext>
                  </a:extLst>
                </a:gridCol>
                <a:gridCol w="3691517">
                  <a:extLst>
                    <a:ext uri="{9D8B030D-6E8A-4147-A177-3AD203B41FA5}">
                      <a16:colId xmlns:a16="http://schemas.microsoft.com/office/drawing/2014/main" val="4264696363"/>
                    </a:ext>
                  </a:extLst>
                </a:gridCol>
              </a:tblGrid>
              <a:tr h="357624">
                <a:tc>
                  <a:txBody>
                    <a:bodyPr/>
                    <a:lstStyle/>
                    <a:p>
                      <a:pPr algn="ctr" rtl="0" fontAlgn="base"/>
                      <a:r>
                        <a:rPr lang="en-US" sz="1200">
                          <a:effectLst/>
                        </a:rPr>
                        <a:t>Function </a:t>
                      </a:r>
                      <a:endParaRPr lang="en-US" b="0" i="0">
                        <a:effectLst/>
                      </a:endParaRPr>
                    </a:p>
                  </a:txBody>
                  <a:tcPr/>
                </a:tc>
                <a:tc>
                  <a:txBody>
                    <a:bodyPr/>
                    <a:lstStyle/>
                    <a:p>
                      <a:pPr algn="ctr" rtl="0" fontAlgn="base"/>
                      <a:r>
                        <a:rPr lang="en-US" sz="1200">
                          <a:effectLst/>
                        </a:rPr>
                        <a:t>Target </a:t>
                      </a:r>
                      <a:endParaRPr lang="en-US" b="0" i="0">
                        <a:effectLst/>
                      </a:endParaRPr>
                    </a:p>
                  </a:txBody>
                  <a:tcPr/>
                </a:tc>
                <a:tc>
                  <a:txBody>
                    <a:bodyPr/>
                    <a:lstStyle/>
                    <a:p>
                      <a:pPr algn="ctr" rtl="0" fontAlgn="base"/>
                      <a:r>
                        <a:rPr lang="en-US" sz="1200">
                          <a:effectLst/>
                        </a:rPr>
                        <a:t>Completion Metric</a:t>
                      </a:r>
                      <a:endParaRPr lang="en-US" b="0" i="0">
                        <a:effectLst/>
                      </a:endParaRPr>
                    </a:p>
                  </a:txBody>
                  <a:tcPr/>
                </a:tc>
                <a:extLst>
                  <a:ext uri="{0D108BD9-81ED-4DB2-BD59-A6C34878D82A}">
                    <a16:rowId xmlns:a16="http://schemas.microsoft.com/office/drawing/2014/main" val="1636330424"/>
                  </a:ext>
                </a:extLst>
              </a:tr>
              <a:tr h="357624">
                <a:tc>
                  <a:txBody>
                    <a:bodyPr/>
                    <a:lstStyle/>
                    <a:p>
                      <a:pPr algn="ctr" rtl="0" fontAlgn="base"/>
                      <a:r>
                        <a:rPr lang="en-US" sz="1200">
                          <a:effectLst/>
                        </a:rPr>
                        <a:t>Alert of Elevation* </a:t>
                      </a:r>
                      <a:endParaRPr lang="en-US" b="0" i="0">
                        <a:effectLst/>
                      </a:endParaRPr>
                    </a:p>
                  </a:txBody>
                  <a:tcPr anchor="ctr"/>
                </a:tc>
                <a:tc>
                  <a:txBody>
                    <a:bodyPr/>
                    <a:lstStyle/>
                    <a:p>
                      <a:pPr lvl="0" algn="ctr">
                        <a:buNone/>
                      </a:pPr>
                      <a:r>
                        <a:rPr lang="en-US" sz="1200" b="0" i="0" u="none" strike="noStrike" noProof="0">
                          <a:effectLst/>
                          <a:latin typeface="Calibri"/>
                        </a:rPr>
                        <a:t>0.6 to 30 cm</a:t>
                      </a:r>
                      <a:endParaRPr lang="en-US"/>
                    </a:p>
                  </a:txBody>
                  <a:tcPr/>
                </a:tc>
                <a:tc>
                  <a:txBody>
                    <a:bodyPr/>
                    <a:lstStyle/>
                    <a:p>
                      <a:pPr lvl="0" algn="ctr">
                        <a:buNone/>
                      </a:pPr>
                      <a:r>
                        <a:rPr lang="en-US" sz="1200" kern="1200" noProof="0">
                          <a:solidFill>
                            <a:srgbClr val="009933"/>
                          </a:solidFill>
                          <a:effectLst/>
                          <a:latin typeface="+mn-lt"/>
                          <a:ea typeface="+mn-ea"/>
                          <a:cs typeface="+mn-cs"/>
                        </a:rPr>
                        <a:t>0.6 to +30 cm</a:t>
                      </a:r>
                      <a:endParaRPr lang="en-US" sz="1200" kern="1200">
                        <a:solidFill>
                          <a:srgbClr val="009933"/>
                        </a:solidFill>
                        <a:effectLst/>
                        <a:latin typeface="+mn-lt"/>
                        <a:ea typeface="+mn-ea"/>
                        <a:cs typeface="+mn-cs"/>
                      </a:endParaRPr>
                    </a:p>
                  </a:txBody>
                  <a:tcPr/>
                </a:tc>
                <a:extLst>
                  <a:ext uri="{0D108BD9-81ED-4DB2-BD59-A6C34878D82A}">
                    <a16:rowId xmlns:a16="http://schemas.microsoft.com/office/drawing/2014/main" val="3034279333"/>
                  </a:ext>
                </a:extLst>
              </a:tr>
              <a:tr h="400539">
                <a:tc>
                  <a:txBody>
                    <a:bodyPr/>
                    <a:lstStyle/>
                    <a:p>
                      <a:pPr algn="ctr" rtl="0" fontAlgn="base"/>
                      <a:r>
                        <a:rPr lang="en-US" sz="1200">
                          <a:effectLst/>
                        </a:rPr>
                        <a:t>Determine Location* </a:t>
                      </a:r>
                      <a:endParaRPr lang="en-US" b="0" i="0">
                        <a:effectLst/>
                      </a:endParaRPr>
                    </a:p>
                  </a:txBody>
                  <a:tcPr anchor="ctr"/>
                </a:tc>
                <a:tc>
                  <a:txBody>
                    <a:bodyPr/>
                    <a:lstStyle/>
                    <a:p>
                      <a:pPr algn="ctr" rtl="0" fontAlgn="base"/>
                      <a:r>
                        <a:rPr lang="en-US" sz="1200">
                          <a:effectLst/>
                        </a:rPr>
                        <a:t>Margin of error of at most 5 meters </a:t>
                      </a:r>
                      <a:endParaRPr lang="en-US" b="0" i="0">
                        <a:effectLst/>
                      </a:endParaRPr>
                    </a:p>
                  </a:txBody>
                  <a:tcPr/>
                </a:tc>
                <a:tc>
                  <a:txBody>
                    <a:bodyPr/>
                    <a:lstStyle/>
                    <a:p>
                      <a:pPr algn="ctr" rtl="0" fontAlgn="base"/>
                      <a:r>
                        <a:rPr lang="en-US" sz="1200">
                          <a:solidFill>
                            <a:srgbClr val="FF0000"/>
                          </a:solidFill>
                          <a:effectLst/>
                        </a:rPr>
                        <a:t>Needs GPS, we should eliminate it</a:t>
                      </a:r>
                    </a:p>
                  </a:txBody>
                  <a:tcPr/>
                </a:tc>
                <a:extLst>
                  <a:ext uri="{0D108BD9-81ED-4DB2-BD59-A6C34878D82A}">
                    <a16:rowId xmlns:a16="http://schemas.microsoft.com/office/drawing/2014/main" val="3573139531"/>
                  </a:ext>
                </a:extLst>
              </a:tr>
              <a:tr h="357624">
                <a:tc>
                  <a:txBody>
                    <a:bodyPr/>
                    <a:lstStyle/>
                    <a:p>
                      <a:pPr algn="ctr" rtl="0" fontAlgn="base"/>
                      <a:r>
                        <a:rPr lang="en-US" sz="1200">
                          <a:effectLst/>
                        </a:rPr>
                        <a:t>Alert of Physical Object* </a:t>
                      </a:r>
                      <a:endParaRPr lang="en-US" b="0" i="0">
                        <a:effectLst/>
                      </a:endParaRPr>
                    </a:p>
                  </a:txBody>
                  <a:tcPr anchor="ctr"/>
                </a:tc>
                <a:tc>
                  <a:txBody>
                    <a:bodyPr/>
                    <a:lstStyle/>
                    <a:p>
                      <a:pPr lvl="0" algn="ctr">
                        <a:buNone/>
                      </a:pPr>
                      <a:r>
                        <a:rPr lang="en-US" sz="1200" b="0" i="0" u="none" strike="noStrike" noProof="0">
                          <a:effectLst/>
                          <a:latin typeface="Calibri"/>
                        </a:rPr>
                        <a:t>165 cm </a:t>
                      </a:r>
                      <a:endParaRPr lang="en-US" b="0" i="0" u="none" strike="noStrike" noProof="0">
                        <a:latin typeface="Calibri"/>
                      </a:endParaRPr>
                    </a:p>
                  </a:txBody>
                  <a:tcPr/>
                </a:tc>
                <a:tc>
                  <a:txBody>
                    <a:bodyPr/>
                    <a:lstStyle/>
                    <a:p>
                      <a:pPr algn="ctr" rtl="0" fontAlgn="base"/>
                      <a:r>
                        <a:rPr lang="en-US" sz="1200">
                          <a:solidFill>
                            <a:srgbClr val="009933"/>
                          </a:solidFill>
                          <a:effectLst/>
                        </a:rPr>
                        <a:t>203 cm detection (high precision)</a:t>
                      </a:r>
                      <a:endParaRPr lang="en-US" b="0" i="0">
                        <a:solidFill>
                          <a:srgbClr val="009933"/>
                        </a:solidFill>
                        <a:effectLst/>
                      </a:endParaRPr>
                    </a:p>
                  </a:txBody>
                  <a:tcPr/>
                </a:tc>
                <a:extLst>
                  <a:ext uri="{0D108BD9-81ED-4DB2-BD59-A6C34878D82A}">
                    <a16:rowId xmlns:a16="http://schemas.microsoft.com/office/drawing/2014/main" val="3097736800"/>
                  </a:ext>
                </a:extLst>
              </a:tr>
              <a:tr h="357624">
                <a:tc>
                  <a:txBody>
                    <a:bodyPr/>
                    <a:lstStyle/>
                    <a:p>
                      <a:pPr algn="ctr" rtl="0" fontAlgn="base"/>
                      <a:r>
                        <a:rPr lang="en-US" sz="1200">
                          <a:effectLst/>
                        </a:rPr>
                        <a:t>Identify Possible Threats* </a:t>
                      </a:r>
                      <a:endParaRPr lang="en-US" b="0" i="0">
                        <a:effectLst/>
                      </a:endParaRPr>
                    </a:p>
                  </a:txBody>
                  <a:tcPr anchor="ctr"/>
                </a:tc>
                <a:tc>
                  <a:txBody>
                    <a:bodyPr/>
                    <a:lstStyle/>
                    <a:p>
                      <a:pPr lvl="0" algn="ctr">
                        <a:buNone/>
                      </a:pPr>
                      <a:r>
                        <a:rPr lang="en-US" sz="1200" b="0" i="0" u="none" strike="noStrike" noProof="0">
                          <a:effectLst/>
                          <a:latin typeface="Calibri"/>
                        </a:rPr>
                        <a:t>Up to 25 m/s</a:t>
                      </a:r>
                      <a:endParaRPr lang="en-US"/>
                    </a:p>
                  </a:txBody>
                  <a:tcPr/>
                </a:tc>
                <a:tc>
                  <a:txBody>
                    <a:bodyPr/>
                    <a:lstStyle/>
                    <a:p>
                      <a:pPr algn="ctr" rtl="0" fontAlgn="base"/>
                      <a:r>
                        <a:rPr lang="en-US" sz="1200" kern="1200">
                          <a:solidFill>
                            <a:srgbClr val="FF0000"/>
                          </a:solidFill>
                          <a:effectLst/>
                          <a:latin typeface="+mn-lt"/>
                          <a:ea typeface="+mn-ea"/>
                          <a:cs typeface="+mn-cs"/>
                        </a:rPr>
                        <a:t>Interpolation between sensors scans for threats</a:t>
                      </a:r>
                    </a:p>
                  </a:txBody>
                  <a:tcPr anchor="ctr"/>
                </a:tc>
                <a:extLst>
                  <a:ext uri="{0D108BD9-81ED-4DB2-BD59-A6C34878D82A}">
                    <a16:rowId xmlns:a16="http://schemas.microsoft.com/office/drawing/2014/main" val="1893011343"/>
                  </a:ext>
                </a:extLst>
              </a:tr>
              <a:tr h="357624">
                <a:tc>
                  <a:txBody>
                    <a:bodyPr/>
                    <a:lstStyle/>
                    <a:p>
                      <a:pPr algn="ctr" rtl="0" fontAlgn="base"/>
                      <a:r>
                        <a:rPr lang="en-US" sz="1200">
                          <a:effectLst/>
                        </a:rPr>
                        <a:t>Access Emergency Contact </a:t>
                      </a:r>
                      <a:endParaRPr lang="en-US" b="0" i="0">
                        <a:effectLst/>
                      </a:endParaRPr>
                    </a:p>
                  </a:txBody>
                  <a:tcPr anchor="ctr"/>
                </a:tc>
                <a:tc>
                  <a:txBody>
                    <a:bodyPr/>
                    <a:lstStyle/>
                    <a:p>
                      <a:pPr algn="ctr" rtl="0" fontAlgn="base"/>
                      <a:r>
                        <a:rPr lang="en-US" sz="1200">
                          <a:effectLst/>
                        </a:rPr>
                        <a:t>15 seconds </a:t>
                      </a:r>
                      <a:endParaRPr lang="en-US" b="0" i="0">
                        <a:effectLst/>
                      </a:endParaRPr>
                    </a:p>
                  </a:txBody>
                  <a:tcPr anchor="ctr"/>
                </a:tc>
                <a:tc>
                  <a:txBody>
                    <a:bodyPr/>
                    <a:lstStyle/>
                    <a:p>
                      <a:pPr algn="ctr" rtl="0" fontAlgn="base"/>
                      <a:r>
                        <a:rPr lang="en-US" sz="1200">
                          <a:effectLst/>
                          <a:highlight>
                            <a:srgbClr val="FFFF00"/>
                          </a:highlight>
                        </a:rPr>
                        <a:t>No</a:t>
                      </a:r>
                      <a:endParaRPr lang="en-US" b="0" i="0">
                        <a:effectLst/>
                        <a:highlight>
                          <a:srgbClr val="FFFF00"/>
                        </a:highlight>
                      </a:endParaRPr>
                    </a:p>
                  </a:txBody>
                  <a:tcPr anchor="ctr"/>
                </a:tc>
                <a:extLst>
                  <a:ext uri="{0D108BD9-81ED-4DB2-BD59-A6C34878D82A}">
                    <a16:rowId xmlns:a16="http://schemas.microsoft.com/office/drawing/2014/main" val="3336178597"/>
                  </a:ext>
                </a:extLst>
              </a:tr>
              <a:tr h="357624">
                <a:tc>
                  <a:txBody>
                    <a:bodyPr/>
                    <a:lstStyle/>
                    <a:p>
                      <a:pPr algn="ctr" rtl="0" fontAlgn="base"/>
                      <a:r>
                        <a:rPr lang="en-US" sz="1200">
                          <a:effectLst/>
                        </a:rPr>
                        <a:t>Interpret Sensory Information* </a:t>
                      </a:r>
                      <a:endParaRPr lang="en-US" b="0" i="0">
                        <a:effectLst/>
                      </a:endParaRPr>
                    </a:p>
                  </a:txBody>
                  <a:tcPr anchor="ctr"/>
                </a:tc>
                <a:tc>
                  <a:txBody>
                    <a:bodyPr/>
                    <a:lstStyle/>
                    <a:p>
                      <a:pPr algn="ctr" rtl="0" fontAlgn="base"/>
                      <a:r>
                        <a:rPr lang="en-US" sz="1200">
                          <a:effectLst/>
                        </a:rPr>
                        <a:t>7 seconds </a:t>
                      </a:r>
                      <a:endParaRPr lang="en-US" b="0" i="0">
                        <a:effectLst/>
                      </a:endParaRPr>
                    </a:p>
                  </a:txBody>
                  <a:tcPr anchor="ctr"/>
                </a:tc>
                <a:tc>
                  <a:txBody>
                    <a:bodyPr/>
                    <a:lstStyle/>
                    <a:p>
                      <a:pPr algn="ctr" rtl="0" fontAlgn="base"/>
                      <a:r>
                        <a:rPr lang="en-US" sz="1200">
                          <a:solidFill>
                            <a:srgbClr val="009933"/>
                          </a:solidFill>
                          <a:effectLst/>
                        </a:rPr>
                        <a:t>Scans and relays scanned object within 4-6 seconds</a:t>
                      </a:r>
                    </a:p>
                  </a:txBody>
                  <a:tcPr anchor="ctr"/>
                </a:tc>
                <a:extLst>
                  <a:ext uri="{0D108BD9-81ED-4DB2-BD59-A6C34878D82A}">
                    <a16:rowId xmlns:a16="http://schemas.microsoft.com/office/drawing/2014/main" val="3199536371"/>
                  </a:ext>
                </a:extLst>
              </a:tr>
              <a:tr h="357624">
                <a:tc>
                  <a:txBody>
                    <a:bodyPr/>
                    <a:lstStyle/>
                    <a:p>
                      <a:pPr algn="ctr" rtl="0" fontAlgn="base"/>
                      <a:r>
                        <a:rPr lang="en-US" sz="1200">
                          <a:effectLst/>
                        </a:rPr>
                        <a:t>Store Frequent Tasks </a:t>
                      </a:r>
                      <a:endParaRPr lang="en-US" b="0" i="0">
                        <a:effectLst/>
                      </a:endParaRPr>
                    </a:p>
                  </a:txBody>
                  <a:tcPr anchor="ctr"/>
                </a:tc>
                <a:tc>
                  <a:txBody>
                    <a:bodyPr/>
                    <a:lstStyle/>
                    <a:p>
                      <a:pPr algn="ctr" rtl="0" fontAlgn="base"/>
                      <a:r>
                        <a:rPr lang="en-US" sz="1200">
                          <a:effectLst/>
                        </a:rPr>
                        <a:t>1 GB </a:t>
                      </a:r>
                      <a:endParaRPr lang="en-US" b="0" i="0">
                        <a:effectLst/>
                      </a:endParaRPr>
                    </a:p>
                  </a:txBody>
                  <a:tcPr anchor="ctr"/>
                </a:tc>
                <a:tc>
                  <a:txBody>
                    <a:bodyPr/>
                    <a:lstStyle/>
                    <a:p>
                      <a:pPr algn="ctr" rtl="0" fontAlgn="base"/>
                      <a:r>
                        <a:rPr lang="en-US" sz="1200">
                          <a:effectLst/>
                        </a:rPr>
                        <a:t>Yes</a:t>
                      </a:r>
                      <a:endParaRPr lang="en-US" b="0" i="0">
                        <a:effectLst/>
                      </a:endParaRPr>
                    </a:p>
                  </a:txBody>
                  <a:tcPr anchor="ctr"/>
                </a:tc>
                <a:extLst>
                  <a:ext uri="{0D108BD9-81ED-4DB2-BD59-A6C34878D82A}">
                    <a16:rowId xmlns:a16="http://schemas.microsoft.com/office/drawing/2014/main" val="892256166"/>
                  </a:ext>
                </a:extLst>
              </a:tr>
              <a:tr h="357624">
                <a:tc>
                  <a:txBody>
                    <a:bodyPr/>
                    <a:lstStyle/>
                    <a:p>
                      <a:pPr algn="ctr" rtl="0" fontAlgn="base"/>
                      <a:r>
                        <a:rPr lang="en-US" sz="1200">
                          <a:effectLst/>
                        </a:rPr>
                        <a:t>Interface with Pre-Existing Skills </a:t>
                      </a:r>
                      <a:endParaRPr lang="en-US" b="0" i="0">
                        <a:effectLst/>
                      </a:endParaRPr>
                    </a:p>
                  </a:txBody>
                  <a:tcPr anchor="ctr"/>
                </a:tc>
                <a:tc>
                  <a:txBody>
                    <a:bodyPr/>
                    <a:lstStyle/>
                    <a:p>
                      <a:pPr algn="ctr" rtl="0" fontAlgn="base"/>
                      <a:r>
                        <a:rPr lang="en-US" sz="1200">
                          <a:effectLst/>
                        </a:rPr>
                        <a:t>70% </a:t>
                      </a:r>
                      <a:endParaRPr lang="en-US" b="0" i="0">
                        <a:effectLst/>
                      </a:endParaRPr>
                    </a:p>
                  </a:txBody>
                  <a:tcPr anchor="ctr"/>
                </a:tc>
                <a:tc>
                  <a:txBody>
                    <a:bodyPr/>
                    <a:lstStyle/>
                    <a:p>
                      <a:pPr algn="ctr" rtl="0" fontAlgn="base"/>
                      <a:r>
                        <a:rPr lang="en-US" sz="1200">
                          <a:effectLst/>
                        </a:rPr>
                        <a:t>Yes*</a:t>
                      </a:r>
                    </a:p>
                  </a:txBody>
                  <a:tcPr anchor="ctr"/>
                </a:tc>
                <a:extLst>
                  <a:ext uri="{0D108BD9-81ED-4DB2-BD59-A6C34878D82A}">
                    <a16:rowId xmlns:a16="http://schemas.microsoft.com/office/drawing/2014/main" val="512399081"/>
                  </a:ext>
                </a:extLst>
              </a:tr>
              <a:tr h="357624">
                <a:tc>
                  <a:txBody>
                    <a:bodyPr/>
                    <a:lstStyle/>
                    <a:p>
                      <a:pPr algn="ctr" rtl="0" fontAlgn="base"/>
                      <a:r>
                        <a:rPr lang="en-US" sz="1200">
                          <a:effectLst/>
                        </a:rPr>
                        <a:t>Compete within Market </a:t>
                      </a:r>
                      <a:endParaRPr lang="en-US" b="0" i="0">
                        <a:effectLst/>
                      </a:endParaRPr>
                    </a:p>
                  </a:txBody>
                  <a:tcPr anchor="ctr"/>
                </a:tc>
                <a:tc>
                  <a:txBody>
                    <a:bodyPr/>
                    <a:lstStyle/>
                    <a:p>
                      <a:pPr algn="ctr" rtl="0" fontAlgn="base"/>
                      <a:r>
                        <a:rPr lang="en-US" sz="1200">
                          <a:effectLst/>
                        </a:rPr>
                        <a:t>20% </a:t>
                      </a:r>
                      <a:endParaRPr lang="en-US" b="0" i="0">
                        <a:effectLst/>
                      </a:endParaRPr>
                    </a:p>
                  </a:txBody>
                  <a:tcPr anchor="ctr"/>
                </a:tc>
                <a:tc>
                  <a:txBody>
                    <a:bodyPr/>
                    <a:lstStyle/>
                    <a:p>
                      <a:pPr algn="ctr" rtl="0" fontAlgn="base"/>
                      <a:r>
                        <a:rPr lang="en-US" sz="1200">
                          <a:solidFill>
                            <a:srgbClr val="009933"/>
                          </a:solidFill>
                          <a:effectLst/>
                        </a:rPr>
                        <a:t>67% cheaper than top competitor</a:t>
                      </a:r>
                    </a:p>
                  </a:txBody>
                  <a:tcPr anchor="ctr"/>
                </a:tc>
                <a:extLst>
                  <a:ext uri="{0D108BD9-81ED-4DB2-BD59-A6C34878D82A}">
                    <a16:rowId xmlns:a16="http://schemas.microsoft.com/office/drawing/2014/main" val="2057112100"/>
                  </a:ext>
                </a:extLst>
              </a:tr>
              <a:tr h="357624">
                <a:tc>
                  <a:txBody>
                    <a:bodyPr/>
                    <a:lstStyle/>
                    <a:p>
                      <a:pPr algn="ctr" rtl="0" fontAlgn="base"/>
                      <a:r>
                        <a:rPr lang="en-US" sz="1200">
                          <a:effectLst/>
                        </a:rPr>
                        <a:t>Remain Lightweight </a:t>
                      </a:r>
                      <a:endParaRPr lang="en-US" b="0" i="0">
                        <a:effectLst/>
                      </a:endParaRPr>
                    </a:p>
                  </a:txBody>
                  <a:tcPr anchor="ctr"/>
                </a:tc>
                <a:tc>
                  <a:txBody>
                    <a:bodyPr/>
                    <a:lstStyle/>
                    <a:p>
                      <a:pPr lvl="0" algn="ctr">
                        <a:buNone/>
                      </a:pPr>
                      <a:r>
                        <a:rPr lang="en-US" sz="1200" kern="1200" noProof="0">
                          <a:solidFill>
                            <a:schemeClr val="dk1"/>
                          </a:solidFill>
                          <a:effectLst/>
                          <a:latin typeface="+mn-lt"/>
                          <a:ea typeface="+mn-ea"/>
                          <a:cs typeface="+mn-cs"/>
                        </a:rPr>
                        <a:t>&lt;2.3 kg</a:t>
                      </a:r>
                      <a:endParaRPr lang="en-US" sz="1200" kern="1200">
                        <a:solidFill>
                          <a:schemeClr val="dk1"/>
                        </a:solidFill>
                        <a:effectLst/>
                        <a:latin typeface="+mn-lt"/>
                        <a:ea typeface="+mn-ea"/>
                        <a:cs typeface="+mn-cs"/>
                      </a:endParaRPr>
                    </a:p>
                  </a:txBody>
                  <a:tcPr anchor="ctr"/>
                </a:tc>
                <a:tc>
                  <a:txBody>
                    <a:bodyPr/>
                    <a:lstStyle/>
                    <a:p>
                      <a:pPr algn="ctr" rtl="0" fontAlgn="base"/>
                      <a:r>
                        <a:rPr lang="en-US" sz="1200">
                          <a:solidFill>
                            <a:srgbClr val="009933"/>
                          </a:solidFill>
                          <a:effectLst/>
                        </a:rPr>
                        <a:t>1.2 kg (Including cane)</a:t>
                      </a:r>
                      <a:endParaRPr lang="en-US" b="0" i="0">
                        <a:solidFill>
                          <a:srgbClr val="009933"/>
                        </a:solidFill>
                        <a:effectLst/>
                      </a:endParaRPr>
                    </a:p>
                  </a:txBody>
                  <a:tcPr anchor="ctr"/>
                </a:tc>
                <a:extLst>
                  <a:ext uri="{0D108BD9-81ED-4DB2-BD59-A6C34878D82A}">
                    <a16:rowId xmlns:a16="http://schemas.microsoft.com/office/drawing/2014/main" val="3845024739"/>
                  </a:ext>
                </a:extLst>
              </a:tr>
              <a:tr h="357624">
                <a:tc>
                  <a:txBody>
                    <a:bodyPr/>
                    <a:lstStyle/>
                    <a:p>
                      <a:pPr algn="ctr" rtl="0" fontAlgn="base"/>
                      <a:r>
                        <a:rPr lang="en-US" sz="1200">
                          <a:effectLst/>
                        </a:rPr>
                        <a:t>Remain Discrete </a:t>
                      </a:r>
                      <a:endParaRPr lang="en-US" b="0" i="0">
                        <a:effectLst/>
                      </a:endParaRPr>
                    </a:p>
                  </a:txBody>
                  <a:tcPr anchor="ctr"/>
                </a:tc>
                <a:tc>
                  <a:txBody>
                    <a:bodyPr/>
                    <a:lstStyle/>
                    <a:p>
                      <a:pPr algn="ctr" rtl="0" fontAlgn="base"/>
                      <a:r>
                        <a:rPr lang="en-US" sz="1200">
                          <a:effectLst/>
                        </a:rPr>
                        <a:t>70%  User Approval</a:t>
                      </a:r>
                      <a:endParaRPr lang="en-US" b="0" i="0">
                        <a:effectLst/>
                      </a:endParaRPr>
                    </a:p>
                  </a:txBody>
                  <a:tcPr anchor="ctr"/>
                </a:tc>
                <a:tc>
                  <a:txBody>
                    <a:bodyPr/>
                    <a:lstStyle/>
                    <a:p>
                      <a:pPr algn="ctr" rtl="0" fontAlgn="base"/>
                      <a:r>
                        <a:rPr lang="en-US" sz="1200">
                          <a:effectLst/>
                        </a:rPr>
                        <a:t>N/A</a:t>
                      </a:r>
                    </a:p>
                  </a:txBody>
                  <a:tcPr anchor="ctr"/>
                </a:tc>
                <a:extLst>
                  <a:ext uri="{0D108BD9-81ED-4DB2-BD59-A6C34878D82A}">
                    <a16:rowId xmlns:a16="http://schemas.microsoft.com/office/drawing/2014/main" val="2046078010"/>
                  </a:ext>
                </a:extLst>
              </a:tr>
            </a:tbl>
          </a:graphicData>
        </a:graphic>
      </p:graphicFrame>
      <p:sp>
        <p:nvSpPr>
          <p:cNvPr id="4" name="Slide Number Placeholder 3">
            <a:extLst>
              <a:ext uri="{FF2B5EF4-FFF2-40B4-BE49-F238E27FC236}">
                <a16:creationId xmlns:a16="http://schemas.microsoft.com/office/drawing/2014/main" id="{03C41EE2-B548-4447-9E14-A28189996304}"/>
              </a:ext>
            </a:extLst>
          </p:cNvPr>
          <p:cNvSpPr>
            <a:spLocks noGrp="1"/>
          </p:cNvSpPr>
          <p:nvPr>
            <p:ph type="sldNum" sz="quarter" idx="4"/>
          </p:nvPr>
        </p:nvSpPr>
        <p:spPr/>
        <p:txBody>
          <a:bodyPr lIns="91440" tIns="45720" rIns="91440" bIns="45720" anchor="t"/>
          <a:lstStyle/>
          <a:p>
            <a:r>
              <a:rPr lang="en-US">
                <a:latin typeface="Arial"/>
                <a:cs typeface="Arial"/>
              </a:rPr>
              <a:t>36</a:t>
            </a:r>
            <a:endParaRPr lang="en-US"/>
          </a:p>
        </p:txBody>
      </p:sp>
      <p:sp>
        <p:nvSpPr>
          <p:cNvPr id="6" name="Content Placeholder 17">
            <a:extLst>
              <a:ext uri="{FF2B5EF4-FFF2-40B4-BE49-F238E27FC236}">
                <a16:creationId xmlns:a16="http://schemas.microsoft.com/office/drawing/2014/main" id="{CBF60BB4-4641-4E64-8797-DBBC4459099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8" name="Straight Arrow Connector 7">
            <a:extLst>
              <a:ext uri="{FF2B5EF4-FFF2-40B4-BE49-F238E27FC236}">
                <a16:creationId xmlns:a16="http://schemas.microsoft.com/office/drawing/2014/main" id="{3CB1D909-1C49-4ABB-A4E1-EE892E2D267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4C65E1-5D0F-4CE5-89F9-4A7888D7E55C}"/>
              </a:ext>
            </a:extLst>
          </p:cNvPr>
          <p:cNvSpPr txBox="1"/>
          <p:nvPr/>
        </p:nvSpPr>
        <p:spPr>
          <a:xfrm>
            <a:off x="647177" y="5618321"/>
            <a:ext cx="3071674" cy="307777"/>
          </a:xfrm>
          <a:prstGeom prst="rect">
            <a:avLst/>
          </a:prstGeom>
          <a:noFill/>
        </p:spPr>
        <p:txBody>
          <a:bodyPr wrap="square" rtlCol="0">
            <a:spAutoFit/>
          </a:bodyPr>
          <a:lstStyle/>
          <a:p>
            <a:r>
              <a:rPr lang="en-US" sz="1400"/>
              <a:t>*: Critical Function</a:t>
            </a:r>
          </a:p>
        </p:txBody>
      </p:sp>
      <p:sp>
        <p:nvSpPr>
          <p:cNvPr id="24" name="Rectangle 23">
            <a:extLst>
              <a:ext uri="{FF2B5EF4-FFF2-40B4-BE49-F238E27FC236}">
                <a16:creationId xmlns:a16="http://schemas.microsoft.com/office/drawing/2014/main" id="{D6D01D70-E208-478C-8EBB-9F87E2E28049}"/>
              </a:ext>
            </a:extLst>
          </p:cNvPr>
          <p:cNvSpPr/>
          <p:nvPr/>
        </p:nvSpPr>
        <p:spPr>
          <a:xfrm>
            <a:off x="641638" y="3119464"/>
            <a:ext cx="11054194" cy="34786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D4509F5-E95F-40AD-82C2-3B76B72D4911}"/>
              </a:ext>
            </a:extLst>
          </p:cNvPr>
          <p:cNvSpPr/>
          <p:nvPr/>
        </p:nvSpPr>
        <p:spPr>
          <a:xfrm>
            <a:off x="641637" y="3828872"/>
            <a:ext cx="11054194" cy="35294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324F63-EFC7-476B-AD63-D31958C09563}"/>
              </a:ext>
            </a:extLst>
          </p:cNvPr>
          <p:cNvSpPr/>
          <p:nvPr/>
        </p:nvSpPr>
        <p:spPr>
          <a:xfrm>
            <a:off x="641637" y="4197058"/>
            <a:ext cx="11054194" cy="3215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BB2FEF6-0B81-4FD0-9F62-7E318E19A189}"/>
              </a:ext>
            </a:extLst>
          </p:cNvPr>
          <p:cNvSpPr/>
          <p:nvPr/>
        </p:nvSpPr>
        <p:spPr>
          <a:xfrm>
            <a:off x="641003" y="1999324"/>
            <a:ext cx="11056157" cy="3821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67EC83-2318-402B-BE60-66802670AE7A}"/>
              </a:ext>
            </a:extLst>
          </p:cNvPr>
          <p:cNvSpPr/>
          <p:nvPr/>
        </p:nvSpPr>
        <p:spPr>
          <a:xfrm>
            <a:off x="647177" y="5259326"/>
            <a:ext cx="11048654" cy="3478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928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29C9-AF05-4036-AB63-A9B127D3A69A}"/>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3" name="Content Placeholder 2">
            <a:extLst>
              <a:ext uri="{FF2B5EF4-FFF2-40B4-BE49-F238E27FC236}">
                <a16:creationId xmlns:a16="http://schemas.microsoft.com/office/drawing/2014/main" id="{6F0FC41F-9FA1-4FF9-B6F6-1102F15980D8}"/>
              </a:ext>
            </a:extLst>
          </p:cNvPr>
          <p:cNvSpPr>
            <a:spLocks noGrp="1"/>
          </p:cNvSpPr>
          <p:nvPr>
            <p:ph idx="1"/>
          </p:nvPr>
        </p:nvSpPr>
        <p:spPr>
          <a:xfrm>
            <a:off x="838200" y="1825625"/>
            <a:ext cx="10515600" cy="3496251"/>
          </a:xfrm>
        </p:spPr>
        <p:txBody>
          <a:bodyPr vert="horz" lIns="91440" tIns="45720" rIns="91440" bIns="45720" rtlCol="0" anchor="t">
            <a:normAutofit/>
          </a:bodyPr>
          <a:lstStyle/>
          <a:p>
            <a:r>
              <a:rPr lang="en-US">
                <a:latin typeface="Arial"/>
                <a:cs typeface="Arial"/>
              </a:rPr>
              <a:t>Ideas had to be dismissed due to scope creep.</a:t>
            </a:r>
          </a:p>
          <a:p>
            <a:pPr lvl="1"/>
            <a:r>
              <a:rPr lang="en-US">
                <a:latin typeface="Arial"/>
                <a:cs typeface="Arial"/>
              </a:rPr>
              <a:t>May still be integrated in the future.</a:t>
            </a:r>
            <a:endParaRPr lang="en-US"/>
          </a:p>
          <a:p>
            <a:r>
              <a:rPr lang="en-US">
                <a:latin typeface="Arial"/>
                <a:cs typeface="Arial"/>
              </a:rPr>
              <a:t>Cheaper parts for prototype made it cost efficient to market.</a:t>
            </a:r>
            <a:endParaRPr lang="en-US"/>
          </a:p>
          <a:p>
            <a:pPr lvl="1"/>
            <a:r>
              <a:rPr lang="en-US">
                <a:latin typeface="Arial"/>
                <a:cs typeface="Arial"/>
              </a:rPr>
              <a:t>Ultimately affected the accuracy of the device.</a:t>
            </a:r>
            <a:endParaRPr lang="en-US"/>
          </a:p>
          <a:p>
            <a:r>
              <a:rPr lang="en-US">
                <a:latin typeface="Arial"/>
                <a:cs typeface="Arial"/>
              </a:rPr>
              <a:t>Overall, the project is successful in fulfilling its functions despite limitations.</a:t>
            </a:r>
          </a:p>
          <a:p>
            <a:endParaRPr lang="en-US"/>
          </a:p>
          <a:p>
            <a:endParaRPr lang="en-US"/>
          </a:p>
        </p:txBody>
      </p:sp>
      <p:sp>
        <p:nvSpPr>
          <p:cNvPr id="4" name="Slide Number Placeholder 3">
            <a:extLst>
              <a:ext uri="{FF2B5EF4-FFF2-40B4-BE49-F238E27FC236}">
                <a16:creationId xmlns:a16="http://schemas.microsoft.com/office/drawing/2014/main" id="{F12D8C58-7EA1-4B80-9536-4A32F8A0ADB6}"/>
              </a:ext>
            </a:extLst>
          </p:cNvPr>
          <p:cNvSpPr>
            <a:spLocks noGrp="1"/>
          </p:cNvSpPr>
          <p:nvPr>
            <p:ph type="sldNum" sz="quarter" idx="4"/>
          </p:nvPr>
        </p:nvSpPr>
        <p:spPr/>
        <p:txBody>
          <a:bodyPr lIns="91440" tIns="45720" rIns="91440" bIns="45720" anchor="t"/>
          <a:lstStyle/>
          <a:p>
            <a:r>
              <a:rPr lang="en-US">
                <a:latin typeface="Arial"/>
                <a:cs typeface="Arial"/>
              </a:rPr>
              <a:t>37</a:t>
            </a:r>
            <a:endParaRPr lang="en-US"/>
          </a:p>
        </p:txBody>
      </p:sp>
      <p:sp>
        <p:nvSpPr>
          <p:cNvPr id="22" name="Content Placeholder 17">
            <a:extLst>
              <a:ext uri="{FF2B5EF4-FFF2-40B4-BE49-F238E27FC236}">
                <a16:creationId xmlns:a16="http://schemas.microsoft.com/office/drawing/2014/main" id="{5A73306A-8369-43A2-87B5-F0841EE7D1B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8" name="Straight Arrow Connector 7">
            <a:extLst>
              <a:ext uri="{FF2B5EF4-FFF2-40B4-BE49-F238E27FC236}">
                <a16:creationId xmlns:a16="http://schemas.microsoft.com/office/drawing/2014/main" id="{9FB45540-BBFC-48A8-9FA9-DA3C9FD30E80}"/>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137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a:xfrm>
            <a:off x="380267" y="95738"/>
            <a:ext cx="10515600" cy="1325563"/>
          </a:xfrm>
        </p:spPr>
        <p:txBody>
          <a:bodyPr/>
          <a:lstStyle/>
          <a:p>
            <a:r>
              <a:rPr lang="en-US">
                <a:solidFill>
                  <a:schemeClr val="tx1"/>
                </a:solidFill>
                <a:latin typeface="Arial"/>
                <a:cs typeface="Arial"/>
              </a:rPr>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lIns="91440" tIns="45720" rIns="91440" bIns="45720" anchor="t"/>
          <a:lstStyle/>
          <a:p>
            <a:r>
              <a:rPr lang="en-US">
                <a:latin typeface="Arial"/>
                <a:cs typeface="Arial"/>
              </a:rPr>
              <a:t>38</a:t>
            </a:r>
            <a:endParaRPr lang="en-US"/>
          </a:p>
        </p:txBody>
      </p:sp>
      <p:sp>
        <p:nvSpPr>
          <p:cNvPr id="6" name="Content Placeholder 5">
            <a:extLst>
              <a:ext uri="{FF2B5EF4-FFF2-40B4-BE49-F238E27FC236}">
                <a16:creationId xmlns:a16="http://schemas.microsoft.com/office/drawing/2014/main" id="{55123DCC-7CBA-40EE-B2FE-3A47453290A9}"/>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3" name="TextBox 2">
            <a:extLst>
              <a:ext uri="{FF2B5EF4-FFF2-40B4-BE49-F238E27FC236}">
                <a16:creationId xmlns:a16="http://schemas.microsoft.com/office/drawing/2014/main" id="{BA996C08-0EF8-4BA1-83F2-BEF561462755}"/>
              </a:ext>
            </a:extLst>
          </p:cNvPr>
          <p:cNvSpPr txBox="1"/>
          <p:nvPr/>
        </p:nvSpPr>
        <p:spPr>
          <a:xfrm>
            <a:off x="804974" y="1287441"/>
            <a:ext cx="10508447" cy="4247317"/>
          </a:xfrm>
          <a:prstGeom prst="rect">
            <a:avLst/>
          </a:prstGeom>
          <a:noFill/>
        </p:spPr>
        <p:txBody>
          <a:bodyPr wrap="square" lIns="91440" tIns="45720" rIns="91440" bIns="45720" rtlCol="0" anchor="t">
            <a:spAutoFit/>
          </a:bodyPr>
          <a:lstStyle/>
          <a:p>
            <a:pPr marL="457200" indent="-914400"/>
            <a:r>
              <a:rPr lang="en-US">
                <a:solidFill>
                  <a:srgbClr val="000000"/>
                </a:solidFill>
                <a:latin typeface="Calibri"/>
                <a:cs typeface="Arial"/>
              </a:rPr>
              <a:t>[1] </a:t>
            </a:r>
            <a:r>
              <a:rPr lang="en-US">
                <a:latin typeface="Calibri"/>
                <a:cs typeface="Calibri"/>
              </a:rPr>
              <a:t>Ebben, J. M., PhD. (n.d.). Wrists at risk: Awkward postures to avoid. Retrieved February 18, 2021, from https://www.iacindustries.com/get-started/ergonomics/wrists-at-risk.asp</a:t>
            </a:r>
            <a:endParaRPr lang="en-US">
              <a:solidFill>
                <a:srgbClr val="000000"/>
              </a:solidFill>
              <a:latin typeface="Calibri"/>
              <a:cs typeface="Calibri" panose="020F0502020204030204"/>
            </a:endParaRPr>
          </a:p>
          <a:p>
            <a:pPr marL="457200" indent="-914400"/>
            <a:r>
              <a:rPr lang="en-US">
                <a:solidFill>
                  <a:srgbClr val="000000"/>
                </a:solidFill>
                <a:latin typeface="Calibri"/>
                <a:cs typeface="Calibri" panose="020F0502020204030204"/>
              </a:rPr>
              <a:t>[2] </a:t>
            </a:r>
            <a:r>
              <a:rPr lang="en-US">
                <a:latin typeface="Calibri"/>
                <a:cs typeface="Calibri" panose="020F0502020204030204"/>
              </a:rPr>
              <a:t>González, A., Salgado, D., García </a:t>
            </a:r>
            <a:r>
              <a:rPr lang="en-US" err="1">
                <a:latin typeface="Calibri"/>
                <a:cs typeface="Calibri" panose="020F0502020204030204"/>
              </a:rPr>
              <a:t>Moruno</a:t>
            </a:r>
            <a:r>
              <a:rPr lang="en-US">
                <a:latin typeface="Calibri"/>
                <a:cs typeface="Calibri" panose="020F0502020204030204"/>
              </a:rPr>
              <a:t>, L., &amp; Sánchez Ríos, A. (2018). An Ergonomic Customized-Tool Handle Design for Precision Tools using Additive Manufacturing: A Case Study. Applied Sciences, 8(7), 1200. doi:10.3390/app8071200</a:t>
            </a:r>
            <a:endParaRPr lang="en-US">
              <a:solidFill>
                <a:srgbClr val="000000"/>
              </a:solidFill>
              <a:latin typeface="Calibri"/>
              <a:cs typeface="Calibri" panose="020F0502020204030204"/>
            </a:endParaRPr>
          </a:p>
          <a:p>
            <a:pPr marL="457200" indent="-914400"/>
            <a:r>
              <a:rPr lang="en-US">
                <a:solidFill>
                  <a:srgbClr val="000000"/>
                </a:solidFill>
                <a:latin typeface="Calibri"/>
                <a:cs typeface="Arial"/>
              </a:rPr>
              <a:t>[3] </a:t>
            </a:r>
            <a:r>
              <a:rPr lang="en-US" b="0" i="0" u="none" strike="noStrike">
                <a:solidFill>
                  <a:srgbClr val="000000"/>
                </a:solidFill>
                <a:effectLst/>
                <a:latin typeface="Calibri"/>
                <a:cs typeface="Arial"/>
              </a:rPr>
              <a:t>McConomy,</a:t>
            </a:r>
            <a:r>
              <a:rPr lang="en-US">
                <a:solidFill>
                  <a:srgbClr val="000000"/>
                </a:solidFill>
                <a:latin typeface="Calibri"/>
                <a:cs typeface="Arial"/>
              </a:rPr>
              <a:t> </a:t>
            </a:r>
            <a:r>
              <a:rPr lang="en-US" b="0" i="0" u="none" strike="noStrike">
                <a:solidFill>
                  <a:srgbClr val="000000"/>
                </a:solidFill>
                <a:effectLst/>
                <a:latin typeface="Calibri"/>
                <a:cs typeface="Arial"/>
              </a:rPr>
              <a:t>S</a:t>
            </a:r>
            <a:r>
              <a:rPr lang="en-US">
                <a:solidFill>
                  <a:srgbClr val="000000"/>
                </a:solidFill>
                <a:latin typeface="Calibri"/>
                <a:cs typeface="Arial"/>
              </a:rPr>
              <a:t>. (</a:t>
            </a:r>
            <a:r>
              <a:rPr lang="en-US" b="0" i="0" u="none" strike="noStrike">
                <a:solidFill>
                  <a:srgbClr val="000000"/>
                </a:solidFill>
                <a:effectLst/>
                <a:latin typeface="Calibri"/>
                <a:cs typeface="Arial"/>
              </a:rPr>
              <a:t>2020,</a:t>
            </a:r>
            <a:r>
              <a:rPr lang="en-US">
                <a:solidFill>
                  <a:srgbClr val="000000"/>
                </a:solidFill>
                <a:latin typeface="Calibri"/>
                <a:cs typeface="Arial"/>
              </a:rPr>
              <a:t> November 11</a:t>
            </a:r>
            <a:r>
              <a:rPr lang="en-US" b="0" i="0" u="none" strike="noStrike">
                <a:solidFill>
                  <a:srgbClr val="000000"/>
                </a:solidFill>
                <a:effectLst/>
                <a:latin typeface="Calibri"/>
                <a:cs typeface="Arial"/>
              </a:rPr>
              <a:t>). Engineering Characteristics, Functions, Targets, and </a:t>
            </a:r>
            <a:r>
              <a:rPr lang="en-US">
                <a:solidFill>
                  <a:srgbClr val="000000"/>
                </a:solidFill>
                <a:latin typeface="Calibri"/>
                <a:cs typeface="Arial"/>
              </a:rPr>
              <a:t>Metric</a:t>
            </a:r>
            <a:r>
              <a:rPr lang="en-US" b="0" i="0" u="none" strike="noStrike">
                <a:solidFill>
                  <a:srgbClr val="000000"/>
                </a:solidFill>
                <a:effectLst/>
                <a:latin typeface="Calibri"/>
                <a:cs typeface="Arial"/>
              </a:rPr>
              <a:t>. FAMU-FSU College of Engineering.</a:t>
            </a:r>
            <a:endParaRPr lang="en-US">
              <a:cs typeface="Calibri" panose="020F0502020204030204"/>
            </a:endParaRPr>
          </a:p>
          <a:p>
            <a:pPr marL="457200" indent="-914400"/>
            <a:r>
              <a:rPr lang="en-US">
                <a:ea typeface="+mn-lt"/>
                <a:cs typeface="Calibri"/>
              </a:rPr>
              <a:t>[4] National Federation of The Blind. https://www.nfb.org/resources/blindness-statistics</a:t>
            </a:r>
            <a:endParaRPr lang="en-US"/>
          </a:p>
          <a:p>
            <a:pPr marL="457200" indent="-914400"/>
            <a:r>
              <a:rPr lang="en-US">
                <a:ea typeface="+mn-lt"/>
                <a:cs typeface="+mn-lt"/>
              </a:rPr>
              <a:t>[5] Queen, K. (2016, June). 7 Ways to Make Communities More Livable for People With Vision or Hearing Impairments. AARP.</a:t>
            </a:r>
          </a:p>
          <a:p>
            <a:pPr marL="457200" indent="-914400"/>
            <a:r>
              <a:rPr lang="en-US">
                <a:ea typeface="+mn-lt"/>
                <a:cs typeface="+mn-lt"/>
              </a:rPr>
              <a:t>[6] Rosen, S. (n.d.). LONG CANE TECHNIQUES. Retrieved March 03, 2021, from https://tech.aph.org/sbs/04_sbs_lc_study.html</a:t>
            </a:r>
            <a:endParaRPr lang="en-US"/>
          </a:p>
          <a:p>
            <a:pPr marL="457200" indent="-914400"/>
            <a:r>
              <a:rPr lang="en-US">
                <a:cs typeface="Calibri"/>
              </a:rPr>
              <a:t>[7]</a:t>
            </a:r>
            <a:r>
              <a:rPr lang="en-US">
                <a:ea typeface="+mn-lt"/>
                <a:cs typeface="+mn-lt"/>
              </a:rPr>
              <a:t> Wang, C., &amp; Cai, D. (2020). Hand tool handle size and shape determination based on hand measurements using a contour gauge. Human Factors and Ergonomics in Manufacturing &amp;amp; Service Industries, 30(5), 349-364. doi:10.1002/hfm.20846</a:t>
            </a:r>
          </a:p>
        </p:txBody>
      </p:sp>
      <p:cxnSp>
        <p:nvCxnSpPr>
          <p:cNvPr id="7" name="Straight Arrow Connector 6">
            <a:extLst>
              <a:ext uri="{FF2B5EF4-FFF2-40B4-BE49-F238E27FC236}">
                <a16:creationId xmlns:a16="http://schemas.microsoft.com/office/drawing/2014/main" id="{601139FA-C4A1-429A-9934-D6325F1EBAF8}"/>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711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5C8F9-CA8F-4E15-A662-1A7040899F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39</a:t>
            </a:r>
          </a:p>
        </p:txBody>
      </p:sp>
      <p:sp>
        <p:nvSpPr>
          <p:cNvPr id="10" name="Content Placeholder 3">
            <a:extLst>
              <a:ext uri="{FF2B5EF4-FFF2-40B4-BE49-F238E27FC236}">
                <a16:creationId xmlns:a16="http://schemas.microsoft.com/office/drawing/2014/main" id="{7487ECEC-B51A-42EA-AFC8-9D83646E5421}"/>
              </a:ext>
            </a:extLst>
          </p:cNvPr>
          <p:cNvSpPr>
            <a:spLocks noGrp="1"/>
          </p:cNvSpPr>
          <p:nvPr>
            <p:ph sz="quarter" idx="11"/>
          </p:nvPr>
        </p:nvSpPr>
        <p:spPr>
          <a:xfrm>
            <a:off x="10363200" y="5615375"/>
            <a:ext cx="1828800" cy="310896"/>
          </a:xfrm>
        </p:spPr>
        <p:txBody>
          <a:bodyPr vert="horz" lIns="91440" tIns="45720" rIns="91440" bIns="45720" rtlCol="0" anchor="t">
            <a:noAutofit/>
          </a:bodyPr>
          <a:lstStyle/>
          <a:p>
            <a:r>
              <a:rPr lang="en-US">
                <a:latin typeface="Arial"/>
                <a:cs typeface="Arial"/>
              </a:rPr>
              <a:t>Ethan Saffer</a:t>
            </a:r>
            <a:endParaRPr lang="en-US"/>
          </a:p>
        </p:txBody>
      </p:sp>
      <p:sp>
        <p:nvSpPr>
          <p:cNvPr id="12" name="TextBox 11">
            <a:extLst>
              <a:ext uri="{FF2B5EF4-FFF2-40B4-BE49-F238E27FC236}">
                <a16:creationId xmlns:a16="http://schemas.microsoft.com/office/drawing/2014/main" id="{35877536-3310-4453-A711-CD749704FC0B}"/>
              </a:ext>
            </a:extLst>
          </p:cNvPr>
          <p:cNvSpPr txBox="1"/>
          <p:nvPr/>
        </p:nvSpPr>
        <p:spPr>
          <a:xfrm>
            <a:off x="540327" y="3735895"/>
            <a:ext cx="2057869" cy="1754326"/>
          </a:xfrm>
          <a:prstGeom prst="rect">
            <a:avLst/>
          </a:prstGeom>
          <a:noFill/>
        </p:spPr>
        <p:txBody>
          <a:bodyPr wrap="square" lIns="91440" tIns="45720" rIns="91440" bIns="45720" rtlCol="0" anchor="t">
            <a:spAutoFit/>
          </a:bodyPr>
          <a:lstStyle/>
          <a:p>
            <a:pPr algn="ctr"/>
            <a:r>
              <a:rPr lang="en-US"/>
              <a:t>David Alicea</a:t>
            </a:r>
          </a:p>
          <a:p>
            <a:pPr algn="ctr"/>
            <a:r>
              <a:rPr lang="en-US" i="1">
                <a:ea typeface="+mn-lt"/>
                <a:cs typeface="+mn-lt"/>
              </a:rPr>
              <a:t>Field/Test Engineer and Quality Control</a:t>
            </a:r>
          </a:p>
          <a:p>
            <a:pPr algn="ctr"/>
            <a:endParaRPr lang="en-US" i="1">
              <a:ea typeface="+mn-lt"/>
              <a:cs typeface="+mn-lt"/>
            </a:endParaRPr>
          </a:p>
          <a:p>
            <a:pPr algn="ctr"/>
            <a:endParaRPr lang="en-US" i="1">
              <a:ea typeface="+mn-lt"/>
              <a:cs typeface="+mn-lt"/>
            </a:endParaRPr>
          </a:p>
          <a:p>
            <a:pPr algn="ctr"/>
            <a:r>
              <a:rPr lang="en-US" i="1">
                <a:ea typeface="+mn-lt"/>
                <a:cs typeface="+mn-lt"/>
              </a:rPr>
              <a:t>Daa16@my.fsu.edu</a:t>
            </a:r>
          </a:p>
        </p:txBody>
      </p:sp>
      <p:sp>
        <p:nvSpPr>
          <p:cNvPr id="14" name="TextBox 13">
            <a:extLst>
              <a:ext uri="{FF2B5EF4-FFF2-40B4-BE49-F238E27FC236}">
                <a16:creationId xmlns:a16="http://schemas.microsoft.com/office/drawing/2014/main" id="{77C253D6-E995-4BFD-972E-DD58865792D4}"/>
              </a:ext>
            </a:extLst>
          </p:cNvPr>
          <p:cNvSpPr txBox="1"/>
          <p:nvPr/>
        </p:nvSpPr>
        <p:spPr>
          <a:xfrm>
            <a:off x="6397889" y="3740693"/>
            <a:ext cx="2123265" cy="1754326"/>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Design Engineer,    Webmaster, and Resource Manager</a:t>
            </a:r>
            <a:endParaRPr lang="en-US" i="1">
              <a:cs typeface="Calibri" panose="020F0502020204030204"/>
            </a:endParaRPr>
          </a:p>
          <a:p>
            <a:pPr algn="ctr"/>
            <a:endParaRPr lang="en-US">
              <a:cs typeface="Calibri" panose="020F0502020204030204"/>
            </a:endParaRPr>
          </a:p>
          <a:p>
            <a:pPr algn="ctr"/>
            <a:r>
              <a:rPr lang="en-US" i="1">
                <a:cs typeface="Calibri" panose="020F0502020204030204"/>
              </a:rPr>
              <a:t>Ng16m@my.fsu.edu</a:t>
            </a:r>
          </a:p>
        </p:txBody>
      </p:sp>
      <p:sp>
        <p:nvSpPr>
          <p:cNvPr id="18" name="TextBox 17">
            <a:extLst>
              <a:ext uri="{FF2B5EF4-FFF2-40B4-BE49-F238E27FC236}">
                <a16:creationId xmlns:a16="http://schemas.microsoft.com/office/drawing/2014/main" id="{AB1BBAE7-48AB-4C82-A151-8366E0F77BFF}"/>
              </a:ext>
            </a:extLst>
          </p:cNvPr>
          <p:cNvSpPr txBox="1"/>
          <p:nvPr/>
        </p:nvSpPr>
        <p:spPr>
          <a:xfrm>
            <a:off x="9323424" y="3736912"/>
            <a:ext cx="21843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 and Design </a:t>
            </a:r>
          </a:p>
          <a:p>
            <a:pPr algn="ctr"/>
            <a:r>
              <a:rPr lang="en-US" i="1">
                <a:ea typeface="+mn-lt"/>
                <a:cs typeface="+mn-lt"/>
              </a:rPr>
              <a:t>Engineer </a:t>
            </a:r>
          </a:p>
          <a:p>
            <a:pPr algn="ctr"/>
            <a:endParaRPr lang="en-US" i="1">
              <a:cs typeface="Calibri" panose="020F0502020204030204"/>
            </a:endParaRPr>
          </a:p>
          <a:p>
            <a:pPr algn="ctr"/>
            <a:endParaRPr lang="en-US" i="1">
              <a:cs typeface="Calibri" panose="020F0502020204030204"/>
            </a:endParaRPr>
          </a:p>
          <a:p>
            <a:pPr algn="ctr"/>
            <a:r>
              <a:rPr lang="en-US" i="1">
                <a:cs typeface="Calibri" panose="020F0502020204030204"/>
              </a:rPr>
              <a:t>Ers16c@my.fsu.edu</a:t>
            </a:r>
          </a:p>
        </p:txBody>
      </p:sp>
      <p:sp>
        <p:nvSpPr>
          <p:cNvPr id="22" name="Oval 21">
            <a:extLst>
              <a:ext uri="{FF2B5EF4-FFF2-40B4-BE49-F238E27FC236}">
                <a16:creationId xmlns:a16="http://schemas.microsoft.com/office/drawing/2014/main" id="{9204C96E-67BC-43BB-A563-381060CDF1A0}"/>
              </a:ext>
            </a:extLst>
          </p:cNvPr>
          <p:cNvSpPr/>
          <p:nvPr/>
        </p:nvSpPr>
        <p:spPr>
          <a:xfrm>
            <a:off x="541591" y="1487928"/>
            <a:ext cx="2055461" cy="2013557"/>
          </a:xfrm>
          <a:prstGeom prst="ellipse">
            <a:avLst/>
          </a:prstGeom>
          <a:blipFill>
            <a:blip r:embed="rId2">
              <a:extLst>
                <a:ext uri="{28A0092B-C50C-407E-A947-70E740481C1C}">
                  <a14:useLocalDpi xmlns:a14="http://schemas.microsoft.com/office/drawing/2010/main" val="0"/>
                </a:ext>
              </a:extLst>
            </a:blip>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1B3D367-1DDA-4455-8660-8A16CBA36CEA}"/>
              </a:ext>
            </a:extLst>
          </p:cNvPr>
          <p:cNvSpPr txBox="1"/>
          <p:nvPr/>
        </p:nvSpPr>
        <p:spPr>
          <a:xfrm>
            <a:off x="3718" y="338254"/>
            <a:ext cx="1218456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500" b="1">
                <a:cs typeface="Calibri"/>
              </a:rPr>
              <a:t>Team 522: Vision Impaired Technology</a:t>
            </a:r>
          </a:p>
        </p:txBody>
      </p:sp>
      <p:sp>
        <p:nvSpPr>
          <p:cNvPr id="2" name="TextBox 1">
            <a:extLst>
              <a:ext uri="{FF2B5EF4-FFF2-40B4-BE49-F238E27FC236}">
                <a16:creationId xmlns:a16="http://schemas.microsoft.com/office/drawing/2014/main" id="{7DF1FEDB-3C67-4147-8AF5-5324224D89B2}"/>
              </a:ext>
            </a:extLst>
          </p:cNvPr>
          <p:cNvSpPr txBox="1"/>
          <p:nvPr/>
        </p:nvSpPr>
        <p:spPr>
          <a:xfrm>
            <a:off x="3362729" y="3737263"/>
            <a:ext cx="24792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Madison Jaffe​</a:t>
            </a:r>
            <a:endParaRPr lang="en-US">
              <a:cs typeface="Calibri" panose="020F0502020204030204"/>
            </a:endParaRPr>
          </a:p>
          <a:p>
            <a:pPr algn="ctr"/>
            <a:r>
              <a:rPr lang="en-US" i="1">
                <a:ea typeface="+mn-lt"/>
                <a:cs typeface="+mn-lt"/>
              </a:rPr>
              <a:t>Project Manager and Manufacturing/Controls Engineer</a:t>
            </a:r>
            <a:endParaRPr lang="en-US" i="1">
              <a:cs typeface="Calibri"/>
            </a:endParaRPr>
          </a:p>
          <a:p>
            <a:pPr algn="ctr"/>
            <a:endParaRPr lang="en-US" i="1">
              <a:cs typeface="Calibri"/>
            </a:endParaRPr>
          </a:p>
          <a:p>
            <a:pPr algn="ctr"/>
            <a:r>
              <a:rPr lang="en-US" i="1">
                <a:ea typeface="+mn-lt"/>
                <a:cs typeface="+mn-lt"/>
              </a:rPr>
              <a:t>Msj16d@my.fsu.edu</a:t>
            </a:r>
            <a:endParaRPr lang="en-US">
              <a:ea typeface="+mn-lt"/>
              <a:cs typeface="+mn-lt"/>
            </a:endParaRPr>
          </a:p>
          <a:p>
            <a:pPr algn="ctr"/>
            <a:endParaRPr lang="en-US" i="1">
              <a:cs typeface="Calibri" panose="020F0502020204030204"/>
            </a:endParaRPr>
          </a:p>
          <a:p>
            <a:pPr algn="ctr"/>
            <a:endParaRPr lang="en-US">
              <a:cs typeface="Segoe UI"/>
            </a:endParaRPr>
          </a:p>
        </p:txBody>
      </p:sp>
      <p:sp>
        <p:nvSpPr>
          <p:cNvPr id="4" name="Flowchart: Connector 3">
            <a:extLst>
              <a:ext uri="{FF2B5EF4-FFF2-40B4-BE49-F238E27FC236}">
                <a16:creationId xmlns:a16="http://schemas.microsoft.com/office/drawing/2014/main" id="{5C7B7F30-4B15-42D2-B4CB-B84E0D90AED2}"/>
              </a:ext>
            </a:extLst>
          </p:cNvPr>
          <p:cNvSpPr/>
          <p:nvPr/>
        </p:nvSpPr>
        <p:spPr>
          <a:xfrm>
            <a:off x="9263149" y="1484286"/>
            <a:ext cx="2018739" cy="2013036"/>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2BB5E20-6A8A-406F-8AA1-874D572530DA}"/>
              </a:ext>
            </a:extLst>
          </p:cNvPr>
          <p:cNvSpPr/>
          <p:nvPr/>
        </p:nvSpPr>
        <p:spPr>
          <a:xfrm>
            <a:off x="6397275" y="1488282"/>
            <a:ext cx="2018739" cy="201303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3CBCE94-5441-48BC-A623-E3023BAE7230}"/>
              </a:ext>
            </a:extLst>
          </p:cNvPr>
          <p:cNvSpPr/>
          <p:nvPr/>
        </p:nvSpPr>
        <p:spPr>
          <a:xfrm>
            <a:off x="3519001" y="1484286"/>
            <a:ext cx="2018739" cy="2013036"/>
          </a:xfrm>
          <a:prstGeom prst="flowChartConnector">
            <a:avLst/>
          </a:prstGeom>
          <a:blipFill dpi="0" rotWithShape="1">
            <a:blip r:embed="rId5">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3C6F912-6694-488C-B792-4DC1044FD364}"/>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84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C7CF-C44A-460F-8F92-AFB24F0ECCD7}"/>
              </a:ext>
            </a:extLst>
          </p:cNvPr>
          <p:cNvSpPr>
            <a:spLocks noGrp="1"/>
          </p:cNvSpPr>
          <p:nvPr>
            <p:ph type="title"/>
          </p:nvPr>
        </p:nvSpPr>
        <p:spPr/>
        <p:txBody>
          <a:bodyPr/>
          <a:lstStyle/>
          <a:p>
            <a:r>
              <a:rPr lang="en-US">
                <a:solidFill>
                  <a:schemeClr val="tx1"/>
                </a:solidFill>
                <a:latin typeface="Arial"/>
                <a:cs typeface="Arial"/>
              </a:rPr>
              <a:t>Introduction</a:t>
            </a:r>
            <a:endParaRPr lang="en-US">
              <a:solidFill>
                <a:schemeClr val="tx1"/>
              </a:solidFill>
            </a:endParaRPr>
          </a:p>
        </p:txBody>
      </p:sp>
      <p:sp>
        <p:nvSpPr>
          <p:cNvPr id="5" name="Slide Number Placeholder 4">
            <a:extLst>
              <a:ext uri="{FF2B5EF4-FFF2-40B4-BE49-F238E27FC236}">
                <a16:creationId xmlns:a16="http://schemas.microsoft.com/office/drawing/2014/main" id="{6A7A53AD-F4F0-4DE6-ABA0-B12C5B8FCA8A}"/>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6" name="Content Placeholder 5">
            <a:extLst>
              <a:ext uri="{FF2B5EF4-FFF2-40B4-BE49-F238E27FC236}">
                <a16:creationId xmlns:a16="http://schemas.microsoft.com/office/drawing/2014/main" id="{C4C640C0-F2C4-4CFA-BBF6-B5D299905024}"/>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7" name="Rectangle: Rounded Corners 6">
            <a:extLst>
              <a:ext uri="{FF2B5EF4-FFF2-40B4-BE49-F238E27FC236}">
                <a16:creationId xmlns:a16="http://schemas.microsoft.com/office/drawing/2014/main" id="{0F0C7084-15E4-4A1A-932A-4034426319F0}"/>
              </a:ext>
            </a:extLst>
          </p:cNvPr>
          <p:cNvSpPr/>
          <p:nvPr/>
        </p:nvSpPr>
        <p:spPr>
          <a:xfrm>
            <a:off x="840921" y="1822202"/>
            <a:ext cx="4466770" cy="3006518"/>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
              <a:buChar char="•"/>
            </a:pPr>
            <a:endParaRPr lang="en-US">
              <a:solidFill>
                <a:srgbClr val="000000"/>
              </a:solidFill>
              <a:latin typeface="Arial"/>
              <a:cs typeface="Arial"/>
            </a:endParaRPr>
          </a:p>
          <a:p>
            <a:pPr>
              <a:lnSpc>
                <a:spcPct val="90000"/>
              </a:lnSpc>
              <a:spcBef>
                <a:spcPts val="1000"/>
              </a:spcBef>
            </a:pPr>
            <a:endParaRPr lang="en-US">
              <a:solidFill>
                <a:srgbClr val="000000"/>
              </a:solidFill>
              <a:latin typeface="Arial"/>
              <a:cs typeface="Arial"/>
            </a:endParaRPr>
          </a:p>
          <a:p>
            <a:pPr>
              <a:lnSpc>
                <a:spcPct val="90000"/>
              </a:lnSpc>
              <a:spcBef>
                <a:spcPts val="1000"/>
              </a:spcBef>
            </a:pPr>
            <a:endParaRPr lang="en-US">
              <a:solidFill>
                <a:srgbClr val="000000"/>
              </a:solidFill>
              <a:latin typeface="Arial"/>
              <a:cs typeface="Arial"/>
            </a:endParaRPr>
          </a:p>
          <a:p>
            <a:pPr>
              <a:lnSpc>
                <a:spcPct val="90000"/>
              </a:lnSpc>
              <a:spcBef>
                <a:spcPts val="1000"/>
              </a:spcBef>
            </a:pPr>
            <a:endParaRPr lang="en-US">
              <a:solidFill>
                <a:srgbClr val="000000"/>
              </a:solidFill>
              <a:latin typeface="Arial"/>
              <a:cs typeface="Arial"/>
            </a:endParaRPr>
          </a:p>
        </p:txBody>
      </p:sp>
      <p:cxnSp>
        <p:nvCxnSpPr>
          <p:cNvPr id="8" name="Straight Arrow Connector 7">
            <a:extLst>
              <a:ext uri="{FF2B5EF4-FFF2-40B4-BE49-F238E27FC236}">
                <a16:creationId xmlns:a16="http://schemas.microsoft.com/office/drawing/2014/main" id="{2A25174E-4326-4655-8F91-98EB4A763008}"/>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5CD3FE1-7C6E-4F37-B402-4CC6E5468317}"/>
              </a:ext>
            </a:extLst>
          </p:cNvPr>
          <p:cNvSpPr txBox="1"/>
          <p:nvPr/>
        </p:nvSpPr>
        <p:spPr>
          <a:xfrm>
            <a:off x="969401" y="1822202"/>
            <a:ext cx="4466770" cy="2792046"/>
          </a:xfrm>
          <a:prstGeom prst="rect">
            <a:avLst/>
          </a:prstGeom>
          <a:noFill/>
        </p:spPr>
        <p:txBody>
          <a:bodyPr wrap="square" lIns="91440" tIns="45720" rIns="91440" bIns="45720" rtlCol="0" anchor="t">
            <a:spAutoFit/>
          </a:bodyPr>
          <a:lstStyle/>
          <a:p>
            <a:pPr algn="ctr"/>
            <a:r>
              <a:rPr lang="en-US" sz="1700" u="sng">
                <a:cs typeface="Calibri"/>
              </a:rPr>
              <a:t>PROBLEM</a:t>
            </a:r>
            <a:r>
              <a:rPr lang="en-US" sz="1700">
                <a:cs typeface="Calibri"/>
              </a:rPr>
              <a:t>:</a:t>
            </a:r>
          </a:p>
          <a:p>
            <a:pPr marL="285750" indent="-285750">
              <a:lnSpc>
                <a:spcPct val="90000"/>
              </a:lnSpc>
              <a:spcBef>
                <a:spcPts val="1000"/>
              </a:spcBef>
              <a:buFont typeface="Arial"/>
              <a:buChar char="•"/>
            </a:pPr>
            <a:r>
              <a:rPr lang="en-US" sz="1700">
                <a:latin typeface="Arial"/>
                <a:cs typeface="Arial"/>
              </a:rPr>
              <a:t>The visually impaired have limited aid in current society.</a:t>
            </a:r>
          </a:p>
          <a:p>
            <a:pPr marL="285750" indent="-285750">
              <a:lnSpc>
                <a:spcPct val="90000"/>
              </a:lnSpc>
              <a:spcBef>
                <a:spcPts val="1000"/>
              </a:spcBef>
              <a:buFont typeface="Arial"/>
              <a:buChar char="•"/>
            </a:pPr>
            <a:r>
              <a:rPr lang="en-US" sz="1700">
                <a:latin typeface="Arial"/>
                <a:cs typeface="Arial"/>
              </a:rPr>
              <a:t>This leaves many of them dependent on others and unemployed.</a:t>
            </a:r>
          </a:p>
          <a:p>
            <a:pPr marL="285750" indent="-285750">
              <a:lnSpc>
                <a:spcPct val="90000"/>
              </a:lnSpc>
              <a:spcBef>
                <a:spcPts val="1000"/>
              </a:spcBef>
              <a:buFont typeface="Arial"/>
              <a:buChar char="•"/>
            </a:pPr>
            <a:r>
              <a:rPr lang="en-US" sz="1700">
                <a:latin typeface="Arial"/>
                <a:cs typeface="Arial"/>
              </a:rPr>
              <a:t>Median income is $38,500.</a:t>
            </a:r>
          </a:p>
          <a:p>
            <a:pPr marL="285750" indent="-285750">
              <a:lnSpc>
                <a:spcPct val="90000"/>
              </a:lnSpc>
              <a:spcBef>
                <a:spcPts val="1000"/>
              </a:spcBef>
              <a:buFont typeface="Arial"/>
              <a:buChar char="•"/>
            </a:pPr>
            <a:r>
              <a:rPr lang="en-US" sz="1700">
                <a:latin typeface="Arial"/>
                <a:cs typeface="Arial"/>
              </a:rPr>
              <a:t>Technological aid is often not affordable or effective for their average income.</a:t>
            </a:r>
          </a:p>
          <a:p>
            <a:endParaRPr lang="en-US"/>
          </a:p>
        </p:txBody>
      </p:sp>
      <p:pic>
        <p:nvPicPr>
          <p:cNvPr id="9" name="Picture 2" descr="An Implementation of an Intelligent Assistance System for Visually Impaired/ Blind People | Semantic Scholar">
            <a:extLst>
              <a:ext uri="{FF2B5EF4-FFF2-40B4-BE49-F238E27FC236}">
                <a16:creationId xmlns:a16="http://schemas.microsoft.com/office/drawing/2014/main" id="{6AC070A1-BD43-410F-A60B-45EEA1329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59"/>
          <a:stretch/>
        </p:blipFill>
        <p:spPr bwMode="auto">
          <a:xfrm>
            <a:off x="5694207" y="1928451"/>
            <a:ext cx="5777922" cy="2794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F61D93-B855-476E-9B9E-828310D488B7}"/>
              </a:ext>
            </a:extLst>
          </p:cNvPr>
          <p:cNvSpPr txBox="1"/>
          <p:nvPr/>
        </p:nvSpPr>
        <p:spPr>
          <a:xfrm>
            <a:off x="975179" y="1837666"/>
            <a:ext cx="4466770" cy="2874826"/>
          </a:xfrm>
          <a:prstGeom prst="rect">
            <a:avLst/>
          </a:prstGeom>
          <a:noFill/>
        </p:spPr>
        <p:txBody>
          <a:bodyPr wrap="square" lIns="91440" tIns="45720" rIns="91440" bIns="45720" rtlCol="0" anchor="t">
            <a:spAutoFit/>
          </a:bodyPr>
          <a:lstStyle/>
          <a:p>
            <a:pPr algn="ctr">
              <a:lnSpc>
                <a:spcPct val="90000"/>
              </a:lnSpc>
              <a:spcBef>
                <a:spcPts val="1000"/>
              </a:spcBef>
            </a:pPr>
            <a:r>
              <a:rPr lang="en-US" sz="1700" u="sng">
                <a:ea typeface="+mn-lt"/>
                <a:cs typeface="+mn-lt"/>
              </a:rPr>
              <a:t>OUR SOLUTION: HAPTAC</a:t>
            </a:r>
            <a:endParaRPr lang="en-US" sz="1700">
              <a:ea typeface="+mn-lt"/>
              <a:cs typeface="+mn-lt"/>
            </a:endParaRPr>
          </a:p>
          <a:p>
            <a:pPr marL="285750" indent="-285750">
              <a:lnSpc>
                <a:spcPct val="90000"/>
              </a:lnSpc>
              <a:spcBef>
                <a:spcPts val="1000"/>
              </a:spcBef>
              <a:buFont typeface="Arial,Sans-Serif"/>
              <a:buChar char="•"/>
            </a:pPr>
            <a:r>
              <a:rPr lang="en-US" sz="1680">
                <a:latin typeface="Arial"/>
                <a:cs typeface="Arial"/>
              </a:rPr>
              <a:t>Attaches to the standard white cane.</a:t>
            </a:r>
            <a:endParaRPr lang="en-US" sz="1680">
              <a:ea typeface="+mn-lt"/>
              <a:cs typeface="+mn-lt"/>
            </a:endParaRPr>
          </a:p>
          <a:p>
            <a:pPr marL="285750" indent="-285750">
              <a:lnSpc>
                <a:spcPct val="90000"/>
              </a:lnSpc>
              <a:spcBef>
                <a:spcPts val="1000"/>
              </a:spcBef>
              <a:buFont typeface="Arial,Sans-Serif"/>
              <a:buChar char="•"/>
            </a:pPr>
            <a:r>
              <a:rPr lang="en-US" sz="1680">
                <a:latin typeface="Arial"/>
                <a:cs typeface="Arial"/>
              </a:rPr>
              <a:t>Senses and scans objects directly ahead.</a:t>
            </a:r>
          </a:p>
          <a:p>
            <a:pPr marL="285750" indent="-285750">
              <a:lnSpc>
                <a:spcPct val="90000"/>
              </a:lnSpc>
              <a:spcBef>
                <a:spcPts val="1000"/>
              </a:spcBef>
              <a:buFont typeface="Arial,Sans-Serif"/>
              <a:buChar char="•"/>
            </a:pPr>
            <a:r>
              <a:rPr lang="en-US" sz="1680">
                <a:latin typeface="Arial"/>
                <a:cs typeface="Arial"/>
              </a:rPr>
              <a:t>Alerts users of possible hazards.</a:t>
            </a:r>
            <a:endParaRPr lang="en-US" sz="1680">
              <a:ea typeface="+mn-lt"/>
              <a:cs typeface="+mn-lt"/>
            </a:endParaRPr>
          </a:p>
          <a:p>
            <a:pPr marL="285750" indent="-285750">
              <a:lnSpc>
                <a:spcPct val="90000"/>
              </a:lnSpc>
              <a:spcBef>
                <a:spcPts val="1000"/>
              </a:spcBef>
              <a:buFont typeface="Arial,Sans-Serif"/>
              <a:buChar char="•"/>
            </a:pPr>
            <a:r>
              <a:rPr lang="en-US" sz="1680">
                <a:latin typeface="Arial"/>
                <a:cs typeface="Arial"/>
              </a:rPr>
              <a:t>Ergonomic handle to remain comfortable for prolonged uses.</a:t>
            </a:r>
            <a:endParaRPr lang="en-US" sz="1680">
              <a:ea typeface="+mn-lt"/>
              <a:cs typeface="+mn-lt"/>
            </a:endParaRPr>
          </a:p>
          <a:p>
            <a:pPr marL="285750" indent="-285750">
              <a:lnSpc>
                <a:spcPct val="90000"/>
              </a:lnSpc>
              <a:spcBef>
                <a:spcPts val="1000"/>
              </a:spcBef>
              <a:buFont typeface="Arial,Sans-Serif"/>
              <a:buChar char="•"/>
            </a:pPr>
            <a:r>
              <a:rPr lang="en-US" sz="1680">
                <a:latin typeface="Arial"/>
                <a:cs typeface="Arial"/>
              </a:rPr>
              <a:t>Low market price to maximize </a:t>
            </a:r>
            <a:r>
              <a:rPr lang="en-US" sz="1680">
                <a:latin typeface="Arial" panose="020B0604020202020204" pitchFamily="34" charset="0"/>
                <a:ea typeface="+mn-lt"/>
                <a:cs typeface="Arial" panose="020B0604020202020204" pitchFamily="34" charset="0"/>
              </a:rPr>
              <a:t>accessibility.</a:t>
            </a:r>
            <a:endParaRPr lang="en-US" sz="1680">
              <a:latin typeface="Arial" panose="020B0604020202020204" pitchFamily="34" charset="0"/>
              <a:cs typeface="Arial" panose="020B0604020202020204" pitchFamily="34" charset="0"/>
            </a:endParaRPr>
          </a:p>
          <a:p>
            <a:endParaRPr lang="en-US"/>
          </a:p>
        </p:txBody>
      </p:sp>
      <p:pic>
        <p:nvPicPr>
          <p:cNvPr id="10" name="Picture 4" descr="A picture containing text, businesscard&#10;&#10;Description automatically generated">
            <a:extLst>
              <a:ext uri="{FF2B5EF4-FFF2-40B4-BE49-F238E27FC236}">
                <a16:creationId xmlns:a16="http://schemas.microsoft.com/office/drawing/2014/main" id="{186F0B4C-F35E-4FEE-B72C-E0542DFB5D80}"/>
              </a:ext>
            </a:extLst>
          </p:cNvPr>
          <p:cNvPicPr>
            <a:picLocks noChangeAspect="1"/>
          </p:cNvPicPr>
          <p:nvPr/>
        </p:nvPicPr>
        <p:blipFill rotWithShape="1">
          <a:blip r:embed="rId3"/>
          <a:srcRect l="23829" t="5364" r="18345" b="-192"/>
          <a:stretch/>
        </p:blipFill>
        <p:spPr>
          <a:xfrm>
            <a:off x="6388415" y="1042235"/>
            <a:ext cx="4834184" cy="4124699"/>
          </a:xfrm>
          <a:prstGeom prst="rect">
            <a:avLst/>
          </a:prstGeom>
        </p:spPr>
      </p:pic>
      <p:sp>
        <p:nvSpPr>
          <p:cNvPr id="11" name="TextBox 10">
            <a:extLst>
              <a:ext uri="{FF2B5EF4-FFF2-40B4-BE49-F238E27FC236}">
                <a16:creationId xmlns:a16="http://schemas.microsoft.com/office/drawing/2014/main" id="{484D6E08-99F6-47DA-B31A-C9E89C3E9909}"/>
              </a:ext>
            </a:extLst>
          </p:cNvPr>
          <p:cNvSpPr txBox="1"/>
          <p:nvPr/>
        </p:nvSpPr>
        <p:spPr>
          <a:xfrm>
            <a:off x="5902037" y="4750377"/>
            <a:ext cx="66744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rPr>
              <a:t>https://www.semanticscholar.org/paper/An-Implementation-of-an-Intelligent-Assistance-for-Chen-Su/172177515d0b1ee7bcef49cbefecf559c661324f</a:t>
            </a:r>
            <a:endParaRPr lang="en-US" sz="700">
              <a:cs typeface="Calibri"/>
            </a:endParaRPr>
          </a:p>
          <a:p>
            <a:pPr algn="l"/>
            <a:endParaRPr lang="en-US" sz="700">
              <a:cs typeface="Calibri"/>
            </a:endParaRPr>
          </a:p>
        </p:txBody>
      </p:sp>
    </p:spTree>
    <p:extLst>
      <p:ext uri="{BB962C8B-B14F-4D97-AF65-F5344CB8AC3E}">
        <p14:creationId xmlns:p14="http://schemas.microsoft.com/office/powerpoint/2010/main" val="162250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847D-A3CB-44B2-85DB-BC60DC3C7A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A71FED-DF95-4335-8772-7D9144536EC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760142B-437C-4E7B-9B90-F60F3329FCA7}"/>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5" name="Content Placeholder 4">
            <a:extLst>
              <a:ext uri="{FF2B5EF4-FFF2-40B4-BE49-F238E27FC236}">
                <a16:creationId xmlns:a16="http://schemas.microsoft.com/office/drawing/2014/main" id="{72C5A4F3-0780-4198-8036-CE759CEFBDFC}"/>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304918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847D-A3CB-44B2-85DB-BC60DC3C7A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A71FED-DF95-4335-8772-7D9144536EC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760142B-437C-4E7B-9B90-F60F3329FCA7}"/>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5" name="Content Placeholder 4">
            <a:extLst>
              <a:ext uri="{FF2B5EF4-FFF2-40B4-BE49-F238E27FC236}">
                <a16:creationId xmlns:a16="http://schemas.microsoft.com/office/drawing/2014/main" id="{72C5A4F3-0780-4198-8036-CE759CEFBDFC}"/>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992029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522E7-D5E3-4A52-B89E-213F03FA8A7C}"/>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3" name="Content Placeholder 2">
            <a:extLst>
              <a:ext uri="{FF2B5EF4-FFF2-40B4-BE49-F238E27FC236}">
                <a16:creationId xmlns:a16="http://schemas.microsoft.com/office/drawing/2014/main" id="{D718CDA2-9957-446D-B08D-8850CD8F918D}"/>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3E05C459-9CA5-4029-847F-DC3169013248}"/>
              </a:ext>
            </a:extLst>
          </p:cNvPr>
          <p:cNvSpPr txBox="1"/>
          <p:nvPr/>
        </p:nvSpPr>
        <p:spPr>
          <a:xfrm>
            <a:off x="1802090" y="2598003"/>
            <a:ext cx="8587819" cy="830997"/>
          </a:xfrm>
          <a:prstGeom prst="rect">
            <a:avLst/>
          </a:prstGeom>
          <a:noFill/>
        </p:spPr>
        <p:txBody>
          <a:bodyPr wrap="square" rtlCol="0">
            <a:spAutoFit/>
          </a:bodyPr>
          <a:lstStyle/>
          <a:p>
            <a:pPr algn="ctr"/>
            <a:r>
              <a:rPr lang="en-US" sz="4800"/>
              <a:t>APPENDIX</a:t>
            </a:r>
          </a:p>
        </p:txBody>
      </p:sp>
      <p:cxnSp>
        <p:nvCxnSpPr>
          <p:cNvPr id="4" name="Straight Arrow Connector 3">
            <a:extLst>
              <a:ext uri="{FF2B5EF4-FFF2-40B4-BE49-F238E27FC236}">
                <a16:creationId xmlns:a16="http://schemas.microsoft.com/office/drawing/2014/main" id="{6A80A6AA-A111-42AA-9E48-92E0579A0DE6}"/>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970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8413-15D9-4402-95FF-DE05BCF3AA6F}"/>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Raspberry Pi and Grove Parts</a:t>
            </a:r>
            <a:endParaRPr lang="en-US">
              <a:solidFill>
                <a:schemeClr val="tx1"/>
              </a:solidFill>
            </a:endParaRPr>
          </a:p>
        </p:txBody>
      </p:sp>
      <p:pic>
        <p:nvPicPr>
          <p:cNvPr id="7" name="Picture 7" descr="A picture containing diagram&#10;&#10;Description automatically generated">
            <a:extLst>
              <a:ext uri="{FF2B5EF4-FFF2-40B4-BE49-F238E27FC236}">
                <a16:creationId xmlns:a16="http://schemas.microsoft.com/office/drawing/2014/main" id="{B528ECFA-CAB9-40A5-8B7A-AEA1B1C46021}"/>
              </a:ext>
            </a:extLst>
          </p:cNvPr>
          <p:cNvPicPr>
            <a:picLocks noGrp="1" noChangeAspect="1"/>
          </p:cNvPicPr>
          <p:nvPr>
            <p:ph sz="half" idx="1"/>
          </p:nvPr>
        </p:nvPicPr>
        <p:blipFill>
          <a:blip r:embed="rId2"/>
          <a:stretch>
            <a:fillRect/>
          </a:stretch>
        </p:blipFill>
        <p:spPr>
          <a:xfrm>
            <a:off x="8317769" y="1424700"/>
            <a:ext cx="3474720" cy="3771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a:extLst>
              <a:ext uri="{FF2B5EF4-FFF2-40B4-BE49-F238E27FC236}">
                <a16:creationId xmlns:a16="http://schemas.microsoft.com/office/drawing/2014/main" id="{658B039A-9E64-4CC5-96D4-149471690834}"/>
              </a:ext>
            </a:extLst>
          </p:cNvPr>
          <p:cNvSpPr>
            <a:spLocks noGrp="1"/>
          </p:cNvSpPr>
          <p:nvPr>
            <p:ph sz="half" idx="2"/>
          </p:nvPr>
        </p:nvSpPr>
        <p:spPr>
          <a:xfrm>
            <a:off x="659368" y="1384875"/>
            <a:ext cx="6949440" cy="4099034"/>
          </a:xfrm>
        </p:spPr>
        <p:txBody>
          <a:bodyPr vert="horz" lIns="91440" tIns="45720" rIns="91440" bIns="45720" rtlCol="0" anchor="t">
            <a:normAutofit/>
          </a:bodyPr>
          <a:lstStyle/>
          <a:p>
            <a:r>
              <a:rPr lang="en-US" sz="2400">
                <a:latin typeface="Arial"/>
                <a:cs typeface="Arial"/>
              </a:rPr>
              <a:t>Raspberry Pi acts as our main processing unit.</a:t>
            </a:r>
            <a:br>
              <a:rPr lang="en-US" sz="2400">
                <a:latin typeface="Arial"/>
                <a:cs typeface="Arial"/>
              </a:rPr>
            </a:br>
            <a:endParaRPr lang="en-US" sz="2400">
              <a:latin typeface="Arial"/>
              <a:cs typeface="Arial"/>
            </a:endParaRPr>
          </a:p>
          <a:p>
            <a:r>
              <a:rPr lang="en-US" sz="2400">
                <a:latin typeface="Arial"/>
                <a:cs typeface="Arial"/>
              </a:rPr>
              <a:t>Grove Pi is the attachment board that makes the Grove parts accessible.</a:t>
            </a:r>
          </a:p>
          <a:p>
            <a:endParaRPr lang="en-US" sz="2400">
              <a:latin typeface="Arial"/>
              <a:cs typeface="Arial"/>
            </a:endParaRPr>
          </a:p>
          <a:p>
            <a:r>
              <a:rPr lang="en-US" sz="2400">
                <a:latin typeface="Arial"/>
                <a:cs typeface="Arial"/>
              </a:rPr>
              <a:t>Raspberry Pi Camera is used to identify items.</a:t>
            </a:r>
            <a:endParaRPr lang="en-US" sz="2400"/>
          </a:p>
          <a:p>
            <a:endParaRPr lang="en-US" sz="2400">
              <a:latin typeface="Arial"/>
              <a:cs typeface="Arial"/>
            </a:endParaRPr>
          </a:p>
          <a:p>
            <a:r>
              <a:rPr lang="en-US" sz="2400">
                <a:latin typeface="Arial"/>
                <a:cs typeface="Arial"/>
              </a:rPr>
              <a:t>Ultrasonic sensors and vibration motors detect objects and notify the user of their presence.</a:t>
            </a:r>
            <a:endParaRPr lang="en-US" sz="2400"/>
          </a:p>
        </p:txBody>
      </p:sp>
      <p:sp>
        <p:nvSpPr>
          <p:cNvPr id="5" name="Slide Number Placeholder 4">
            <a:extLst>
              <a:ext uri="{FF2B5EF4-FFF2-40B4-BE49-F238E27FC236}">
                <a16:creationId xmlns:a16="http://schemas.microsoft.com/office/drawing/2014/main" id="{D43CFCD1-8AE6-4B4A-9416-7C4A94612E7A}"/>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6" name="Content Placeholder 5">
            <a:extLst>
              <a:ext uri="{FF2B5EF4-FFF2-40B4-BE49-F238E27FC236}">
                <a16:creationId xmlns:a16="http://schemas.microsoft.com/office/drawing/2014/main" id="{67042B3F-2CF7-4FE6-B54A-6DFF0A09055C}"/>
              </a:ext>
            </a:extLst>
          </p:cNvPr>
          <p:cNvSpPr>
            <a:spLocks noGrp="1"/>
          </p:cNvSpPr>
          <p:nvPr>
            <p:ph sz="quarter" idx="11"/>
          </p:nvPr>
        </p:nvSpPr>
        <p:spPr>
          <a:xfrm>
            <a:off x="10363200" y="5615855"/>
            <a:ext cx="1828800" cy="310896"/>
          </a:xfrm>
        </p:spPr>
        <p:txBody>
          <a:bodyPr vert="horz" lIns="91440" tIns="45720" rIns="91440" bIns="45720" rtlCol="0" anchor="t">
            <a:noAutofit/>
          </a:bodyPr>
          <a:lstStyle/>
          <a:p>
            <a:r>
              <a:rPr lang="en-US">
                <a:latin typeface="Arial"/>
                <a:cs typeface="Arial"/>
              </a:rPr>
              <a:t>David Alicea</a:t>
            </a:r>
            <a:endParaRPr lang="en-US"/>
          </a:p>
        </p:txBody>
      </p:sp>
      <p:cxnSp>
        <p:nvCxnSpPr>
          <p:cNvPr id="8" name="Straight Arrow Connector 7">
            <a:extLst>
              <a:ext uri="{FF2B5EF4-FFF2-40B4-BE49-F238E27FC236}">
                <a16:creationId xmlns:a16="http://schemas.microsoft.com/office/drawing/2014/main" id="{EFA17830-06A9-4EE8-8592-068B5DD6740E}"/>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280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7C80-3DA9-4264-A040-0C3BA20B094E}"/>
              </a:ext>
            </a:extLst>
          </p:cNvPr>
          <p:cNvSpPr>
            <a:spLocks noGrp="1"/>
          </p:cNvSpPr>
          <p:nvPr>
            <p:ph type="title"/>
          </p:nvPr>
        </p:nvSpPr>
        <p:spPr>
          <a:xfrm>
            <a:off x="309033" y="206375"/>
            <a:ext cx="10515600" cy="1325563"/>
          </a:xfrm>
        </p:spPr>
        <p:txBody>
          <a:bodyPr/>
          <a:lstStyle/>
          <a:p>
            <a:r>
              <a:rPr lang="en-US">
                <a:solidFill>
                  <a:schemeClr val="tx1"/>
                </a:solidFill>
                <a:latin typeface="Arial"/>
                <a:cs typeface="Arial"/>
              </a:rPr>
              <a:t>Lessons Learned</a:t>
            </a:r>
            <a:endParaRPr lang="en-US">
              <a:solidFill>
                <a:schemeClr val="tx1"/>
              </a:solidFill>
            </a:endParaRPr>
          </a:p>
        </p:txBody>
      </p:sp>
      <p:pic>
        <p:nvPicPr>
          <p:cNvPr id="11" name="Picture 11" descr="A picture containing red, sitting, indoor, orange&#10;&#10;Description automatically generated">
            <a:extLst>
              <a:ext uri="{FF2B5EF4-FFF2-40B4-BE49-F238E27FC236}">
                <a16:creationId xmlns:a16="http://schemas.microsoft.com/office/drawing/2014/main" id="{AB6BAB61-00DB-455C-911F-42EB62B74D94}"/>
              </a:ext>
            </a:extLst>
          </p:cNvPr>
          <p:cNvPicPr>
            <a:picLocks noGrp="1" noChangeAspect="1"/>
          </p:cNvPicPr>
          <p:nvPr>
            <p:ph sz="half" idx="13"/>
          </p:nvPr>
        </p:nvPicPr>
        <p:blipFill>
          <a:blip r:embed="rId2"/>
          <a:stretch>
            <a:fillRect/>
          </a:stretch>
        </p:blipFill>
        <p:spPr>
          <a:xfrm>
            <a:off x="6758517" y="1497008"/>
            <a:ext cx="4988136" cy="3717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picture containing text&#10;&#10;Description automatically generated">
            <a:extLst>
              <a:ext uri="{FF2B5EF4-FFF2-40B4-BE49-F238E27FC236}">
                <a16:creationId xmlns:a16="http://schemas.microsoft.com/office/drawing/2014/main" id="{7433E133-BDCA-40C1-9C85-8FD59E6167F4}"/>
              </a:ext>
            </a:extLst>
          </p:cNvPr>
          <p:cNvPicPr>
            <a:picLocks noGrp="1" noChangeAspect="1"/>
          </p:cNvPicPr>
          <p:nvPr>
            <p:ph sz="half" idx="14"/>
          </p:nvPr>
        </p:nvPicPr>
        <p:blipFill rotWithShape="1">
          <a:blip r:embed="rId3"/>
          <a:srcRect r="1910" b="37500"/>
          <a:stretch/>
        </p:blipFill>
        <p:spPr>
          <a:xfrm>
            <a:off x="449362" y="2385666"/>
            <a:ext cx="5404210" cy="2651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a:extLst>
              <a:ext uri="{FF2B5EF4-FFF2-40B4-BE49-F238E27FC236}">
                <a16:creationId xmlns:a16="http://schemas.microsoft.com/office/drawing/2014/main" id="{AC888E0B-C899-4C5B-8247-5E1FB2AC8437}"/>
              </a:ext>
            </a:extLst>
          </p:cNvPr>
          <p:cNvSpPr>
            <a:spLocks noGrp="1"/>
          </p:cNvSpPr>
          <p:nvPr>
            <p:ph type="body" idx="1"/>
          </p:nvPr>
        </p:nvSpPr>
        <p:spPr>
          <a:xfrm>
            <a:off x="867160" y="5088043"/>
            <a:ext cx="4183177" cy="647700"/>
          </a:xfrm>
        </p:spPr>
        <p:txBody>
          <a:bodyPr>
            <a:normAutofit fontScale="92500" lnSpcReduction="10000"/>
          </a:bodyPr>
          <a:lstStyle/>
          <a:p>
            <a:r>
              <a:rPr lang="en-US">
                <a:latin typeface="Arial"/>
                <a:cs typeface="Arial"/>
              </a:rPr>
              <a:t>The front of the main housing has a downward bend.</a:t>
            </a:r>
            <a:endParaRPr lang="en-US"/>
          </a:p>
        </p:txBody>
      </p:sp>
      <p:sp>
        <p:nvSpPr>
          <p:cNvPr id="7" name="Text Placeholder 6">
            <a:extLst>
              <a:ext uri="{FF2B5EF4-FFF2-40B4-BE49-F238E27FC236}">
                <a16:creationId xmlns:a16="http://schemas.microsoft.com/office/drawing/2014/main" id="{A6474C91-49CD-4B8C-B1B0-C4F7CF92910F}"/>
              </a:ext>
            </a:extLst>
          </p:cNvPr>
          <p:cNvSpPr>
            <a:spLocks noGrp="1"/>
          </p:cNvSpPr>
          <p:nvPr>
            <p:ph type="body" sz="quarter" idx="3"/>
          </p:nvPr>
        </p:nvSpPr>
        <p:spPr>
          <a:xfrm>
            <a:off x="6500611" y="5211307"/>
            <a:ext cx="5503833" cy="399474"/>
          </a:xfrm>
        </p:spPr>
        <p:txBody>
          <a:bodyPr>
            <a:noAutofit/>
          </a:bodyPr>
          <a:lstStyle/>
          <a:p>
            <a:r>
              <a:rPr lang="en-US" sz="2000">
                <a:latin typeface="Arial"/>
                <a:cs typeface="Arial"/>
              </a:rPr>
              <a:t>Corners are warped, altering geometry</a:t>
            </a:r>
            <a:endParaRPr lang="en-US" sz="2000"/>
          </a:p>
        </p:txBody>
      </p:sp>
      <p:sp>
        <p:nvSpPr>
          <p:cNvPr id="9" name="Slide Number Placeholder 8">
            <a:extLst>
              <a:ext uri="{FF2B5EF4-FFF2-40B4-BE49-F238E27FC236}">
                <a16:creationId xmlns:a16="http://schemas.microsoft.com/office/drawing/2014/main" id="{053CC744-DD28-47B5-AB7F-B73C01AB8FD5}"/>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18" name="Content Placeholder 17">
            <a:extLst>
              <a:ext uri="{FF2B5EF4-FFF2-40B4-BE49-F238E27FC236}">
                <a16:creationId xmlns:a16="http://schemas.microsoft.com/office/drawing/2014/main" id="{FA32BAB0-5374-4164-85F1-1B799BA73A4D}"/>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endParaRPr lang="en-US"/>
          </a:p>
        </p:txBody>
      </p:sp>
      <p:sp>
        <p:nvSpPr>
          <p:cNvPr id="4" name="Content Placeholder 2">
            <a:extLst>
              <a:ext uri="{FF2B5EF4-FFF2-40B4-BE49-F238E27FC236}">
                <a16:creationId xmlns:a16="http://schemas.microsoft.com/office/drawing/2014/main" id="{ADAD1F92-5233-44E9-8DCE-F770C569C153}"/>
              </a:ext>
            </a:extLst>
          </p:cNvPr>
          <p:cNvSpPr txBox="1">
            <a:spLocks/>
          </p:cNvSpPr>
          <p:nvPr/>
        </p:nvSpPr>
        <p:spPr>
          <a:xfrm>
            <a:off x="304800" y="1282700"/>
            <a:ext cx="10515600" cy="40166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b="0"/>
          </a:p>
          <a:p>
            <a:endParaRPr lang="en-US"/>
          </a:p>
          <a:p>
            <a:endParaRPr lang="en-US"/>
          </a:p>
          <a:p>
            <a:endParaRPr lang="en-US"/>
          </a:p>
          <a:p>
            <a:endParaRPr lang="en-US"/>
          </a:p>
        </p:txBody>
      </p:sp>
      <p:sp>
        <p:nvSpPr>
          <p:cNvPr id="5" name="Rectangle: Rounded Corners 4">
            <a:extLst>
              <a:ext uri="{FF2B5EF4-FFF2-40B4-BE49-F238E27FC236}">
                <a16:creationId xmlns:a16="http://schemas.microsoft.com/office/drawing/2014/main" id="{3382ABA5-F730-4292-A9CB-2A233D41E75F}"/>
              </a:ext>
            </a:extLst>
          </p:cNvPr>
          <p:cNvSpPr/>
          <p:nvPr/>
        </p:nvSpPr>
        <p:spPr>
          <a:xfrm>
            <a:off x="342900" y="1277985"/>
            <a:ext cx="5619750" cy="979440"/>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a:latin typeface="Arial"/>
                <a:cs typeface="Arial"/>
              </a:rPr>
              <a:t>3D Printing is good for quick models</a:t>
            </a:r>
            <a:endParaRPr lang="en-US">
              <a:ea typeface="+mn-lt"/>
              <a:cs typeface="+mn-lt"/>
            </a:endParaRPr>
          </a:p>
          <a:p>
            <a:pPr>
              <a:lnSpc>
                <a:spcPct val="90000"/>
              </a:lnSpc>
              <a:spcBef>
                <a:spcPts val="1000"/>
              </a:spcBef>
            </a:pPr>
            <a:r>
              <a:rPr lang="en-US">
                <a:latin typeface="Arial"/>
                <a:cs typeface="Arial"/>
              </a:rPr>
              <a:t>Warping and geometric constraints limit their use</a:t>
            </a:r>
            <a:endParaRPr lang="en-US"/>
          </a:p>
        </p:txBody>
      </p:sp>
      <p:cxnSp>
        <p:nvCxnSpPr>
          <p:cNvPr id="13" name="Straight Arrow Connector 12">
            <a:extLst>
              <a:ext uri="{FF2B5EF4-FFF2-40B4-BE49-F238E27FC236}">
                <a16:creationId xmlns:a16="http://schemas.microsoft.com/office/drawing/2014/main" id="{B73709E8-C98E-43DF-863F-582609AD26C1}"/>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169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6D0B8-447C-41B8-88F3-E505C163D699}"/>
              </a:ext>
            </a:extLst>
          </p:cNvPr>
          <p:cNvSpPr>
            <a:spLocks noGrp="1"/>
          </p:cNvSpPr>
          <p:nvPr>
            <p:ph idx="1"/>
          </p:nvPr>
        </p:nvSpPr>
        <p:spPr>
          <a:xfrm>
            <a:off x="342900" y="2447062"/>
            <a:ext cx="6503895" cy="2864391"/>
          </a:xfrm>
        </p:spPr>
        <p:txBody>
          <a:bodyPr vert="horz" lIns="91440" tIns="45720" rIns="91440" bIns="45720" rtlCol="0" anchor="t">
            <a:normAutofit/>
          </a:bodyPr>
          <a:lstStyle/>
          <a:p>
            <a:pPr marL="457200" indent="-457200"/>
            <a:r>
              <a:rPr lang="en-US">
                <a:latin typeface="Arial"/>
                <a:cs typeface="Arial"/>
              </a:rPr>
              <a:t>The battery served as the hardest object to design around.</a:t>
            </a:r>
            <a:endParaRPr lang="en-US"/>
          </a:p>
          <a:p>
            <a:pPr lvl="1"/>
            <a:r>
              <a:rPr lang="en-US">
                <a:latin typeface="Arial"/>
                <a:cs typeface="Arial"/>
              </a:rPr>
              <a:t>It is the largest and heaviest component of our assembly</a:t>
            </a:r>
            <a:endParaRPr lang="en-US"/>
          </a:p>
          <a:p>
            <a:r>
              <a:rPr lang="en-US">
                <a:latin typeface="Arial"/>
                <a:cs typeface="Arial"/>
              </a:rPr>
              <a:t>New iterations of housing were made to make it as compact as possible.</a:t>
            </a:r>
            <a:endParaRPr lang="en-US"/>
          </a:p>
          <a:p>
            <a:pPr lvl="1"/>
            <a:endParaRPr lang="en-US"/>
          </a:p>
          <a:p>
            <a:pPr lvl="1"/>
            <a:endParaRPr lang="en-US"/>
          </a:p>
          <a:p>
            <a:pPr lvl="1"/>
            <a:endParaRPr lang="en-US"/>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B468BED9-1AE8-4CE2-BA35-A7E565CEC64F}"/>
              </a:ext>
            </a:extLst>
          </p:cNvPr>
          <p:cNvSpPr>
            <a:spLocks noGrp="1"/>
          </p:cNvSpPr>
          <p:nvPr>
            <p:ph type="sldNum" sz="quarter" idx="4"/>
          </p:nvPr>
        </p:nvSpPr>
        <p:spPr/>
        <p:txBody>
          <a:bodyPr lIns="91440" tIns="45720" rIns="91440" bIns="45720" anchor="t"/>
          <a:lstStyle/>
          <a:p>
            <a:r>
              <a:rPr lang="en-US">
                <a:latin typeface="Arial"/>
                <a:cs typeface="Arial"/>
              </a:rPr>
              <a:t>35</a:t>
            </a:r>
            <a:endParaRPr lang="en-US"/>
          </a:p>
        </p:txBody>
      </p:sp>
      <p:pic>
        <p:nvPicPr>
          <p:cNvPr id="6" name="Picture 7" descr="A picture containing person, indoor, floor, red&#10;&#10;Description automatically generated">
            <a:extLst>
              <a:ext uri="{FF2B5EF4-FFF2-40B4-BE49-F238E27FC236}">
                <a16:creationId xmlns:a16="http://schemas.microsoft.com/office/drawing/2014/main" id="{9C675C9A-19B1-412D-AEB8-1477703B8047}"/>
              </a:ext>
            </a:extLst>
          </p:cNvPr>
          <p:cNvPicPr>
            <a:picLocks noGrp="1" noChangeAspect="1"/>
          </p:cNvPicPr>
          <p:nvPr>
            <p:ph sz="quarter" idx="11"/>
          </p:nvPr>
        </p:nvPicPr>
        <p:blipFill rotWithShape="1">
          <a:blip r:embed="rId2"/>
          <a:srcRect l="2575" t="25235" r="215" b="24873"/>
          <a:stretch/>
        </p:blipFill>
        <p:spPr>
          <a:xfrm>
            <a:off x="7338692" y="2059420"/>
            <a:ext cx="4398128" cy="2864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391CA31B-189C-4DFB-85A5-220EC548DEBE}"/>
              </a:ext>
            </a:extLst>
          </p:cNvPr>
          <p:cNvSpPr txBox="1">
            <a:spLocks/>
          </p:cNvSpPr>
          <p:nvPr/>
        </p:nvSpPr>
        <p:spPr>
          <a:xfrm>
            <a:off x="309033" y="2063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Lessons Learned</a:t>
            </a:r>
            <a:endParaRPr lang="en-US">
              <a:solidFill>
                <a:schemeClr val="tx1"/>
              </a:solidFill>
            </a:endParaRPr>
          </a:p>
        </p:txBody>
      </p:sp>
      <p:sp>
        <p:nvSpPr>
          <p:cNvPr id="2" name="Content Placeholder 17">
            <a:extLst>
              <a:ext uri="{FF2B5EF4-FFF2-40B4-BE49-F238E27FC236}">
                <a16:creationId xmlns:a16="http://schemas.microsoft.com/office/drawing/2014/main" id="{965CE50A-9AF3-4AB7-87F2-30A4F974DB7B}"/>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p:txBody>
      </p:sp>
      <p:cxnSp>
        <p:nvCxnSpPr>
          <p:cNvPr id="8" name="Straight Arrow Connector 7">
            <a:extLst>
              <a:ext uri="{FF2B5EF4-FFF2-40B4-BE49-F238E27FC236}">
                <a16:creationId xmlns:a16="http://schemas.microsoft.com/office/drawing/2014/main" id="{F72D0994-198B-4BD4-B67F-66A730474963}"/>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28A37EB-E9B9-4B5B-9876-EBB944D58616}"/>
              </a:ext>
            </a:extLst>
          </p:cNvPr>
          <p:cNvSpPr/>
          <p:nvPr/>
        </p:nvSpPr>
        <p:spPr>
          <a:xfrm>
            <a:off x="342900" y="1277985"/>
            <a:ext cx="5619750" cy="979440"/>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a:latin typeface="Arial"/>
                <a:cs typeface="Arial"/>
              </a:rPr>
              <a:t>May not receive the parts originally desired.</a:t>
            </a:r>
          </a:p>
          <a:p>
            <a:pPr>
              <a:lnSpc>
                <a:spcPct val="90000"/>
              </a:lnSpc>
              <a:spcBef>
                <a:spcPts val="1000"/>
              </a:spcBef>
            </a:pPr>
            <a:r>
              <a:rPr lang="en-US">
                <a:latin typeface="Arial"/>
                <a:cs typeface="Arial"/>
              </a:rPr>
              <a:t>Need to be constantly adapting to changes. </a:t>
            </a:r>
            <a:endParaRPr lang="en-US"/>
          </a:p>
        </p:txBody>
      </p:sp>
    </p:spTree>
    <p:extLst>
      <p:ext uri="{BB962C8B-B14F-4D97-AF65-F5344CB8AC3E}">
        <p14:creationId xmlns:p14="http://schemas.microsoft.com/office/powerpoint/2010/main" val="2101034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6D0B8-447C-41B8-88F3-E505C163D699}"/>
              </a:ext>
            </a:extLst>
          </p:cNvPr>
          <p:cNvSpPr>
            <a:spLocks noGrp="1"/>
          </p:cNvSpPr>
          <p:nvPr>
            <p:ph idx="1"/>
          </p:nvPr>
        </p:nvSpPr>
        <p:spPr>
          <a:xfrm>
            <a:off x="561975" y="2332603"/>
            <a:ext cx="5181600" cy="3499479"/>
          </a:xfrm>
        </p:spPr>
        <p:txBody>
          <a:bodyPr vert="horz" lIns="91440" tIns="45720" rIns="91440" bIns="45720" rtlCol="0" anchor="t">
            <a:normAutofit/>
          </a:bodyPr>
          <a:lstStyle/>
          <a:p>
            <a:r>
              <a:rPr lang="en-US">
                <a:latin typeface="Arial"/>
                <a:cs typeface="Arial"/>
              </a:rPr>
              <a:t>Proper calibration of sensors and motors are pivotal for their accurate usage.</a:t>
            </a:r>
            <a:endParaRPr lang="en-US"/>
          </a:p>
          <a:p>
            <a:r>
              <a:rPr lang="en-US">
                <a:latin typeface="Arial"/>
                <a:cs typeface="Arial"/>
              </a:rPr>
              <a:t>Here the sensor should read 7.6cm, rounded between 7 and 8. </a:t>
            </a:r>
            <a:endParaRPr lang="en-US"/>
          </a:p>
          <a:p>
            <a:pPr lvl="1"/>
            <a:r>
              <a:rPr lang="en-US">
                <a:latin typeface="Arial"/>
                <a:cs typeface="Arial"/>
              </a:rPr>
              <a:t>The error propagates further as the distance increases</a:t>
            </a:r>
            <a:endParaRPr lang="en-US"/>
          </a:p>
          <a:p>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B468BED9-1AE8-4CE2-BA35-A7E565CEC64F}"/>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5" name="Content Placeholder 4">
            <a:extLst>
              <a:ext uri="{FF2B5EF4-FFF2-40B4-BE49-F238E27FC236}">
                <a16:creationId xmlns:a16="http://schemas.microsoft.com/office/drawing/2014/main" id="{6796065D-2C4B-46E4-A447-C7D687270CD6}"/>
              </a:ext>
            </a:extLst>
          </p:cNvPr>
          <p:cNvSpPr>
            <a:spLocks noGrp="1"/>
          </p:cNvSpPr>
          <p:nvPr>
            <p:ph sz="quarter" idx="11"/>
          </p:nvPr>
        </p:nvSpPr>
        <p:spPr/>
        <p:txBody>
          <a:bodyPr vert="horz" lIns="91440" tIns="45720" rIns="91440" bIns="45720" rtlCol="0" anchor="t">
            <a:noAutofit/>
          </a:bodyPr>
          <a:lstStyle/>
          <a:p>
            <a:r>
              <a:rPr lang="en-US"/>
              <a:t>David Alicea</a:t>
            </a:r>
          </a:p>
        </p:txBody>
      </p:sp>
      <p:pic>
        <p:nvPicPr>
          <p:cNvPr id="12" name="Picture 19" descr="A picture containing indoor, person&#10;&#10;Description automatically generated">
            <a:extLst>
              <a:ext uri="{FF2B5EF4-FFF2-40B4-BE49-F238E27FC236}">
                <a16:creationId xmlns:a16="http://schemas.microsoft.com/office/drawing/2014/main" id="{60DFAC8B-C15C-4ED3-81E5-DB6295A75D84}"/>
              </a:ext>
            </a:extLst>
          </p:cNvPr>
          <p:cNvPicPr>
            <a:picLocks noChangeAspect="1"/>
          </p:cNvPicPr>
          <p:nvPr/>
        </p:nvPicPr>
        <p:blipFill>
          <a:blip r:embed="rId2"/>
          <a:stretch>
            <a:fillRect/>
          </a:stretch>
        </p:blipFill>
        <p:spPr>
          <a:xfrm rot="5400000">
            <a:off x="8312150" y="963107"/>
            <a:ext cx="1824566"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BB1A70F6-C9F4-419A-8955-0AF213429A3D}"/>
              </a:ext>
            </a:extLst>
          </p:cNvPr>
          <p:cNvSpPr txBox="1"/>
          <p:nvPr/>
        </p:nvSpPr>
        <p:spPr>
          <a:xfrm>
            <a:off x="8062912" y="950119"/>
            <a:ext cx="23145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7.6 Centimeters</a:t>
            </a:r>
            <a:endParaRPr lang="en-US"/>
          </a:p>
        </p:txBody>
      </p:sp>
      <p:pic>
        <p:nvPicPr>
          <p:cNvPr id="16" name="Picture 26" descr="Graphical user interface, text, application, Word&#10;&#10;Description automatically generated">
            <a:extLst>
              <a:ext uri="{FF2B5EF4-FFF2-40B4-BE49-F238E27FC236}">
                <a16:creationId xmlns:a16="http://schemas.microsoft.com/office/drawing/2014/main" id="{E096DE35-C18D-4B46-975E-F0CDF39C9BC6}"/>
              </a:ext>
            </a:extLst>
          </p:cNvPr>
          <p:cNvPicPr>
            <a:picLocks noChangeAspect="1"/>
          </p:cNvPicPr>
          <p:nvPr/>
        </p:nvPicPr>
        <p:blipFill>
          <a:blip r:embed="rId3"/>
          <a:stretch>
            <a:fillRect/>
          </a:stretch>
        </p:blipFill>
        <p:spPr>
          <a:xfrm>
            <a:off x="7843838" y="3533775"/>
            <a:ext cx="2751860" cy="1818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itle 1">
            <a:extLst>
              <a:ext uri="{FF2B5EF4-FFF2-40B4-BE49-F238E27FC236}">
                <a16:creationId xmlns:a16="http://schemas.microsoft.com/office/drawing/2014/main" id="{1F1CAF99-5BAF-46C1-8D7F-F6CD6868D03C}"/>
              </a:ext>
            </a:extLst>
          </p:cNvPr>
          <p:cNvSpPr>
            <a:spLocks noGrp="1"/>
          </p:cNvSpPr>
          <p:nvPr>
            <p:ph type="title"/>
          </p:nvPr>
        </p:nvSpPr>
        <p:spPr>
          <a:xfrm>
            <a:off x="309033" y="206375"/>
            <a:ext cx="10515600" cy="1325563"/>
          </a:xfrm>
        </p:spPr>
        <p:txBody>
          <a:bodyPr/>
          <a:lstStyle/>
          <a:p>
            <a:r>
              <a:rPr lang="en-US">
                <a:solidFill>
                  <a:schemeClr val="tx1"/>
                </a:solidFill>
                <a:latin typeface="Arial"/>
                <a:cs typeface="Arial"/>
              </a:rPr>
              <a:t>Lessons Learned</a:t>
            </a:r>
            <a:endParaRPr lang="en-US">
              <a:solidFill>
                <a:schemeClr val="tx1"/>
              </a:solidFill>
            </a:endParaRPr>
          </a:p>
        </p:txBody>
      </p:sp>
      <p:cxnSp>
        <p:nvCxnSpPr>
          <p:cNvPr id="10" name="Straight Arrow Connector 9">
            <a:extLst>
              <a:ext uri="{FF2B5EF4-FFF2-40B4-BE49-F238E27FC236}">
                <a16:creationId xmlns:a16="http://schemas.microsoft.com/office/drawing/2014/main" id="{BA250F7D-15EB-4A80-865D-EAD94D667395}"/>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2970B924-8D14-4E55-96CE-047C7F062E49}"/>
              </a:ext>
            </a:extLst>
          </p:cNvPr>
          <p:cNvSpPr/>
          <p:nvPr/>
        </p:nvSpPr>
        <p:spPr>
          <a:xfrm>
            <a:off x="342900" y="1277985"/>
            <a:ext cx="5619750" cy="979440"/>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a:latin typeface="Arial"/>
                <a:cs typeface="Arial"/>
              </a:rPr>
              <a:t>Calibration is essential to precise measurements.</a:t>
            </a:r>
          </a:p>
          <a:p>
            <a:pPr>
              <a:lnSpc>
                <a:spcPct val="90000"/>
              </a:lnSpc>
              <a:spcBef>
                <a:spcPts val="1000"/>
              </a:spcBef>
            </a:pPr>
            <a:r>
              <a:rPr lang="en-US">
                <a:latin typeface="Arial"/>
                <a:cs typeface="Arial"/>
              </a:rPr>
              <a:t>Propagation of error can be reduced. </a:t>
            </a:r>
            <a:endParaRPr lang="en-US"/>
          </a:p>
        </p:txBody>
      </p:sp>
    </p:spTree>
    <p:extLst>
      <p:ext uri="{BB962C8B-B14F-4D97-AF65-F5344CB8AC3E}">
        <p14:creationId xmlns:p14="http://schemas.microsoft.com/office/powerpoint/2010/main" val="1504628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58DD-14C5-455C-B02C-7BF7DE99E594}"/>
              </a:ext>
            </a:extLst>
          </p:cNvPr>
          <p:cNvSpPr>
            <a:spLocks noGrp="1"/>
          </p:cNvSpPr>
          <p:nvPr>
            <p:ph type="title"/>
          </p:nvPr>
        </p:nvSpPr>
        <p:spPr>
          <a:xfrm>
            <a:off x="650310" y="553016"/>
            <a:ext cx="10515600" cy="1325563"/>
          </a:xfrm>
        </p:spPr>
        <p:txBody>
          <a:bodyPr/>
          <a:lstStyle/>
          <a:p>
            <a:r>
              <a:rPr lang="en-US" err="1">
                <a:solidFill>
                  <a:schemeClr val="tx1"/>
                </a:solidFill>
                <a:latin typeface="Arial"/>
                <a:cs typeface="Arial"/>
              </a:rPr>
              <a:t>InNOLEvation</a:t>
            </a:r>
            <a:br>
              <a:rPr lang="en-US">
                <a:solidFill>
                  <a:schemeClr val="tx1"/>
                </a:solidFill>
                <a:latin typeface="Arial"/>
                <a:cs typeface="Arial"/>
              </a:rPr>
            </a:br>
            <a:r>
              <a:rPr lang="en-US">
                <a:solidFill>
                  <a:schemeClr val="tx1"/>
                </a:solidFill>
                <a:latin typeface="Arial"/>
                <a:cs typeface="Arial"/>
              </a:rPr>
              <a:t>Challenge</a:t>
            </a:r>
            <a:endParaRPr lang="en-US">
              <a:solidFill>
                <a:schemeClr val="tx1"/>
              </a:solidFill>
            </a:endParaRPr>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half" idx="1"/>
          </p:nvPr>
        </p:nvSpPr>
        <p:spPr>
          <a:xfrm>
            <a:off x="163874" y="1889486"/>
            <a:ext cx="4252913" cy="3779408"/>
          </a:xfrm>
        </p:spPr>
        <p:txBody>
          <a:bodyPr vert="horz" lIns="91440" tIns="45720" rIns="91440" bIns="45720" rtlCol="0" anchor="t">
            <a:normAutofit/>
          </a:bodyPr>
          <a:lstStyle/>
          <a:p>
            <a:r>
              <a:rPr lang="en-US" sz="3200">
                <a:latin typeface="Arial"/>
                <a:cs typeface="Arial"/>
              </a:rPr>
              <a:t>Competed in the </a:t>
            </a:r>
            <a:r>
              <a:rPr lang="en-US" sz="3200" err="1">
                <a:latin typeface="Arial"/>
                <a:cs typeface="Arial"/>
              </a:rPr>
              <a:t>InNOLEvation</a:t>
            </a:r>
            <a:r>
              <a:rPr lang="en-US" sz="3200">
                <a:latin typeface="Arial"/>
                <a:cs typeface="Arial"/>
              </a:rPr>
              <a:t> Competition</a:t>
            </a:r>
          </a:p>
          <a:p>
            <a:r>
              <a:rPr lang="en-US" sz="3200">
                <a:latin typeface="Arial"/>
                <a:cs typeface="Arial"/>
              </a:rPr>
              <a:t>Selected as a finalist</a:t>
            </a:r>
            <a:endParaRPr lang="en-US" sz="3200"/>
          </a:p>
          <a:p>
            <a:pPr lvl="1"/>
            <a:r>
              <a:rPr lang="en-US" sz="2800">
                <a:latin typeface="Arial"/>
                <a:cs typeface="Arial"/>
              </a:rPr>
              <a:t>Received $500 for the company </a:t>
            </a:r>
          </a:p>
          <a:p>
            <a:endParaRPr lang="en-US" sz="2800"/>
          </a:p>
          <a:p>
            <a:endParaRPr lang="en-US"/>
          </a:p>
        </p:txBody>
      </p:sp>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lIns="91440" tIns="45720" rIns="91440" bIns="45720" anchor="t"/>
          <a:lstStyle/>
          <a:p>
            <a:r>
              <a:rPr lang="en-US">
                <a:latin typeface="Arial"/>
                <a:cs typeface="Arial"/>
              </a:rPr>
              <a:t>33</a:t>
            </a:r>
            <a:endParaRPr lang="en-US"/>
          </a:p>
        </p:txBody>
      </p:sp>
      <p:sp>
        <p:nvSpPr>
          <p:cNvPr id="12" name="Content Placeholder 4">
            <a:extLst>
              <a:ext uri="{FF2B5EF4-FFF2-40B4-BE49-F238E27FC236}">
                <a16:creationId xmlns:a16="http://schemas.microsoft.com/office/drawing/2014/main" id="{CCBF9928-0743-4491-8CB5-79E0F282C899}"/>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sp>
        <p:nvSpPr>
          <p:cNvPr id="14" name="Rectangle: Rounded Corners 13">
            <a:extLst>
              <a:ext uri="{FF2B5EF4-FFF2-40B4-BE49-F238E27FC236}">
                <a16:creationId xmlns:a16="http://schemas.microsoft.com/office/drawing/2014/main" id="{2CE375BD-1786-4196-A9A7-FDEB73A51B72}"/>
              </a:ext>
            </a:extLst>
          </p:cNvPr>
          <p:cNvSpPr/>
          <p:nvPr/>
        </p:nvSpPr>
        <p:spPr>
          <a:xfrm>
            <a:off x="6717024" y="199272"/>
            <a:ext cx="3060932" cy="569830"/>
          </a:xfrm>
          <a:prstGeom prst="roundRect">
            <a:avLst/>
          </a:prstGeom>
          <a:solidFill>
            <a:srgbClr val="8B9D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000">
                <a:solidFill>
                  <a:schemeClr val="tx1"/>
                </a:solidFill>
                <a:latin typeface="Arial"/>
                <a:cs typeface="Arial"/>
              </a:rPr>
              <a:t>Unit Price: $299</a:t>
            </a:r>
          </a:p>
        </p:txBody>
      </p:sp>
      <p:pic>
        <p:nvPicPr>
          <p:cNvPr id="15" name="Picture 15" descr="Chart, timeline&#10;&#10;Description automatically generated">
            <a:extLst>
              <a:ext uri="{FF2B5EF4-FFF2-40B4-BE49-F238E27FC236}">
                <a16:creationId xmlns:a16="http://schemas.microsoft.com/office/drawing/2014/main" id="{76906681-D42B-4DCC-A8A9-5B624BC014E8}"/>
              </a:ext>
            </a:extLst>
          </p:cNvPr>
          <p:cNvPicPr>
            <a:picLocks noChangeAspect="1"/>
          </p:cNvPicPr>
          <p:nvPr/>
        </p:nvPicPr>
        <p:blipFill>
          <a:blip r:embed="rId2"/>
          <a:stretch>
            <a:fillRect/>
          </a:stretch>
        </p:blipFill>
        <p:spPr>
          <a:xfrm>
            <a:off x="4587914" y="918628"/>
            <a:ext cx="7184230" cy="4694585"/>
          </a:xfrm>
          <a:prstGeom prst="rect">
            <a:avLst/>
          </a:prstGeom>
        </p:spPr>
      </p:pic>
      <p:cxnSp>
        <p:nvCxnSpPr>
          <p:cNvPr id="10" name="Straight Arrow Connector 9">
            <a:extLst>
              <a:ext uri="{FF2B5EF4-FFF2-40B4-BE49-F238E27FC236}">
                <a16:creationId xmlns:a16="http://schemas.microsoft.com/office/drawing/2014/main" id="{1CC06424-A1FB-4C5E-8E82-6C8F9CBD938E}"/>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69F2BD9-0AD3-41FC-9DC7-4FAF3B1989AE}"/>
              </a:ext>
            </a:extLst>
          </p:cNvPr>
          <p:cNvSpPr txBox="1"/>
          <p:nvPr/>
        </p:nvSpPr>
        <p:spPr>
          <a:xfrm>
            <a:off x="7177669" y="914400"/>
            <a:ext cx="1990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Yearly Projections</a:t>
            </a:r>
          </a:p>
        </p:txBody>
      </p:sp>
    </p:spTree>
    <p:extLst>
      <p:ext uri="{BB962C8B-B14F-4D97-AF65-F5344CB8AC3E}">
        <p14:creationId xmlns:p14="http://schemas.microsoft.com/office/powerpoint/2010/main" val="1896332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4B0E-578C-477B-84CF-BBD53E88EF78}"/>
              </a:ext>
            </a:extLst>
          </p:cNvPr>
          <p:cNvSpPr>
            <a:spLocks noGrp="1"/>
          </p:cNvSpPr>
          <p:nvPr>
            <p:ph type="title"/>
          </p:nvPr>
        </p:nvSpPr>
        <p:spPr/>
        <p:txBody>
          <a:bodyPr/>
          <a:lstStyle/>
          <a:p>
            <a:r>
              <a:rPr lang="en-US">
                <a:solidFill>
                  <a:schemeClr val="tx1"/>
                </a:solidFill>
                <a:latin typeface="Arial"/>
                <a:cs typeface="Arial"/>
              </a:rPr>
              <a:t>Third Housing</a:t>
            </a:r>
            <a:endParaRPr lang="en-US">
              <a:solidFill>
                <a:schemeClr val="tx1"/>
              </a:solidFill>
            </a:endParaRPr>
          </a:p>
        </p:txBody>
      </p:sp>
      <p:sp>
        <p:nvSpPr>
          <p:cNvPr id="3" name="Slide Number Placeholder 2">
            <a:extLst>
              <a:ext uri="{FF2B5EF4-FFF2-40B4-BE49-F238E27FC236}">
                <a16:creationId xmlns:a16="http://schemas.microsoft.com/office/drawing/2014/main" id="{CDA48B71-227B-46CA-B965-EDF0E2748931}"/>
              </a:ext>
            </a:extLst>
          </p:cNvPr>
          <p:cNvSpPr>
            <a:spLocks noGrp="1"/>
          </p:cNvSpPr>
          <p:nvPr>
            <p:ph type="sldNum" sz="quarter" idx="4"/>
          </p:nvPr>
        </p:nvSpPr>
        <p:spPr/>
        <p:txBody>
          <a:bodyPr/>
          <a:lstStyle/>
          <a:p>
            <a:fld id="{6F1FABC0-072B-4F22-8F9B-95A9D10B0206}" type="slidenum">
              <a:rPr lang="en-US" smtClean="0"/>
              <a:pPr/>
              <a:t>48</a:t>
            </a:fld>
            <a:endParaRPr lang="en-US"/>
          </a:p>
        </p:txBody>
      </p:sp>
      <p:pic>
        <p:nvPicPr>
          <p:cNvPr id="13" name="Content Placeholder 12" descr="A picture containing calendar&#10;&#10;Description automatically generated">
            <a:extLst>
              <a:ext uri="{FF2B5EF4-FFF2-40B4-BE49-F238E27FC236}">
                <a16:creationId xmlns:a16="http://schemas.microsoft.com/office/drawing/2014/main" id="{309E15E2-02EB-4672-9271-5BCACF37A6C8}"/>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16566" y="1867711"/>
            <a:ext cx="4949503" cy="3714784"/>
          </a:xfrm>
        </p:spPr>
      </p:pic>
      <p:pic>
        <p:nvPicPr>
          <p:cNvPr id="16" name="Picture 15" descr="Diagram&#10;&#10;Description automatically generated">
            <a:extLst>
              <a:ext uri="{FF2B5EF4-FFF2-40B4-BE49-F238E27FC236}">
                <a16:creationId xmlns:a16="http://schemas.microsoft.com/office/drawing/2014/main" id="{92A3BD2F-2A85-44BB-BFEE-37929480C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780" y="1867711"/>
            <a:ext cx="3134219" cy="3714784"/>
          </a:xfrm>
          <a:prstGeom prst="rect">
            <a:avLst/>
          </a:prstGeom>
        </p:spPr>
      </p:pic>
      <p:pic>
        <p:nvPicPr>
          <p:cNvPr id="18" name="Picture 17" descr="A close-up of a machine&#10;&#10;Description automatically generated with low confidence">
            <a:extLst>
              <a:ext uri="{FF2B5EF4-FFF2-40B4-BE49-F238E27FC236}">
                <a16:creationId xmlns:a16="http://schemas.microsoft.com/office/drawing/2014/main" id="{E06505EF-5384-4D1F-9460-A1957FB08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03362" y="2332059"/>
            <a:ext cx="3714786" cy="2786090"/>
          </a:xfrm>
          <a:prstGeom prst="rect">
            <a:avLst/>
          </a:prstGeom>
        </p:spPr>
      </p:pic>
    </p:spTree>
    <p:extLst>
      <p:ext uri="{BB962C8B-B14F-4D97-AF65-F5344CB8AC3E}">
        <p14:creationId xmlns:p14="http://schemas.microsoft.com/office/powerpoint/2010/main" val="1357200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FFE162-2F73-4C1F-9B99-26DF33443C1C}"/>
              </a:ext>
            </a:extLst>
          </p:cNvPr>
          <p:cNvSpPr>
            <a:spLocks noGrp="1"/>
          </p:cNvSpPr>
          <p:nvPr>
            <p:ph type="title"/>
          </p:nvPr>
        </p:nvSpPr>
        <p:spPr>
          <a:xfrm>
            <a:off x="838200" y="365125"/>
            <a:ext cx="10515600" cy="1325563"/>
          </a:xfrm>
        </p:spPr>
        <p:txBody>
          <a:bodyPr/>
          <a:lstStyle/>
          <a:p>
            <a:r>
              <a:rPr lang="en-US">
                <a:solidFill>
                  <a:schemeClr val="tx1"/>
                </a:solidFill>
                <a:latin typeface="Arial"/>
                <a:cs typeface="Arial"/>
              </a:rPr>
              <a:t>Third Housing</a:t>
            </a:r>
            <a:endParaRPr lang="en-US">
              <a:solidFill>
                <a:schemeClr val="tx1"/>
              </a:solidFill>
            </a:endParaRPr>
          </a:p>
        </p:txBody>
      </p:sp>
      <p:pic>
        <p:nvPicPr>
          <p:cNvPr id="5" name="Picture 5" descr="A picture containing indoor&#10;&#10;Description automatically generated">
            <a:extLst>
              <a:ext uri="{FF2B5EF4-FFF2-40B4-BE49-F238E27FC236}">
                <a16:creationId xmlns:a16="http://schemas.microsoft.com/office/drawing/2014/main" id="{ACF4696B-3BCF-424C-81F8-4428A0AAA520}"/>
              </a:ext>
            </a:extLst>
          </p:cNvPr>
          <p:cNvPicPr>
            <a:picLocks noGrp="1" noChangeAspect="1"/>
          </p:cNvPicPr>
          <p:nvPr>
            <p:ph sz="half" idx="1"/>
          </p:nvPr>
        </p:nvPicPr>
        <p:blipFill rotWithShape="1">
          <a:blip r:embed="rId2"/>
          <a:srcRect r="11623" b="-3"/>
          <a:stretch/>
        </p:blipFill>
        <p:spPr>
          <a:xfrm rot="5400000">
            <a:off x="528396" y="2135428"/>
            <a:ext cx="4094327" cy="3474720"/>
          </a:xfrm>
          <a:noFill/>
        </p:spPr>
      </p:pic>
      <p:pic>
        <p:nvPicPr>
          <p:cNvPr id="6" name="Picture 6" descr="A picture containing indoor, floor, wall, wooden&#10;&#10;Description automatically generated">
            <a:extLst>
              <a:ext uri="{FF2B5EF4-FFF2-40B4-BE49-F238E27FC236}">
                <a16:creationId xmlns:a16="http://schemas.microsoft.com/office/drawing/2014/main" id="{EE2BBA90-0617-43DD-959F-C1F8B3E16DDD}"/>
              </a:ext>
            </a:extLst>
          </p:cNvPr>
          <p:cNvPicPr>
            <a:picLocks noChangeAspect="1"/>
          </p:cNvPicPr>
          <p:nvPr/>
        </p:nvPicPr>
        <p:blipFill rotWithShape="1">
          <a:blip r:embed="rId3"/>
          <a:srcRect t="16876" r="2" b="4572"/>
          <a:stretch/>
        </p:blipFill>
        <p:spPr>
          <a:xfrm>
            <a:off x="4404360" y="1825625"/>
            <a:ext cx="6949440" cy="4094327"/>
          </a:xfrm>
          <a:prstGeom prst="rect">
            <a:avLst/>
          </a:prstGeom>
          <a:noFill/>
        </p:spPr>
      </p:pic>
      <p:sp>
        <p:nvSpPr>
          <p:cNvPr id="3" name="Slide Number Placeholder 2">
            <a:extLst>
              <a:ext uri="{FF2B5EF4-FFF2-40B4-BE49-F238E27FC236}">
                <a16:creationId xmlns:a16="http://schemas.microsoft.com/office/drawing/2014/main" id="{A601F0BE-1A0A-41AC-9EBD-7CA472D5556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49</a:t>
            </a:fld>
            <a:endParaRPr lang="en-US"/>
          </a:p>
        </p:txBody>
      </p:sp>
      <p:sp>
        <p:nvSpPr>
          <p:cNvPr id="9" name="Content Placeholder 5">
            <a:extLst>
              <a:ext uri="{FF2B5EF4-FFF2-40B4-BE49-F238E27FC236}">
                <a16:creationId xmlns:a16="http://schemas.microsoft.com/office/drawing/2014/main" id="{86438DA8-7134-42DB-9050-8B3A7D751F58}"/>
              </a:ext>
            </a:extLst>
          </p:cNvPr>
          <p:cNvSpPr>
            <a:spLocks noGrp="1"/>
          </p:cNvSpPr>
          <p:nvPr>
            <p:ph sz="quarter" idx="11"/>
          </p:nvPr>
        </p:nvSpPr>
        <p:spPr>
          <a:xfrm>
            <a:off x="10363200" y="5611399"/>
            <a:ext cx="1828800" cy="310896"/>
          </a:xfrm>
        </p:spPr>
        <p:txBody>
          <a:bodyPr/>
          <a:lstStyle/>
          <a:p>
            <a:endParaRPr lang="en-US"/>
          </a:p>
        </p:txBody>
      </p:sp>
    </p:spTree>
    <p:extLst>
      <p:ext uri="{BB962C8B-B14F-4D97-AF65-F5344CB8AC3E}">
        <p14:creationId xmlns:p14="http://schemas.microsoft.com/office/powerpoint/2010/main" val="2222163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Interpreted Customer Needs</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5172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5</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a:p>
            <a:endParaRPr lang="en-US"/>
          </a:p>
        </p:txBody>
      </p:sp>
      <p:graphicFrame>
        <p:nvGraphicFramePr>
          <p:cNvPr id="13" name="Table 12">
            <a:extLst>
              <a:ext uri="{FF2B5EF4-FFF2-40B4-BE49-F238E27FC236}">
                <a16:creationId xmlns:a16="http://schemas.microsoft.com/office/drawing/2014/main" id="{453CEA33-98BC-4C61-A306-A4FC49D00375}"/>
              </a:ext>
            </a:extLst>
          </p:cNvPr>
          <p:cNvGraphicFramePr>
            <a:graphicFrameLocks noGrp="1"/>
          </p:cNvGraphicFramePr>
          <p:nvPr>
            <p:extLst>
              <p:ext uri="{D42A27DB-BD31-4B8C-83A1-F6EECF244321}">
                <p14:modId xmlns:p14="http://schemas.microsoft.com/office/powerpoint/2010/main" val="4142676213"/>
              </p:ext>
            </p:extLst>
          </p:nvPr>
        </p:nvGraphicFramePr>
        <p:xfrm>
          <a:off x="895179" y="1577911"/>
          <a:ext cx="5282456" cy="3542995"/>
        </p:xfrm>
        <a:graphic>
          <a:graphicData uri="http://schemas.openxmlformats.org/drawingml/2006/table">
            <a:tbl>
              <a:tblPr firstRow="1" bandRow="1">
                <a:tableStyleId>{2D5ABB26-0587-4C30-8999-92F81FD0307C}</a:tableStyleId>
              </a:tblPr>
              <a:tblGrid>
                <a:gridCol w="5282456">
                  <a:extLst>
                    <a:ext uri="{9D8B030D-6E8A-4147-A177-3AD203B41FA5}">
                      <a16:colId xmlns:a16="http://schemas.microsoft.com/office/drawing/2014/main" val="3066168054"/>
                    </a:ext>
                  </a:extLst>
                </a:gridCol>
              </a:tblGrid>
              <a:tr h="513848">
                <a:tc>
                  <a:txBody>
                    <a:bodyPr/>
                    <a:lstStyle/>
                    <a:p>
                      <a:r>
                        <a:rPr lang="en-US" sz="2500">
                          <a:effectLst/>
                        </a:rPr>
                        <a:t>1. Helps Avoid Ground Irregularities</a:t>
                      </a:r>
                    </a:p>
                  </a:txBody>
                  <a:tcPr anchor="ctr"/>
                </a:tc>
                <a:extLst>
                  <a:ext uri="{0D108BD9-81ED-4DB2-BD59-A6C34878D82A}">
                    <a16:rowId xmlns:a16="http://schemas.microsoft.com/office/drawing/2014/main" val="1846695103"/>
                  </a:ext>
                </a:extLst>
              </a:tr>
              <a:tr h="451184">
                <a:tc>
                  <a:txBody>
                    <a:bodyPr/>
                    <a:lstStyle/>
                    <a:p>
                      <a:r>
                        <a:rPr lang="en-US" sz="2500">
                          <a:effectLst/>
                        </a:rPr>
                        <a:t>2. Allows for Location Awareness</a:t>
                      </a:r>
                    </a:p>
                  </a:txBody>
                  <a:tcPr anchor="ctr"/>
                </a:tc>
                <a:extLst>
                  <a:ext uri="{0D108BD9-81ED-4DB2-BD59-A6C34878D82A}">
                    <a16:rowId xmlns:a16="http://schemas.microsoft.com/office/drawing/2014/main" val="3308945760"/>
                  </a:ext>
                </a:extLst>
              </a:tr>
              <a:tr h="526381">
                <a:tc>
                  <a:txBody>
                    <a:bodyPr/>
                    <a:lstStyle/>
                    <a:p>
                      <a:r>
                        <a:rPr lang="en-US" sz="2500">
                          <a:effectLst/>
                        </a:rPr>
                        <a:t>3. Recognizes Surrounding Objects</a:t>
                      </a:r>
                    </a:p>
                  </a:txBody>
                  <a:tcPr anchor="ctr"/>
                </a:tc>
                <a:extLst>
                  <a:ext uri="{0D108BD9-81ED-4DB2-BD59-A6C34878D82A}">
                    <a16:rowId xmlns:a16="http://schemas.microsoft.com/office/drawing/2014/main" val="2147779218"/>
                  </a:ext>
                </a:extLst>
              </a:tr>
              <a:tr h="513848">
                <a:tc>
                  <a:txBody>
                    <a:bodyPr/>
                    <a:lstStyle/>
                    <a:p>
                      <a:r>
                        <a:rPr lang="en-US" sz="2500">
                          <a:effectLst/>
                        </a:rPr>
                        <a:t>4. Notify Emergency Contacts</a:t>
                      </a:r>
                    </a:p>
                  </a:txBody>
                  <a:tcPr anchor="ctr"/>
                </a:tc>
                <a:extLst>
                  <a:ext uri="{0D108BD9-81ED-4DB2-BD59-A6C34878D82A}">
                    <a16:rowId xmlns:a16="http://schemas.microsoft.com/office/drawing/2014/main" val="2490895587"/>
                  </a:ext>
                </a:extLst>
              </a:tr>
              <a:tr h="488782">
                <a:tc>
                  <a:txBody>
                    <a:bodyPr/>
                    <a:lstStyle/>
                    <a:p>
                      <a:r>
                        <a:rPr lang="en-US" sz="2500">
                          <a:effectLst/>
                        </a:rPr>
                        <a:t>5. Intuitive with O &amp; M Training</a:t>
                      </a:r>
                    </a:p>
                  </a:txBody>
                  <a:tcPr anchor="ctr"/>
                </a:tc>
                <a:extLst>
                  <a:ext uri="{0D108BD9-81ED-4DB2-BD59-A6C34878D82A}">
                    <a16:rowId xmlns:a16="http://schemas.microsoft.com/office/drawing/2014/main" val="3203793218"/>
                  </a:ext>
                </a:extLst>
              </a:tr>
              <a:tr h="526381">
                <a:tc>
                  <a:txBody>
                    <a:bodyPr/>
                    <a:lstStyle/>
                    <a:p>
                      <a:r>
                        <a:rPr lang="en-US" sz="2500">
                          <a:effectLst/>
                        </a:rPr>
                        <a:t>6. Identifies and Reads Text</a:t>
                      </a:r>
                    </a:p>
                  </a:txBody>
                  <a:tcPr anchor="ctr"/>
                </a:tc>
                <a:extLst>
                  <a:ext uri="{0D108BD9-81ED-4DB2-BD59-A6C34878D82A}">
                    <a16:rowId xmlns:a16="http://schemas.microsoft.com/office/drawing/2014/main" val="288100753"/>
                  </a:ext>
                </a:extLst>
              </a:tr>
              <a:tr h="501315">
                <a:tc>
                  <a:txBody>
                    <a:bodyPr/>
                    <a:lstStyle/>
                    <a:p>
                      <a:r>
                        <a:rPr lang="en-US" sz="2500">
                          <a:effectLst/>
                        </a:rPr>
                        <a:t>7. Priced for Low-Income Households</a:t>
                      </a:r>
                    </a:p>
                  </a:txBody>
                  <a:tcPr anchor="ctr"/>
                </a:tc>
                <a:extLst>
                  <a:ext uri="{0D108BD9-81ED-4DB2-BD59-A6C34878D82A}">
                    <a16:rowId xmlns:a16="http://schemas.microsoft.com/office/drawing/2014/main" val="2914822788"/>
                  </a:ext>
                </a:extLst>
              </a:tr>
            </a:tbl>
          </a:graphicData>
        </a:graphic>
      </p:graphicFrame>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 name="Picture 5" descr="Graphical user interface, text, application&#10;&#10;Description automatically generated">
            <a:extLst>
              <a:ext uri="{FF2B5EF4-FFF2-40B4-BE49-F238E27FC236}">
                <a16:creationId xmlns:a16="http://schemas.microsoft.com/office/drawing/2014/main" id="{824310E3-8B6B-441F-8F90-C8D56839CC91}"/>
              </a:ext>
            </a:extLst>
          </p:cNvPr>
          <p:cNvPicPr>
            <a:picLocks noChangeAspect="1"/>
          </p:cNvPicPr>
          <p:nvPr/>
        </p:nvPicPr>
        <p:blipFill>
          <a:blip r:embed="rId2"/>
          <a:stretch>
            <a:fillRect/>
          </a:stretch>
        </p:blipFill>
        <p:spPr>
          <a:xfrm>
            <a:off x="6463242" y="1579995"/>
            <a:ext cx="5240739" cy="3416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a:extLst>
              <a:ext uri="{FF2B5EF4-FFF2-40B4-BE49-F238E27FC236}">
                <a16:creationId xmlns:a16="http://schemas.microsoft.com/office/drawing/2014/main" id="{876AF35F-8E74-463E-9409-6266C0C028FD}"/>
              </a:ext>
            </a:extLst>
          </p:cNvPr>
          <p:cNvSpPr/>
          <p:nvPr/>
        </p:nvSpPr>
        <p:spPr>
          <a:xfrm>
            <a:off x="7024691" y="1688653"/>
            <a:ext cx="576167" cy="4972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BF7096A-F3E0-4822-9D9E-D545875AD7C2}"/>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3B111D6-53BF-481C-A64F-3C65E2B45258}"/>
              </a:ext>
            </a:extLst>
          </p:cNvPr>
          <p:cNvSpPr/>
          <p:nvPr/>
        </p:nvSpPr>
        <p:spPr>
          <a:xfrm>
            <a:off x="10652413" y="3430730"/>
            <a:ext cx="502226" cy="207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46684EE-BD7E-42FD-BE39-2D47D06BB426}"/>
              </a:ext>
            </a:extLst>
          </p:cNvPr>
          <p:cNvSpPr txBox="1"/>
          <p:nvPr/>
        </p:nvSpPr>
        <p:spPr>
          <a:xfrm>
            <a:off x="10534650" y="3399560"/>
            <a:ext cx="75160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Tahoma"/>
                <a:ea typeface="Tahoma"/>
                <a:cs typeface="Calibri"/>
              </a:rPr>
              <a:t>whose</a:t>
            </a:r>
          </a:p>
        </p:txBody>
      </p:sp>
    </p:spTree>
    <p:extLst>
      <p:ext uri="{BB962C8B-B14F-4D97-AF65-F5344CB8AC3E}">
        <p14:creationId xmlns:p14="http://schemas.microsoft.com/office/powerpoint/2010/main" val="180862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5D96DDE-B3C0-4172-81DF-A3BB5A3EFCC6}"/>
              </a:ext>
            </a:extLst>
          </p:cNvPr>
          <p:cNvPicPr>
            <a:picLocks noChangeAspect="1"/>
          </p:cNvPicPr>
          <p:nvPr/>
        </p:nvPicPr>
        <p:blipFill>
          <a:blip r:embed="rId2"/>
          <a:stretch>
            <a:fillRect/>
          </a:stretch>
        </p:blipFill>
        <p:spPr>
          <a:xfrm>
            <a:off x="7864619" y="1598902"/>
            <a:ext cx="2636693" cy="335107"/>
          </a:xfrm>
          <a:prstGeom prst="rect">
            <a:avLst/>
          </a:prstGeom>
        </p:spPr>
      </p:pic>
      <p:sp>
        <p:nvSpPr>
          <p:cNvPr id="5" name="Slide Number Placeholder 4">
            <a:extLst>
              <a:ext uri="{FF2B5EF4-FFF2-40B4-BE49-F238E27FC236}">
                <a16:creationId xmlns:a16="http://schemas.microsoft.com/office/drawing/2014/main" id="{9280EA0D-ECA9-4AAE-A186-6C8872D29326}"/>
              </a:ext>
            </a:extLst>
          </p:cNvPr>
          <p:cNvSpPr>
            <a:spLocks noGrp="1"/>
          </p:cNvSpPr>
          <p:nvPr>
            <p:ph type="sldNum" sz="quarter" idx="4"/>
          </p:nvPr>
        </p:nvSpPr>
        <p:spPr/>
        <p:txBody>
          <a:bodyPr lIns="91440" tIns="45720" rIns="91440" bIns="45720" anchor="t"/>
          <a:lstStyle/>
          <a:p>
            <a:r>
              <a:rPr lang="en-US">
                <a:latin typeface="Arial"/>
                <a:cs typeface="Arial"/>
              </a:rPr>
              <a:t>25</a:t>
            </a:r>
          </a:p>
        </p:txBody>
      </p:sp>
      <p:pic>
        <p:nvPicPr>
          <p:cNvPr id="6" name="Picture 6" descr="A picture containing text, electronics, display, picture frame&#10;&#10;Description automatically generated">
            <a:extLst>
              <a:ext uri="{FF2B5EF4-FFF2-40B4-BE49-F238E27FC236}">
                <a16:creationId xmlns:a16="http://schemas.microsoft.com/office/drawing/2014/main" id="{C042109A-FE30-47BF-B8DB-4A7159DBABAD}"/>
              </a:ext>
            </a:extLst>
          </p:cNvPr>
          <p:cNvPicPr>
            <a:picLocks noGrp="1" noChangeAspect="1"/>
          </p:cNvPicPr>
          <p:nvPr>
            <p:ph sz="half" idx="2"/>
          </p:nvPr>
        </p:nvPicPr>
        <p:blipFill>
          <a:blip r:embed="rId3"/>
          <a:stretch>
            <a:fillRect/>
          </a:stretch>
        </p:blipFill>
        <p:spPr>
          <a:xfrm>
            <a:off x="419228" y="1598630"/>
            <a:ext cx="7463270" cy="3961715"/>
          </a:xfrm>
        </p:spPr>
      </p:pic>
      <p:pic>
        <p:nvPicPr>
          <p:cNvPr id="9" name="Picture 11" descr="Chart, bar chart&#10;&#10;Description automatically generated">
            <a:extLst>
              <a:ext uri="{FF2B5EF4-FFF2-40B4-BE49-F238E27FC236}">
                <a16:creationId xmlns:a16="http://schemas.microsoft.com/office/drawing/2014/main" id="{B253BD32-50A6-4A75-8D9B-F4E1CFCB9DDB}"/>
              </a:ext>
            </a:extLst>
          </p:cNvPr>
          <p:cNvPicPr>
            <a:picLocks noGrp="1" noChangeAspect="1"/>
          </p:cNvPicPr>
          <p:nvPr>
            <p:ph sz="quarter" idx="11"/>
          </p:nvPr>
        </p:nvPicPr>
        <p:blipFill>
          <a:blip r:embed="rId4"/>
          <a:stretch>
            <a:fillRect/>
          </a:stretch>
        </p:blipFill>
        <p:spPr>
          <a:xfrm>
            <a:off x="7863339" y="1925224"/>
            <a:ext cx="2638389" cy="3635121"/>
          </a:xfrm>
        </p:spPr>
      </p:pic>
      <p:sp>
        <p:nvSpPr>
          <p:cNvPr id="3" name="TextBox 2">
            <a:extLst>
              <a:ext uri="{FF2B5EF4-FFF2-40B4-BE49-F238E27FC236}">
                <a16:creationId xmlns:a16="http://schemas.microsoft.com/office/drawing/2014/main" id="{E54D4A0D-1141-48C8-90BA-7C3BE6919771}"/>
              </a:ext>
            </a:extLst>
          </p:cNvPr>
          <p:cNvSpPr txBox="1"/>
          <p:nvPr/>
        </p:nvSpPr>
        <p:spPr>
          <a:xfrm>
            <a:off x="7900376" y="156447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Megapascals (MPa)</a:t>
            </a:r>
          </a:p>
        </p:txBody>
      </p:sp>
      <p:sp>
        <p:nvSpPr>
          <p:cNvPr id="4" name="TextBox 3">
            <a:extLst>
              <a:ext uri="{FF2B5EF4-FFF2-40B4-BE49-F238E27FC236}">
                <a16:creationId xmlns:a16="http://schemas.microsoft.com/office/drawing/2014/main" id="{9793FB33-1480-46AA-9DBC-BB8937EFA933}"/>
              </a:ext>
            </a:extLst>
          </p:cNvPr>
          <p:cNvSpPr txBox="1"/>
          <p:nvPr/>
        </p:nvSpPr>
        <p:spPr>
          <a:xfrm>
            <a:off x="4447735" y="4244536"/>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orange shows where the stress is highest.</a:t>
            </a:r>
          </a:p>
        </p:txBody>
      </p:sp>
      <p:sp>
        <p:nvSpPr>
          <p:cNvPr id="14" name="Content Placeholder 5">
            <a:extLst>
              <a:ext uri="{FF2B5EF4-FFF2-40B4-BE49-F238E27FC236}">
                <a16:creationId xmlns:a16="http://schemas.microsoft.com/office/drawing/2014/main" id="{C8536542-02A6-49FF-9A6E-60795C81868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
        <p:nvSpPr>
          <p:cNvPr id="2" name="Title 1">
            <a:extLst>
              <a:ext uri="{FF2B5EF4-FFF2-40B4-BE49-F238E27FC236}">
                <a16:creationId xmlns:a16="http://schemas.microsoft.com/office/drawing/2014/main" id="{E00A8F24-F57A-493E-9EE4-406F5C9F8CCC}"/>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Assembly Concerns: Addressed</a:t>
            </a:r>
            <a:endParaRPr lang="en-US">
              <a:solidFill>
                <a:schemeClr val="tx1"/>
              </a:solidFill>
            </a:endParaRPr>
          </a:p>
        </p:txBody>
      </p:sp>
      <p:cxnSp>
        <p:nvCxnSpPr>
          <p:cNvPr id="11" name="Straight Arrow Connector 10">
            <a:extLst>
              <a:ext uri="{FF2B5EF4-FFF2-40B4-BE49-F238E27FC236}">
                <a16:creationId xmlns:a16="http://schemas.microsoft.com/office/drawing/2014/main" id="{DADD5CD8-2673-44A3-AD17-F54CA90C24D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645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4" descr="A picture containing shape&#10;&#10;Description automatically generated">
            <a:extLst>
              <a:ext uri="{FF2B5EF4-FFF2-40B4-BE49-F238E27FC236}">
                <a16:creationId xmlns:a16="http://schemas.microsoft.com/office/drawing/2014/main" id="{A1341C42-2A71-4092-AAF1-221648897C96}"/>
              </a:ext>
            </a:extLst>
          </p:cNvPr>
          <p:cNvPicPr>
            <a:picLocks noChangeAspect="1"/>
          </p:cNvPicPr>
          <p:nvPr/>
        </p:nvPicPr>
        <p:blipFill>
          <a:blip r:embed="rId2"/>
          <a:stretch>
            <a:fillRect/>
          </a:stretch>
        </p:blipFill>
        <p:spPr>
          <a:xfrm rot="5400000">
            <a:off x="10391775" y="4271962"/>
            <a:ext cx="1000125" cy="2305050"/>
          </a:xfrm>
          <a:prstGeom prst="rect">
            <a:avLst/>
          </a:prstGeom>
        </p:spPr>
      </p:pic>
      <p:pic>
        <p:nvPicPr>
          <p:cNvPr id="12" name="Picture 12">
            <a:extLst>
              <a:ext uri="{FF2B5EF4-FFF2-40B4-BE49-F238E27FC236}">
                <a16:creationId xmlns:a16="http://schemas.microsoft.com/office/drawing/2014/main" id="{2AB55FD9-38EE-4548-87EF-5517786AF257}"/>
              </a:ext>
            </a:extLst>
          </p:cNvPr>
          <p:cNvPicPr>
            <a:picLocks noChangeAspect="1"/>
          </p:cNvPicPr>
          <p:nvPr/>
        </p:nvPicPr>
        <p:blipFill>
          <a:blip r:embed="rId3"/>
          <a:stretch>
            <a:fillRect/>
          </a:stretch>
        </p:blipFill>
        <p:spPr>
          <a:xfrm>
            <a:off x="9658350" y="1719263"/>
            <a:ext cx="2895600" cy="533400"/>
          </a:xfrm>
          <a:prstGeom prst="rect">
            <a:avLst/>
          </a:prstGeom>
        </p:spPr>
      </p:pic>
      <p:pic>
        <p:nvPicPr>
          <p:cNvPr id="8" name="Picture 8" descr="Chart&#10;&#10;Description automatically generated">
            <a:extLst>
              <a:ext uri="{FF2B5EF4-FFF2-40B4-BE49-F238E27FC236}">
                <a16:creationId xmlns:a16="http://schemas.microsoft.com/office/drawing/2014/main" id="{80B78B1C-0F66-422B-A20F-B2A659057DCE}"/>
              </a:ext>
            </a:extLst>
          </p:cNvPr>
          <p:cNvPicPr>
            <a:picLocks noGrp="1" noChangeAspect="1"/>
          </p:cNvPicPr>
          <p:nvPr>
            <p:ph sz="half" idx="1"/>
          </p:nvPr>
        </p:nvPicPr>
        <p:blipFill>
          <a:blip r:embed="rId4"/>
          <a:stretch>
            <a:fillRect/>
          </a:stretch>
        </p:blipFill>
        <p:spPr>
          <a:xfrm>
            <a:off x="3411855" y="1717757"/>
            <a:ext cx="6332220" cy="4206819"/>
          </a:xfrm>
        </p:spPr>
      </p:pic>
      <p:sp>
        <p:nvSpPr>
          <p:cNvPr id="5" name="Slide Number Placeholder 4">
            <a:extLst>
              <a:ext uri="{FF2B5EF4-FFF2-40B4-BE49-F238E27FC236}">
                <a16:creationId xmlns:a16="http://schemas.microsoft.com/office/drawing/2014/main" id="{F1440298-DE34-442A-97B4-7544FCD5CD56}"/>
              </a:ext>
            </a:extLst>
          </p:cNvPr>
          <p:cNvSpPr>
            <a:spLocks noGrp="1"/>
          </p:cNvSpPr>
          <p:nvPr>
            <p:ph type="sldNum" sz="quarter" idx="4"/>
          </p:nvPr>
        </p:nvSpPr>
        <p:spPr/>
        <p:txBody>
          <a:bodyPr/>
          <a:lstStyle/>
          <a:p>
            <a:fld id="{6F1FABC0-072B-4F22-8F9B-95A9D10B0206}" type="slidenum">
              <a:rPr lang="en-US" smtClean="0"/>
              <a:pPr/>
              <a:t>51</a:t>
            </a:fld>
            <a:endParaRPr lang="en-US"/>
          </a:p>
        </p:txBody>
      </p:sp>
      <p:pic>
        <p:nvPicPr>
          <p:cNvPr id="11" name="Picture 11">
            <a:extLst>
              <a:ext uri="{FF2B5EF4-FFF2-40B4-BE49-F238E27FC236}">
                <a16:creationId xmlns:a16="http://schemas.microsoft.com/office/drawing/2014/main" id="{F1352809-EB4B-4394-BE36-9C5F9AD8F91E}"/>
              </a:ext>
            </a:extLst>
          </p:cNvPr>
          <p:cNvPicPr>
            <a:picLocks noChangeAspect="1"/>
          </p:cNvPicPr>
          <p:nvPr/>
        </p:nvPicPr>
        <p:blipFill>
          <a:blip r:embed="rId5"/>
          <a:stretch>
            <a:fillRect/>
          </a:stretch>
        </p:blipFill>
        <p:spPr>
          <a:xfrm>
            <a:off x="9748838" y="2243138"/>
            <a:ext cx="1876425" cy="3114675"/>
          </a:xfrm>
          <a:prstGeom prst="rect">
            <a:avLst/>
          </a:prstGeom>
        </p:spPr>
      </p:pic>
      <p:pic>
        <p:nvPicPr>
          <p:cNvPr id="13" name="Picture 13" descr="A picture containing shape&#10;&#10;Description automatically generated">
            <a:extLst>
              <a:ext uri="{FF2B5EF4-FFF2-40B4-BE49-F238E27FC236}">
                <a16:creationId xmlns:a16="http://schemas.microsoft.com/office/drawing/2014/main" id="{038DB601-7457-48D9-8398-AA6F9F413C00}"/>
              </a:ext>
            </a:extLst>
          </p:cNvPr>
          <p:cNvPicPr>
            <a:picLocks noChangeAspect="1"/>
          </p:cNvPicPr>
          <p:nvPr/>
        </p:nvPicPr>
        <p:blipFill>
          <a:blip r:embed="rId2"/>
          <a:stretch>
            <a:fillRect/>
          </a:stretch>
        </p:blipFill>
        <p:spPr>
          <a:xfrm>
            <a:off x="11496675" y="2176463"/>
            <a:ext cx="695325" cy="2162175"/>
          </a:xfrm>
          <a:prstGeom prst="rect">
            <a:avLst/>
          </a:prstGeom>
        </p:spPr>
      </p:pic>
      <p:pic>
        <p:nvPicPr>
          <p:cNvPr id="14" name="Picture 14" descr="A picture containing shape&#10;&#10;Description automatically generated">
            <a:extLst>
              <a:ext uri="{FF2B5EF4-FFF2-40B4-BE49-F238E27FC236}">
                <a16:creationId xmlns:a16="http://schemas.microsoft.com/office/drawing/2014/main" id="{82185660-5E97-483F-9D41-C09DA6154BB0}"/>
              </a:ext>
            </a:extLst>
          </p:cNvPr>
          <p:cNvPicPr>
            <a:picLocks noChangeAspect="1"/>
          </p:cNvPicPr>
          <p:nvPr/>
        </p:nvPicPr>
        <p:blipFill>
          <a:blip r:embed="rId2"/>
          <a:stretch>
            <a:fillRect/>
          </a:stretch>
        </p:blipFill>
        <p:spPr>
          <a:xfrm>
            <a:off x="11496675" y="3700463"/>
            <a:ext cx="695325" cy="2219325"/>
          </a:xfrm>
          <a:prstGeom prst="rect">
            <a:avLst/>
          </a:prstGeom>
        </p:spPr>
      </p:pic>
      <p:sp>
        <p:nvSpPr>
          <p:cNvPr id="6" name="Content Placeholder 5">
            <a:extLst>
              <a:ext uri="{FF2B5EF4-FFF2-40B4-BE49-F238E27FC236}">
                <a16:creationId xmlns:a16="http://schemas.microsoft.com/office/drawing/2014/main" id="{6A3821F8-3624-4DDC-B49A-BAE96391FEF1}"/>
              </a:ext>
            </a:extLst>
          </p:cNvPr>
          <p:cNvSpPr>
            <a:spLocks noGrp="1"/>
          </p:cNvSpPr>
          <p:nvPr>
            <p:ph sz="quarter" idx="11"/>
          </p:nvPr>
        </p:nvSpPr>
        <p:spPr/>
        <p:txBody>
          <a:bodyPr vert="horz" lIns="91440" tIns="45720" rIns="91440" bIns="45720" rtlCol="0" anchor="t">
            <a:noAutofit/>
          </a:bodyPr>
          <a:lstStyle/>
          <a:p>
            <a:r>
              <a:rPr lang="en-US"/>
              <a:t>Madison Jaffe</a:t>
            </a:r>
          </a:p>
        </p:txBody>
      </p:sp>
      <p:pic>
        <p:nvPicPr>
          <p:cNvPr id="15" name="Picture 15" descr="Chart&#10;&#10;Description automatically generated">
            <a:extLst>
              <a:ext uri="{FF2B5EF4-FFF2-40B4-BE49-F238E27FC236}">
                <a16:creationId xmlns:a16="http://schemas.microsoft.com/office/drawing/2014/main" id="{9FE96608-6EA7-42C0-B00D-48F318D09DCB}"/>
              </a:ext>
            </a:extLst>
          </p:cNvPr>
          <p:cNvPicPr>
            <a:picLocks noChangeAspect="1"/>
          </p:cNvPicPr>
          <p:nvPr/>
        </p:nvPicPr>
        <p:blipFill>
          <a:blip r:embed="rId6"/>
          <a:stretch>
            <a:fillRect/>
          </a:stretch>
        </p:blipFill>
        <p:spPr>
          <a:xfrm>
            <a:off x="0" y="1710842"/>
            <a:ext cx="3409950" cy="4217367"/>
          </a:xfrm>
          <a:prstGeom prst="rect">
            <a:avLst/>
          </a:prstGeom>
        </p:spPr>
      </p:pic>
      <p:sp>
        <p:nvSpPr>
          <p:cNvPr id="3" name="Title 1">
            <a:extLst>
              <a:ext uri="{FF2B5EF4-FFF2-40B4-BE49-F238E27FC236}">
                <a16:creationId xmlns:a16="http://schemas.microsoft.com/office/drawing/2014/main" id="{3750DC09-8D77-425A-A518-EAE8ACCD1013}"/>
              </a:ext>
            </a:extLst>
          </p:cNvPr>
          <p:cNvSpPr txBox="1">
            <a:spLocks/>
          </p:cNvSpPr>
          <p:nvPr/>
        </p:nvSpPr>
        <p:spPr>
          <a:xfrm>
            <a:off x="555172" y="288925"/>
            <a:ext cx="10798628" cy="142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endParaRPr lang="en-US">
              <a:solidFill>
                <a:schemeClr val="tx1"/>
              </a:solidFill>
              <a:latin typeface="Arial"/>
              <a:cs typeface="Arial"/>
            </a:endParaRPr>
          </a:p>
        </p:txBody>
      </p:sp>
      <p:sp>
        <p:nvSpPr>
          <p:cNvPr id="2" name="Title 1">
            <a:extLst>
              <a:ext uri="{FF2B5EF4-FFF2-40B4-BE49-F238E27FC236}">
                <a16:creationId xmlns:a16="http://schemas.microsoft.com/office/drawing/2014/main" id="{161BC98E-2607-4505-9DD5-C19783FF2F90}"/>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Housing Validation</a:t>
            </a:r>
            <a:endParaRPr lang="en-US"/>
          </a:p>
        </p:txBody>
      </p:sp>
      <p:cxnSp>
        <p:nvCxnSpPr>
          <p:cNvPr id="17" name="Straight Arrow Connector 16">
            <a:extLst>
              <a:ext uri="{FF2B5EF4-FFF2-40B4-BE49-F238E27FC236}">
                <a16:creationId xmlns:a16="http://schemas.microsoft.com/office/drawing/2014/main" id="{6DE98ACF-666D-4BD7-A631-C159EC60296A}"/>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674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E89C-6B12-4BD5-8B03-346D56196145}"/>
              </a:ext>
            </a:extLst>
          </p:cNvPr>
          <p:cNvSpPr>
            <a:spLocks noGrp="1"/>
          </p:cNvSpPr>
          <p:nvPr>
            <p:ph type="title"/>
          </p:nvPr>
        </p:nvSpPr>
        <p:spPr>
          <a:xfrm>
            <a:off x="493143" y="235729"/>
            <a:ext cx="10515600" cy="1325563"/>
          </a:xfrm>
        </p:spPr>
        <p:txBody>
          <a:bodyPr anchor="ctr">
            <a:normAutofit/>
          </a:bodyPr>
          <a:lstStyle/>
          <a:p>
            <a:r>
              <a:rPr lang="en-US">
                <a:solidFill>
                  <a:schemeClr val="tx1"/>
                </a:solidFill>
                <a:latin typeface="Arial"/>
                <a:cs typeface="Arial"/>
              </a:rPr>
              <a:t> Housing</a:t>
            </a:r>
          </a:p>
        </p:txBody>
      </p:sp>
      <p:pic>
        <p:nvPicPr>
          <p:cNvPr id="7" name="Picture 7" descr="Diagram, letter&#10;&#10;Description automatically generated">
            <a:extLst>
              <a:ext uri="{FF2B5EF4-FFF2-40B4-BE49-F238E27FC236}">
                <a16:creationId xmlns:a16="http://schemas.microsoft.com/office/drawing/2014/main" id="{A66862D9-30A2-45C2-BA45-318EBE409ABD}"/>
              </a:ext>
            </a:extLst>
          </p:cNvPr>
          <p:cNvPicPr>
            <a:picLocks noGrp="1" noChangeAspect="1"/>
          </p:cNvPicPr>
          <p:nvPr>
            <p:ph sz="half" idx="1"/>
          </p:nvPr>
        </p:nvPicPr>
        <p:blipFill rotWithShape="1">
          <a:blip r:embed="rId2"/>
          <a:srcRect r="-3" b="11623"/>
          <a:stretch/>
        </p:blipFill>
        <p:spPr>
          <a:xfrm>
            <a:off x="638596" y="1309455"/>
            <a:ext cx="4329868" cy="4376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ontent Placeholder 3">
            <a:extLst>
              <a:ext uri="{FF2B5EF4-FFF2-40B4-BE49-F238E27FC236}">
                <a16:creationId xmlns:a16="http://schemas.microsoft.com/office/drawing/2014/main" id="{7C382E23-620E-4293-8034-3B84F7D87CC9}"/>
              </a:ext>
            </a:extLst>
          </p:cNvPr>
          <p:cNvSpPr>
            <a:spLocks noGrp="1"/>
          </p:cNvSpPr>
          <p:nvPr>
            <p:ph sz="half" idx="2"/>
          </p:nvPr>
        </p:nvSpPr>
        <p:spPr>
          <a:xfrm>
            <a:off x="5110331" y="1668743"/>
            <a:ext cx="6949440" cy="4094327"/>
          </a:xfrm>
        </p:spPr>
        <p:txBody>
          <a:bodyPr vert="horz" lIns="91440" tIns="45720" rIns="91440" bIns="45720" rtlCol="0">
            <a:normAutofit/>
          </a:bodyPr>
          <a:lstStyle/>
          <a:p>
            <a:r>
              <a:rPr lang="en-US"/>
              <a:t>Original housing includes:</a:t>
            </a:r>
          </a:p>
          <a:p>
            <a:pPr lvl="1"/>
            <a:r>
              <a:rPr lang="en-US" sz="2800"/>
              <a:t>1 Ultrasonic sensor</a:t>
            </a:r>
          </a:p>
          <a:p>
            <a:pPr lvl="1"/>
            <a:r>
              <a:rPr lang="en-US" sz="2800"/>
              <a:t>3 Vibration Motors</a:t>
            </a:r>
          </a:p>
          <a:p>
            <a:pPr lvl="1"/>
            <a:r>
              <a:rPr lang="en-US" sz="2800"/>
              <a:t>Raspberry Pi / Grove Pi+</a:t>
            </a:r>
          </a:p>
          <a:p>
            <a:pPr lvl="1"/>
            <a:r>
              <a:rPr lang="en-US" sz="2800"/>
              <a:t>Accelerometer &amp; Gyroscope</a:t>
            </a:r>
          </a:p>
          <a:p>
            <a:pPr lvl="1"/>
            <a:r>
              <a:rPr lang="en-US" sz="2800"/>
              <a:t>Valve clamp</a:t>
            </a:r>
          </a:p>
          <a:p>
            <a:pPr lvl="1"/>
            <a:endParaRPr lang="en-US" sz="2800"/>
          </a:p>
          <a:p>
            <a:pPr lvl="1"/>
            <a:endParaRPr lang="en-US" sz="2800"/>
          </a:p>
          <a:p>
            <a:pPr lvl="1"/>
            <a:endParaRPr lang="en-US" sz="2800"/>
          </a:p>
        </p:txBody>
      </p:sp>
      <p:sp>
        <p:nvSpPr>
          <p:cNvPr id="5" name="Slide Number Placeholder 4">
            <a:extLst>
              <a:ext uri="{FF2B5EF4-FFF2-40B4-BE49-F238E27FC236}">
                <a16:creationId xmlns:a16="http://schemas.microsoft.com/office/drawing/2014/main" id="{452E5873-5AF2-47B8-BBDB-9A1A0FA442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52</a:t>
            </a:fld>
            <a:endParaRPr lang="en-US"/>
          </a:p>
        </p:txBody>
      </p:sp>
      <p:sp>
        <p:nvSpPr>
          <p:cNvPr id="19" name="Content Placeholder 5">
            <a:extLst>
              <a:ext uri="{FF2B5EF4-FFF2-40B4-BE49-F238E27FC236}">
                <a16:creationId xmlns:a16="http://schemas.microsoft.com/office/drawing/2014/main" id="{70A1D1FA-BC30-43DF-A836-358BC50F1760}"/>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3" name="Straight Arrow Connector 2">
            <a:extLst>
              <a:ext uri="{FF2B5EF4-FFF2-40B4-BE49-F238E27FC236}">
                <a16:creationId xmlns:a16="http://schemas.microsoft.com/office/drawing/2014/main" id="{59FEE5BB-6728-4C38-BFEB-53CAB38EC3C0}"/>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39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32F2-C36A-4D42-BAE6-F5B223515A9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Camera Identification - </a:t>
            </a:r>
            <a:r>
              <a:rPr lang="en-US" err="1">
                <a:solidFill>
                  <a:schemeClr val="tx1"/>
                </a:solidFill>
                <a:latin typeface="Arial"/>
                <a:cs typeface="Arial"/>
              </a:rPr>
              <a:t>AlexNet</a:t>
            </a:r>
            <a:endParaRPr lang="en-US">
              <a:solidFill>
                <a:schemeClr val="tx1"/>
              </a:solidFill>
              <a:latin typeface="Arial"/>
              <a:cs typeface="Arial"/>
            </a:endParaRPr>
          </a:p>
        </p:txBody>
      </p:sp>
      <p:sp>
        <p:nvSpPr>
          <p:cNvPr id="5" name="Slide Number Placeholder 4">
            <a:extLst>
              <a:ext uri="{FF2B5EF4-FFF2-40B4-BE49-F238E27FC236}">
                <a16:creationId xmlns:a16="http://schemas.microsoft.com/office/drawing/2014/main" id="{C2B170CD-676C-47CC-AF53-8032C6C1F8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31</a:t>
            </a:r>
            <a:endParaRPr lang="en-US"/>
          </a:p>
        </p:txBody>
      </p:sp>
      <p:sp>
        <p:nvSpPr>
          <p:cNvPr id="4" name="Content Placeholder 5">
            <a:extLst>
              <a:ext uri="{FF2B5EF4-FFF2-40B4-BE49-F238E27FC236}">
                <a16:creationId xmlns:a16="http://schemas.microsoft.com/office/drawing/2014/main" id="{20BEE518-5B7F-4EFA-B388-B224A019C05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pic>
        <p:nvPicPr>
          <p:cNvPr id="10" name="Picture 9" descr="Graphical user interface, application&#10;&#10;Description automatically generated">
            <a:extLst>
              <a:ext uri="{FF2B5EF4-FFF2-40B4-BE49-F238E27FC236}">
                <a16:creationId xmlns:a16="http://schemas.microsoft.com/office/drawing/2014/main" id="{60ECA63E-EF41-4FFA-BDAA-E755DA034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116" y="3596774"/>
            <a:ext cx="3092681" cy="2319511"/>
          </a:xfrm>
          <a:prstGeom prst="rect">
            <a:avLst/>
          </a:prstGeom>
        </p:spPr>
      </p:pic>
      <p:pic>
        <p:nvPicPr>
          <p:cNvPr id="12" name="Picture 11" descr="A picture containing text, iron&#10;&#10;Description automatically generated">
            <a:extLst>
              <a:ext uri="{FF2B5EF4-FFF2-40B4-BE49-F238E27FC236}">
                <a16:creationId xmlns:a16="http://schemas.microsoft.com/office/drawing/2014/main" id="{5F921CF5-9BAA-4106-BAD3-28FDEA8D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650" y="1250675"/>
            <a:ext cx="3133053" cy="2349789"/>
          </a:xfrm>
          <a:prstGeom prst="rect">
            <a:avLst/>
          </a:prstGeom>
        </p:spPr>
      </p:pic>
      <p:pic>
        <p:nvPicPr>
          <p:cNvPr id="8" name="Picture 7" descr="Website&#10;&#10;Description automatically generated with medium confidence">
            <a:extLst>
              <a:ext uri="{FF2B5EF4-FFF2-40B4-BE49-F238E27FC236}">
                <a16:creationId xmlns:a16="http://schemas.microsoft.com/office/drawing/2014/main" id="{59160CC9-9C33-4843-A6BA-A0592FBE3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2703" y="1250675"/>
            <a:ext cx="3249297" cy="2436973"/>
          </a:xfrm>
          <a:prstGeom prst="rect">
            <a:avLst/>
          </a:prstGeom>
        </p:spPr>
      </p:pic>
      <p:pic>
        <p:nvPicPr>
          <p:cNvPr id="18" name="Picture 17" descr="A person holding a phone&#10;&#10;Description automatically generated with medium confidence">
            <a:extLst>
              <a:ext uri="{FF2B5EF4-FFF2-40B4-BE49-F238E27FC236}">
                <a16:creationId xmlns:a16="http://schemas.microsoft.com/office/drawing/2014/main" id="{E78A8730-6548-4BFE-9C1D-23719C1A1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641" y="3555686"/>
            <a:ext cx="3152475" cy="2364356"/>
          </a:xfrm>
          <a:prstGeom prst="rect">
            <a:avLst/>
          </a:prstGeom>
        </p:spPr>
      </p:pic>
      <p:cxnSp>
        <p:nvCxnSpPr>
          <p:cNvPr id="3" name="Straight Arrow Connector 2">
            <a:extLst>
              <a:ext uri="{FF2B5EF4-FFF2-40B4-BE49-F238E27FC236}">
                <a16:creationId xmlns:a16="http://schemas.microsoft.com/office/drawing/2014/main" id="{8588AE4D-44DD-4FB4-A23B-C2C9B7C82541}"/>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Graphical user interface, application&#10;&#10;Description automatically generated">
            <a:extLst>
              <a:ext uri="{FF2B5EF4-FFF2-40B4-BE49-F238E27FC236}">
                <a16:creationId xmlns:a16="http://schemas.microsoft.com/office/drawing/2014/main" id="{13C48159-A010-4FD7-9070-5CDD0858B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8633" y="3521950"/>
            <a:ext cx="3151639" cy="2368376"/>
          </a:xfrm>
          <a:prstGeom prst="rect">
            <a:avLst/>
          </a:prstGeom>
        </p:spPr>
      </p:pic>
      <p:pic>
        <p:nvPicPr>
          <p:cNvPr id="6" name="Picture 8">
            <a:extLst>
              <a:ext uri="{FF2B5EF4-FFF2-40B4-BE49-F238E27FC236}">
                <a16:creationId xmlns:a16="http://schemas.microsoft.com/office/drawing/2014/main" id="{FE8CE824-B1FF-4015-8AAB-9E75EE208114}"/>
              </a:ext>
            </a:extLst>
          </p:cNvPr>
          <p:cNvPicPr>
            <a:picLocks noChangeAspect="1"/>
          </p:cNvPicPr>
          <p:nvPr/>
        </p:nvPicPr>
        <p:blipFill>
          <a:blip r:embed="rId7"/>
          <a:stretch>
            <a:fillRect/>
          </a:stretch>
        </p:blipFill>
        <p:spPr>
          <a:xfrm>
            <a:off x="3717" y="1248007"/>
            <a:ext cx="3133491" cy="2336179"/>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A4166FB0-BDDE-421C-9D9F-C9F185B94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4942" y="1248007"/>
            <a:ext cx="3145013" cy="2358760"/>
          </a:xfrm>
          <a:prstGeom prst="rect">
            <a:avLst/>
          </a:prstGeom>
        </p:spPr>
      </p:pic>
    </p:spTree>
    <p:extLst>
      <p:ext uri="{BB962C8B-B14F-4D97-AF65-F5344CB8AC3E}">
        <p14:creationId xmlns:p14="http://schemas.microsoft.com/office/powerpoint/2010/main" val="3271574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5D96DDE-B3C0-4172-81DF-A3BB5A3EFCC6}"/>
              </a:ext>
            </a:extLst>
          </p:cNvPr>
          <p:cNvPicPr>
            <a:picLocks noChangeAspect="1"/>
          </p:cNvPicPr>
          <p:nvPr/>
        </p:nvPicPr>
        <p:blipFill>
          <a:blip r:embed="rId2"/>
          <a:stretch>
            <a:fillRect/>
          </a:stretch>
        </p:blipFill>
        <p:spPr>
          <a:xfrm>
            <a:off x="7864619" y="1598902"/>
            <a:ext cx="2636693" cy="335107"/>
          </a:xfrm>
          <a:prstGeom prst="rect">
            <a:avLst/>
          </a:prstGeom>
        </p:spPr>
      </p:pic>
      <p:sp>
        <p:nvSpPr>
          <p:cNvPr id="5" name="Slide Number Placeholder 4">
            <a:extLst>
              <a:ext uri="{FF2B5EF4-FFF2-40B4-BE49-F238E27FC236}">
                <a16:creationId xmlns:a16="http://schemas.microsoft.com/office/drawing/2014/main" id="{9280EA0D-ECA9-4AAE-A186-6C8872D29326}"/>
              </a:ext>
            </a:extLst>
          </p:cNvPr>
          <p:cNvSpPr>
            <a:spLocks noGrp="1"/>
          </p:cNvSpPr>
          <p:nvPr>
            <p:ph type="sldNum" sz="quarter" idx="4"/>
          </p:nvPr>
        </p:nvSpPr>
        <p:spPr/>
        <p:txBody>
          <a:bodyPr lIns="91440" tIns="45720" rIns="91440" bIns="45720" anchor="t"/>
          <a:lstStyle/>
          <a:p>
            <a:r>
              <a:rPr lang="en-US">
                <a:latin typeface="Arial"/>
                <a:cs typeface="Arial"/>
              </a:rPr>
              <a:t>24</a:t>
            </a:r>
          </a:p>
        </p:txBody>
      </p:sp>
      <p:pic>
        <p:nvPicPr>
          <p:cNvPr id="6" name="Picture 6" descr="A picture containing text, electronics, display, picture frame&#10;&#10;Description automatically generated">
            <a:extLst>
              <a:ext uri="{FF2B5EF4-FFF2-40B4-BE49-F238E27FC236}">
                <a16:creationId xmlns:a16="http://schemas.microsoft.com/office/drawing/2014/main" id="{C042109A-FE30-47BF-B8DB-4A7159DBABAD}"/>
              </a:ext>
            </a:extLst>
          </p:cNvPr>
          <p:cNvPicPr>
            <a:picLocks noGrp="1" noChangeAspect="1"/>
          </p:cNvPicPr>
          <p:nvPr>
            <p:ph sz="half" idx="2"/>
          </p:nvPr>
        </p:nvPicPr>
        <p:blipFill>
          <a:blip r:embed="rId3"/>
          <a:stretch>
            <a:fillRect/>
          </a:stretch>
        </p:blipFill>
        <p:spPr>
          <a:xfrm>
            <a:off x="419228" y="1598630"/>
            <a:ext cx="7463270" cy="3961715"/>
          </a:xfrm>
        </p:spPr>
      </p:pic>
      <p:pic>
        <p:nvPicPr>
          <p:cNvPr id="9" name="Picture 11" descr="Chart, bar chart&#10;&#10;Description automatically generated">
            <a:extLst>
              <a:ext uri="{FF2B5EF4-FFF2-40B4-BE49-F238E27FC236}">
                <a16:creationId xmlns:a16="http://schemas.microsoft.com/office/drawing/2014/main" id="{B253BD32-50A6-4A75-8D9B-F4E1CFCB9DDB}"/>
              </a:ext>
            </a:extLst>
          </p:cNvPr>
          <p:cNvPicPr>
            <a:picLocks noGrp="1" noChangeAspect="1"/>
          </p:cNvPicPr>
          <p:nvPr>
            <p:ph sz="quarter" idx="11"/>
          </p:nvPr>
        </p:nvPicPr>
        <p:blipFill>
          <a:blip r:embed="rId4"/>
          <a:stretch>
            <a:fillRect/>
          </a:stretch>
        </p:blipFill>
        <p:spPr>
          <a:xfrm>
            <a:off x="7863339" y="1925224"/>
            <a:ext cx="2638389" cy="3635121"/>
          </a:xfrm>
        </p:spPr>
      </p:pic>
      <p:sp>
        <p:nvSpPr>
          <p:cNvPr id="3" name="TextBox 2">
            <a:extLst>
              <a:ext uri="{FF2B5EF4-FFF2-40B4-BE49-F238E27FC236}">
                <a16:creationId xmlns:a16="http://schemas.microsoft.com/office/drawing/2014/main" id="{E54D4A0D-1141-48C8-90BA-7C3BE6919771}"/>
              </a:ext>
            </a:extLst>
          </p:cNvPr>
          <p:cNvSpPr txBox="1"/>
          <p:nvPr/>
        </p:nvSpPr>
        <p:spPr>
          <a:xfrm>
            <a:off x="7900376" y="156447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Megapascals (MPa)</a:t>
            </a:r>
          </a:p>
        </p:txBody>
      </p:sp>
      <p:sp>
        <p:nvSpPr>
          <p:cNvPr id="4" name="TextBox 3">
            <a:extLst>
              <a:ext uri="{FF2B5EF4-FFF2-40B4-BE49-F238E27FC236}">
                <a16:creationId xmlns:a16="http://schemas.microsoft.com/office/drawing/2014/main" id="{9793FB33-1480-46AA-9DBC-BB8937EFA933}"/>
              </a:ext>
            </a:extLst>
          </p:cNvPr>
          <p:cNvSpPr txBox="1"/>
          <p:nvPr/>
        </p:nvSpPr>
        <p:spPr>
          <a:xfrm>
            <a:off x="4447735" y="4244536"/>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orange shows where the stress is highest.</a:t>
            </a:r>
          </a:p>
        </p:txBody>
      </p:sp>
      <p:sp>
        <p:nvSpPr>
          <p:cNvPr id="14" name="Content Placeholder 5">
            <a:extLst>
              <a:ext uri="{FF2B5EF4-FFF2-40B4-BE49-F238E27FC236}">
                <a16:creationId xmlns:a16="http://schemas.microsoft.com/office/drawing/2014/main" id="{C8536542-02A6-49FF-9A6E-60795C81868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p:txBody>
      </p:sp>
      <p:sp>
        <p:nvSpPr>
          <p:cNvPr id="2" name="Title 1">
            <a:extLst>
              <a:ext uri="{FF2B5EF4-FFF2-40B4-BE49-F238E27FC236}">
                <a16:creationId xmlns:a16="http://schemas.microsoft.com/office/drawing/2014/main" id="{E00A8F24-F57A-493E-9EE4-406F5C9F8CCC}"/>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Housing Validation</a:t>
            </a:r>
            <a:endParaRPr lang="en-US"/>
          </a:p>
        </p:txBody>
      </p:sp>
      <p:cxnSp>
        <p:nvCxnSpPr>
          <p:cNvPr id="13" name="Straight Arrow Connector 12">
            <a:extLst>
              <a:ext uri="{FF2B5EF4-FFF2-40B4-BE49-F238E27FC236}">
                <a16:creationId xmlns:a16="http://schemas.microsoft.com/office/drawing/2014/main" id="{8B2F7258-63E9-41BD-83C0-A8925084E145}"/>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118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0D4B19E2-43F7-4F72-B464-40C72E222BDB}"/>
              </a:ext>
            </a:extLst>
          </p:cNvPr>
          <p:cNvSpPr>
            <a:spLocks noGrp="1"/>
          </p:cNvSpPr>
          <p:nvPr>
            <p:ph type="body" orient="vert" idx="1"/>
          </p:nvPr>
        </p:nvSpPr>
        <p:spPr/>
        <p:txBody>
          <a:bodyPr/>
          <a:lstStyle/>
          <a:p>
            <a:endParaRPr lang="en-US"/>
          </a:p>
        </p:txBody>
      </p:sp>
      <p:sp>
        <p:nvSpPr>
          <p:cNvPr id="4" name="Slide Number Placeholder 3">
            <a:extLst>
              <a:ext uri="{FF2B5EF4-FFF2-40B4-BE49-F238E27FC236}">
                <a16:creationId xmlns:a16="http://schemas.microsoft.com/office/drawing/2014/main" id="{34F75CE6-D9CD-4819-AB36-16DE7DBD082A}"/>
              </a:ext>
            </a:extLst>
          </p:cNvPr>
          <p:cNvSpPr>
            <a:spLocks noGrp="1"/>
          </p:cNvSpPr>
          <p:nvPr>
            <p:ph type="sldNum" sz="quarter" idx="4"/>
          </p:nvPr>
        </p:nvSpPr>
        <p:spPr/>
        <p:txBody>
          <a:bodyPr/>
          <a:lstStyle/>
          <a:p>
            <a:fld id="{6F1FABC0-072B-4F22-8F9B-95A9D10B0206}" type="slidenum">
              <a:rPr lang="en-US" smtClean="0"/>
              <a:pPr/>
              <a:t>55</a:t>
            </a:fld>
            <a:endParaRPr lang="en-US"/>
          </a:p>
        </p:txBody>
      </p:sp>
      <p:pic>
        <p:nvPicPr>
          <p:cNvPr id="23" name="Picture 23" descr="A picture containing text, wire&#10;&#10;Description automatically generated">
            <a:extLst>
              <a:ext uri="{FF2B5EF4-FFF2-40B4-BE49-F238E27FC236}">
                <a16:creationId xmlns:a16="http://schemas.microsoft.com/office/drawing/2014/main" id="{238BC652-1252-49F3-AA49-0615F9DED27B}"/>
              </a:ext>
            </a:extLst>
          </p:cNvPr>
          <p:cNvPicPr>
            <a:picLocks noGrp="1" noChangeAspect="1"/>
          </p:cNvPicPr>
          <p:nvPr>
            <p:ph sz="quarter" idx="11"/>
          </p:nvPr>
        </p:nvPicPr>
        <p:blipFill>
          <a:blip r:embed="rId2"/>
          <a:stretch>
            <a:fillRect/>
          </a:stretch>
        </p:blipFill>
        <p:spPr>
          <a:xfrm>
            <a:off x="192111" y="2124673"/>
            <a:ext cx="4367890" cy="2481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4" descr="A picture containing text, whiteboard&#10;&#10;Description automatically generated">
            <a:extLst>
              <a:ext uri="{FF2B5EF4-FFF2-40B4-BE49-F238E27FC236}">
                <a16:creationId xmlns:a16="http://schemas.microsoft.com/office/drawing/2014/main" id="{F54BE7FB-91C8-4993-A8FE-03823AF0D7DB}"/>
              </a:ext>
            </a:extLst>
          </p:cNvPr>
          <p:cNvPicPr>
            <a:picLocks noChangeAspect="1"/>
          </p:cNvPicPr>
          <p:nvPr/>
        </p:nvPicPr>
        <p:blipFill rotWithShape="1">
          <a:blip r:embed="rId3"/>
          <a:srcRect l="6329" t="12288" r="4641" b="11558"/>
          <a:stretch/>
        </p:blipFill>
        <p:spPr>
          <a:xfrm>
            <a:off x="7645401" y="2128172"/>
            <a:ext cx="4358806" cy="2481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5" descr="Diagram&#10;&#10;Description automatically generated">
            <a:extLst>
              <a:ext uri="{FF2B5EF4-FFF2-40B4-BE49-F238E27FC236}">
                <a16:creationId xmlns:a16="http://schemas.microsoft.com/office/drawing/2014/main" id="{0BC4DF3C-41F2-4165-A2B7-DE77543EA2AB}"/>
              </a:ext>
            </a:extLst>
          </p:cNvPr>
          <p:cNvPicPr>
            <a:picLocks noChangeAspect="1"/>
          </p:cNvPicPr>
          <p:nvPr/>
        </p:nvPicPr>
        <p:blipFill>
          <a:blip r:embed="rId4"/>
          <a:stretch>
            <a:fillRect/>
          </a:stretch>
        </p:blipFill>
        <p:spPr>
          <a:xfrm>
            <a:off x="4724400" y="1456378"/>
            <a:ext cx="2743200" cy="3852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5">
            <a:extLst>
              <a:ext uri="{FF2B5EF4-FFF2-40B4-BE49-F238E27FC236}">
                <a16:creationId xmlns:a16="http://schemas.microsoft.com/office/drawing/2014/main" id="{D07BFEB0-1C9F-48FD-90CE-D0D566E1CA0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cxnSp>
        <p:nvCxnSpPr>
          <p:cNvPr id="6" name="Straight Arrow Connector 5">
            <a:extLst>
              <a:ext uri="{FF2B5EF4-FFF2-40B4-BE49-F238E27FC236}">
                <a16:creationId xmlns:a16="http://schemas.microsoft.com/office/drawing/2014/main" id="{D3306CED-3F92-4266-AB5F-890E61E0EE30}"/>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30EA5D5-FA7C-415A-ABB4-29D07F1124CA}"/>
              </a:ext>
            </a:extLst>
          </p:cNvPr>
          <p:cNvSpPr txBox="1">
            <a:spLocks/>
          </p:cNvSpPr>
          <p:nvPr/>
        </p:nvSpPr>
        <p:spPr>
          <a:xfrm>
            <a:off x="555172" y="288925"/>
            <a:ext cx="10798628" cy="142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Housing</a:t>
            </a:r>
            <a:endParaRPr lang="en-US">
              <a:solidFill>
                <a:schemeClr val="tx1"/>
              </a:solidFill>
            </a:endParaRPr>
          </a:p>
        </p:txBody>
      </p:sp>
    </p:spTree>
    <p:extLst>
      <p:ext uri="{BB962C8B-B14F-4D97-AF65-F5344CB8AC3E}">
        <p14:creationId xmlns:p14="http://schemas.microsoft.com/office/powerpoint/2010/main" val="15528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Key Goals and Assumptions</a:t>
            </a:r>
            <a:endParaRPr lang="en-US">
              <a:solidFill>
                <a:schemeClr val="tx1"/>
              </a:solidFill>
            </a:endParaRPr>
          </a:p>
        </p:txBody>
      </p:sp>
      <p:sp>
        <p:nvSpPr>
          <p:cNvPr id="10" name="Content Placeholder 2">
            <a:extLst>
              <a:ext uri="{FF2B5EF4-FFF2-40B4-BE49-F238E27FC236}">
                <a16:creationId xmlns:a16="http://schemas.microsoft.com/office/drawing/2014/main" id="{1FF6724C-6B3C-42F4-A48A-5291A0A3456D}"/>
              </a:ext>
            </a:extLst>
          </p:cNvPr>
          <p:cNvSpPr>
            <a:spLocks noGrp="1"/>
          </p:cNvSpPr>
          <p:nvPr>
            <p:ph idx="1"/>
          </p:nvPr>
        </p:nvSpPr>
        <p:spPr>
          <a:xfrm>
            <a:off x="769815" y="1083164"/>
            <a:ext cx="10515600" cy="4016620"/>
          </a:xfrm>
        </p:spPr>
        <p:txBody>
          <a:bodyPr vert="horz" lIns="91440" tIns="45720" rIns="91440" bIns="45720" rtlCol="0" anchor="t">
            <a:normAutofit fontScale="92500" lnSpcReduction="10000"/>
          </a:bodyPr>
          <a:lstStyle/>
          <a:p>
            <a:pPr marL="0" indent="0">
              <a:lnSpc>
                <a:spcPct val="100000"/>
              </a:lnSpc>
              <a:buNone/>
            </a:pPr>
            <a:endParaRPr lang="en-US" b="1">
              <a:latin typeface="Calibri"/>
            </a:endParaRPr>
          </a:p>
          <a:p>
            <a:pPr>
              <a:lnSpc>
                <a:spcPct val="100000"/>
              </a:lnSpc>
            </a:pPr>
            <a:r>
              <a:rPr lang="en-US" b="1">
                <a:latin typeface="Calibri"/>
                <a:cs typeface="Arial"/>
              </a:rPr>
              <a:t>Key Goals:</a:t>
            </a:r>
            <a:endParaRPr lang="en-US">
              <a:latin typeface="Calibri"/>
              <a:cs typeface="Arial"/>
            </a:endParaRPr>
          </a:p>
          <a:p>
            <a:pPr lvl="1"/>
            <a:r>
              <a:rPr lang="en-US" sz="2500">
                <a:latin typeface="Calibri"/>
                <a:cs typeface="Arial"/>
              </a:rPr>
              <a:t>Aids the visually impaired in daily activities.</a:t>
            </a:r>
            <a:endParaRPr lang="en-US"/>
          </a:p>
          <a:p>
            <a:pPr lvl="1"/>
            <a:r>
              <a:rPr lang="en-US" sz="2500">
                <a:latin typeface="Calibri"/>
                <a:cs typeface="Arial"/>
              </a:rPr>
              <a:t>Assist people who are visually impaired to become more active. </a:t>
            </a:r>
          </a:p>
          <a:p>
            <a:pPr lvl="1"/>
            <a:r>
              <a:rPr lang="en-US" sz="2500">
                <a:latin typeface="Calibri"/>
                <a:cs typeface="Arial"/>
              </a:rPr>
              <a:t>Keep the visually impaired safe while executing relatively complex tasks.</a:t>
            </a:r>
            <a:r>
              <a:rPr lang="en-US">
                <a:latin typeface="Calibri"/>
                <a:cs typeface="Arial"/>
              </a:rPr>
              <a:t> </a:t>
            </a:r>
            <a:endParaRPr lang="en-US">
              <a:latin typeface="Calibri"/>
            </a:endParaRPr>
          </a:p>
          <a:p>
            <a:pPr lvl="1"/>
            <a:endParaRPr lang="en-US">
              <a:latin typeface="Calibri"/>
              <a:cs typeface="Arial"/>
            </a:endParaRPr>
          </a:p>
          <a:p>
            <a:pPr>
              <a:lnSpc>
                <a:spcPct val="100000"/>
              </a:lnSpc>
            </a:pPr>
            <a:r>
              <a:rPr lang="en-US" b="1">
                <a:latin typeface="Calibri"/>
                <a:cs typeface="Calibri"/>
              </a:rPr>
              <a:t>Assumptions:</a:t>
            </a:r>
            <a:endParaRPr lang="en-US">
              <a:latin typeface="Arial"/>
            </a:endParaRPr>
          </a:p>
          <a:p>
            <a:pPr lvl="1"/>
            <a:r>
              <a:rPr lang="en-US">
                <a:latin typeface="Calibri"/>
                <a:cs typeface="Calibri"/>
              </a:rPr>
              <a:t>Users are unaware of objects in new surroundings.</a:t>
            </a:r>
            <a:endParaRPr lang="en-US">
              <a:latin typeface="Arial"/>
            </a:endParaRPr>
          </a:p>
          <a:p>
            <a:pPr lvl="1"/>
            <a:r>
              <a:rPr lang="en-US">
                <a:latin typeface="Calibri"/>
                <a:cs typeface="Calibri"/>
              </a:rPr>
              <a:t>Users have undergone Orientation and Mobility training/rehabilitation.</a:t>
            </a:r>
            <a:endParaRPr lang="en-US">
              <a:latin typeface="Arial"/>
            </a:endParaRPr>
          </a:p>
          <a:p>
            <a:pPr lvl="1"/>
            <a:r>
              <a:rPr lang="en-US">
                <a:latin typeface="Calibri"/>
                <a:cs typeface="Calibri"/>
              </a:rPr>
              <a:t>The visually impaired are not fully comfortable in our current society.</a:t>
            </a:r>
            <a:r>
              <a:rPr lang="en-US">
                <a:latin typeface="Arial"/>
                <a:cs typeface="Arial"/>
              </a:rPr>
              <a:t> </a:t>
            </a:r>
            <a:endParaRPr lang="en-US">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4</a:t>
            </a:r>
            <a:endParaRPr lang="en-US"/>
          </a:p>
        </p:txBody>
      </p:sp>
      <p:sp>
        <p:nvSpPr>
          <p:cNvPr id="12" name="Content Placeholder 4">
            <a:extLst>
              <a:ext uri="{FF2B5EF4-FFF2-40B4-BE49-F238E27FC236}">
                <a16:creationId xmlns:a16="http://schemas.microsoft.com/office/drawing/2014/main" id="{5CA567EA-E2BC-4E9C-9F58-37884793AFA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2" name="Straight Arrow Connector 1">
            <a:extLst>
              <a:ext uri="{FF2B5EF4-FFF2-40B4-BE49-F238E27FC236}">
                <a16:creationId xmlns:a16="http://schemas.microsoft.com/office/drawing/2014/main" id="{F7716E2D-18FD-4006-B91F-AE7F825AAB73}"/>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95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02F6-D498-4BF3-94D6-A84E20802D80}"/>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Critical Functions</a:t>
            </a:r>
          </a:p>
        </p:txBody>
      </p:sp>
      <p:sp>
        <p:nvSpPr>
          <p:cNvPr id="3" name="Content Placeholder 2">
            <a:extLst>
              <a:ext uri="{FF2B5EF4-FFF2-40B4-BE49-F238E27FC236}">
                <a16:creationId xmlns:a16="http://schemas.microsoft.com/office/drawing/2014/main" id="{B95D5FC1-D482-442C-8DC4-F733FDCADE1C}"/>
              </a:ext>
            </a:extLst>
          </p:cNvPr>
          <p:cNvSpPr>
            <a:spLocks noGrp="1"/>
          </p:cNvSpPr>
          <p:nvPr>
            <p:ph sz="half" idx="1"/>
          </p:nvPr>
        </p:nvSpPr>
        <p:spPr>
          <a:xfrm>
            <a:off x="838200" y="1438577"/>
            <a:ext cx="6486434" cy="4094327"/>
          </a:xfrm>
        </p:spPr>
        <p:txBody>
          <a:bodyPr vert="horz" lIns="91440" tIns="45720" rIns="91440" bIns="45720" rtlCol="0" anchor="t">
            <a:noAutofit/>
          </a:bodyPr>
          <a:lstStyle/>
          <a:p>
            <a:pPr>
              <a:lnSpc>
                <a:spcPct val="150000"/>
              </a:lnSpc>
            </a:pPr>
            <a:r>
              <a:rPr lang="en-US" sz="3200">
                <a:latin typeface="Arial"/>
                <a:cs typeface="Arial"/>
              </a:rPr>
              <a:t>Alert of Elevation</a:t>
            </a:r>
            <a:endParaRPr lang="en-US"/>
          </a:p>
          <a:p>
            <a:pPr>
              <a:lnSpc>
                <a:spcPct val="150000"/>
              </a:lnSpc>
            </a:pPr>
            <a:r>
              <a:rPr lang="en-US" sz="3200">
                <a:latin typeface="Arial"/>
                <a:cs typeface="Arial"/>
              </a:rPr>
              <a:t>Determine Location</a:t>
            </a:r>
            <a:endParaRPr lang="en-US"/>
          </a:p>
          <a:p>
            <a:pPr>
              <a:lnSpc>
                <a:spcPct val="150000"/>
              </a:lnSpc>
            </a:pPr>
            <a:r>
              <a:rPr lang="en-US" sz="3200">
                <a:latin typeface="Arial"/>
                <a:cs typeface="Arial"/>
              </a:rPr>
              <a:t>Alert of Physical Object</a:t>
            </a:r>
          </a:p>
          <a:p>
            <a:pPr>
              <a:lnSpc>
                <a:spcPct val="150000"/>
              </a:lnSpc>
            </a:pPr>
            <a:r>
              <a:rPr lang="en-US" sz="3200">
                <a:latin typeface="Arial"/>
                <a:cs typeface="Arial"/>
              </a:rPr>
              <a:t>Identify Possible Threats</a:t>
            </a:r>
          </a:p>
          <a:p>
            <a:pPr>
              <a:lnSpc>
                <a:spcPct val="150000"/>
              </a:lnSpc>
            </a:pPr>
            <a:r>
              <a:rPr lang="en-US" sz="3200">
                <a:latin typeface="Arial"/>
                <a:cs typeface="Arial"/>
              </a:rPr>
              <a:t>Interpret Sensory Information</a:t>
            </a:r>
          </a:p>
          <a:p>
            <a:endParaRPr lang="en-US" sz="2000"/>
          </a:p>
        </p:txBody>
      </p:sp>
      <p:sp>
        <p:nvSpPr>
          <p:cNvPr id="4" name="Slide Number Placeholder 3">
            <a:extLst>
              <a:ext uri="{FF2B5EF4-FFF2-40B4-BE49-F238E27FC236}">
                <a16:creationId xmlns:a16="http://schemas.microsoft.com/office/drawing/2014/main" id="{CA0F8D7E-78C6-40D5-861A-67CED80D9C8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7</a:t>
            </a:r>
          </a:p>
        </p:txBody>
      </p:sp>
      <p:pic>
        <p:nvPicPr>
          <p:cNvPr id="10" name="Graphic 11" descr="Map with pin with solid fill">
            <a:extLst>
              <a:ext uri="{FF2B5EF4-FFF2-40B4-BE49-F238E27FC236}">
                <a16:creationId xmlns:a16="http://schemas.microsoft.com/office/drawing/2014/main" id="{E10449E0-3288-469B-B617-7945083A28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908" y="2319969"/>
            <a:ext cx="914400" cy="914400"/>
          </a:xfrm>
          <a:prstGeom prst="rect">
            <a:avLst/>
          </a:prstGeom>
        </p:spPr>
      </p:pic>
      <p:pic>
        <p:nvPicPr>
          <p:cNvPr id="14" name="Graphic 14" descr="Basketball with solid fill">
            <a:extLst>
              <a:ext uri="{FF2B5EF4-FFF2-40B4-BE49-F238E27FC236}">
                <a16:creationId xmlns:a16="http://schemas.microsoft.com/office/drawing/2014/main" id="{6B66E4C6-BF4D-4624-9B2C-B475AD81EBAD}"/>
              </a:ext>
            </a:extLst>
          </p:cNvPr>
          <p:cNvPicPr>
            <a:picLocks noGrp="1" noChangeAspect="1"/>
          </p:cNvPicPr>
          <p:nvPr>
            <p:ph sz="quarter" idx="11"/>
          </p:nvPr>
        </p:nvPicPr>
        <p:blipFill>
          <a:blip r:embed="rId4">
            <a:extLst>
              <a:ext uri="{96DAC541-7B7A-43D3-8B79-37D633B846F1}">
                <asvg:svgBlip xmlns:asvg="http://schemas.microsoft.com/office/drawing/2016/SVG/main" r:embed="rId5"/>
              </a:ext>
            </a:extLst>
          </a:blip>
          <a:stretch>
            <a:fillRect/>
          </a:stretch>
        </p:blipFill>
        <p:spPr>
          <a:xfrm>
            <a:off x="5476301" y="3171163"/>
            <a:ext cx="914400" cy="914400"/>
          </a:xfrm>
        </p:spPr>
      </p:pic>
      <p:pic>
        <p:nvPicPr>
          <p:cNvPr id="26" name="Graphic 26" descr="Speed bump with solid fill">
            <a:extLst>
              <a:ext uri="{FF2B5EF4-FFF2-40B4-BE49-F238E27FC236}">
                <a16:creationId xmlns:a16="http://schemas.microsoft.com/office/drawing/2014/main" id="{EB0C736B-FCE2-45A1-9906-676515B053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8584" y="1374354"/>
            <a:ext cx="914400" cy="914400"/>
          </a:xfrm>
          <a:prstGeom prst="rect">
            <a:avLst/>
          </a:prstGeom>
        </p:spPr>
      </p:pic>
      <p:pic>
        <p:nvPicPr>
          <p:cNvPr id="27" name="Graphic 27" descr="Warning with solid fill">
            <a:extLst>
              <a:ext uri="{FF2B5EF4-FFF2-40B4-BE49-F238E27FC236}">
                <a16:creationId xmlns:a16="http://schemas.microsoft.com/office/drawing/2014/main" id="{8748E936-3B24-4495-BAB0-6BFDB2552E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3965" y="4005205"/>
            <a:ext cx="914400" cy="914400"/>
          </a:xfrm>
          <a:prstGeom prst="rect">
            <a:avLst/>
          </a:prstGeom>
        </p:spPr>
      </p:pic>
      <p:pic>
        <p:nvPicPr>
          <p:cNvPr id="37" name="Graphic 37" descr="Eye Scan with solid fill">
            <a:extLst>
              <a:ext uri="{FF2B5EF4-FFF2-40B4-BE49-F238E27FC236}">
                <a16:creationId xmlns:a16="http://schemas.microsoft.com/office/drawing/2014/main" id="{26897A8A-BFCB-466D-94DA-D9545E1212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6872" y="4854723"/>
            <a:ext cx="914400" cy="914400"/>
          </a:xfrm>
          <a:prstGeom prst="rect">
            <a:avLst/>
          </a:prstGeom>
        </p:spPr>
      </p:pic>
      <p:sp>
        <p:nvSpPr>
          <p:cNvPr id="5" name="Content Placeholder 5">
            <a:extLst>
              <a:ext uri="{FF2B5EF4-FFF2-40B4-BE49-F238E27FC236}">
                <a16:creationId xmlns:a16="http://schemas.microsoft.com/office/drawing/2014/main" id="{4EB8105B-DA12-46D9-8DAC-E5C382F8BC6F}"/>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6" name="Straight Arrow Connector 5">
            <a:extLst>
              <a:ext uri="{FF2B5EF4-FFF2-40B4-BE49-F238E27FC236}">
                <a16:creationId xmlns:a16="http://schemas.microsoft.com/office/drawing/2014/main" id="{370F9D7A-6F93-4268-BCBA-00F9F055B159}"/>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018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1C56-B6E7-40CB-8D61-A56E635CF8C3}"/>
              </a:ext>
            </a:extLst>
          </p:cNvPr>
          <p:cNvSpPr>
            <a:spLocks noGrp="1"/>
          </p:cNvSpPr>
          <p:nvPr>
            <p:ph type="title"/>
          </p:nvPr>
        </p:nvSpPr>
        <p:spPr>
          <a:xfrm>
            <a:off x="352425" y="-73025"/>
            <a:ext cx="10515600" cy="1325563"/>
          </a:xfrm>
        </p:spPr>
        <p:txBody>
          <a:bodyPr/>
          <a:lstStyle/>
          <a:p>
            <a:r>
              <a:rPr lang="en-US">
                <a:solidFill>
                  <a:schemeClr val="tx1"/>
                </a:solidFill>
                <a:latin typeface="Arial"/>
                <a:cs typeface="Arial"/>
              </a:rPr>
              <a:t>Raspberry Pi: Sensors and Motors Code</a:t>
            </a:r>
            <a:endParaRPr lang="en-US" err="1">
              <a:solidFill>
                <a:schemeClr val="tx1"/>
              </a:solidFill>
            </a:endParaRPr>
          </a:p>
        </p:txBody>
      </p:sp>
      <p:sp>
        <p:nvSpPr>
          <p:cNvPr id="6" name="Text Placeholder 5">
            <a:extLst>
              <a:ext uri="{FF2B5EF4-FFF2-40B4-BE49-F238E27FC236}">
                <a16:creationId xmlns:a16="http://schemas.microsoft.com/office/drawing/2014/main" id="{76E05A55-9240-42B5-8680-6F9844A1EA37}"/>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FC71039D-3A08-4BE2-88B1-DDA6E2BCA038}"/>
              </a:ext>
            </a:extLst>
          </p:cNvPr>
          <p:cNvSpPr>
            <a:spLocks noGrp="1"/>
          </p:cNvSpPr>
          <p:nvPr>
            <p:ph type="body" sz="quarter" idx="3"/>
          </p:nvPr>
        </p:nvSpPr>
        <p:spPr/>
        <p:txBody>
          <a:bodyPr/>
          <a:lstStyle/>
          <a:p>
            <a:endParaRPr lang="en-US"/>
          </a:p>
        </p:txBody>
      </p:sp>
      <p:sp>
        <p:nvSpPr>
          <p:cNvPr id="8" name="Text Placeholder 7">
            <a:extLst>
              <a:ext uri="{FF2B5EF4-FFF2-40B4-BE49-F238E27FC236}">
                <a16:creationId xmlns:a16="http://schemas.microsoft.com/office/drawing/2014/main" id="{6C93046F-BEB5-4C5F-B421-0430C61C8ACA}"/>
              </a:ext>
            </a:extLst>
          </p:cNvPr>
          <p:cNvSpPr>
            <a:spLocks noGrp="1"/>
          </p:cNvSpPr>
          <p:nvPr>
            <p:ph type="body" sz="quarter" idx="16"/>
          </p:nvPr>
        </p:nvSpPr>
        <p:spPr/>
        <p:txBody>
          <a:bodyPr/>
          <a:lstStyle/>
          <a:p>
            <a:endParaRPr lang="en-US"/>
          </a:p>
        </p:txBody>
      </p:sp>
      <p:sp>
        <p:nvSpPr>
          <p:cNvPr id="9" name="Slide Number Placeholder 8">
            <a:extLst>
              <a:ext uri="{FF2B5EF4-FFF2-40B4-BE49-F238E27FC236}">
                <a16:creationId xmlns:a16="http://schemas.microsoft.com/office/drawing/2014/main" id="{A1DC6651-E1C5-4FFC-879A-0A2E5CA56548}"/>
              </a:ext>
            </a:extLst>
          </p:cNvPr>
          <p:cNvSpPr>
            <a:spLocks noGrp="1"/>
          </p:cNvSpPr>
          <p:nvPr>
            <p:ph type="sldNum" sz="quarter" idx="4"/>
          </p:nvPr>
        </p:nvSpPr>
        <p:spPr/>
        <p:txBody>
          <a:bodyPr/>
          <a:lstStyle/>
          <a:p>
            <a:fld id="{6F1FABC0-072B-4F22-8F9B-95A9D10B0206}" type="slidenum">
              <a:rPr lang="en-US" smtClean="0"/>
              <a:pPr/>
              <a:t>58</a:t>
            </a:fld>
            <a:endParaRPr lang="en-US"/>
          </a:p>
        </p:txBody>
      </p:sp>
      <p:sp>
        <p:nvSpPr>
          <p:cNvPr id="10" name="Content Placeholder 9">
            <a:extLst>
              <a:ext uri="{FF2B5EF4-FFF2-40B4-BE49-F238E27FC236}">
                <a16:creationId xmlns:a16="http://schemas.microsoft.com/office/drawing/2014/main" id="{25D99BA1-A081-45BA-A2EE-949304CD7ED3}"/>
              </a:ext>
            </a:extLst>
          </p:cNvPr>
          <p:cNvSpPr>
            <a:spLocks noGrp="1"/>
          </p:cNvSpPr>
          <p:nvPr>
            <p:ph sz="quarter" idx="11"/>
          </p:nvPr>
        </p:nvSpPr>
        <p:spPr/>
        <p:txBody>
          <a:bodyPr vert="horz" lIns="91440" tIns="45720" rIns="91440" bIns="45720" rtlCol="0" anchor="t">
            <a:noAutofit/>
          </a:bodyPr>
          <a:lstStyle/>
          <a:p>
            <a:r>
              <a:rPr lang="en-US">
                <a:latin typeface="Arial"/>
                <a:cs typeface="Arial"/>
              </a:rPr>
              <a:t>David Alicea</a:t>
            </a:r>
            <a:endParaRPr lang="en-US"/>
          </a:p>
        </p:txBody>
      </p:sp>
      <p:pic>
        <p:nvPicPr>
          <p:cNvPr id="18" name="Picture 18" descr="Graphical user interface, text, application, email&#10;&#10;Description automatically generated">
            <a:extLst>
              <a:ext uri="{FF2B5EF4-FFF2-40B4-BE49-F238E27FC236}">
                <a16:creationId xmlns:a16="http://schemas.microsoft.com/office/drawing/2014/main" id="{732E5191-E8D6-4E4D-83A2-860A31020760}"/>
              </a:ext>
            </a:extLst>
          </p:cNvPr>
          <p:cNvPicPr>
            <a:picLocks noGrp="1" noChangeAspect="1"/>
          </p:cNvPicPr>
          <p:nvPr>
            <p:ph sz="half" idx="13"/>
          </p:nvPr>
        </p:nvPicPr>
        <p:blipFill>
          <a:blip r:embed="rId2"/>
          <a:stretch>
            <a:fillRect/>
          </a:stretch>
        </p:blipFill>
        <p:spPr>
          <a:xfrm>
            <a:off x="584137" y="1144202"/>
            <a:ext cx="6036945" cy="2996641"/>
          </a:xfrm>
        </p:spPr>
      </p:pic>
      <p:pic>
        <p:nvPicPr>
          <p:cNvPr id="23" name="Picture 23" descr="A picture containing table&#10;&#10;Description automatically generated">
            <a:extLst>
              <a:ext uri="{FF2B5EF4-FFF2-40B4-BE49-F238E27FC236}">
                <a16:creationId xmlns:a16="http://schemas.microsoft.com/office/drawing/2014/main" id="{198D500D-5A10-4667-80E6-AD8A870E4D4A}"/>
              </a:ext>
            </a:extLst>
          </p:cNvPr>
          <p:cNvPicPr>
            <a:picLocks noGrp="1" noChangeAspect="1"/>
          </p:cNvPicPr>
          <p:nvPr>
            <p:ph sz="half" idx="14"/>
          </p:nvPr>
        </p:nvPicPr>
        <p:blipFill>
          <a:blip r:embed="rId3"/>
          <a:stretch>
            <a:fillRect/>
          </a:stretch>
        </p:blipFill>
        <p:spPr>
          <a:xfrm>
            <a:off x="7240233" y="1139809"/>
            <a:ext cx="3474720" cy="2985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4" descr="Text&#10;&#10;Description automatically generated">
            <a:extLst>
              <a:ext uri="{FF2B5EF4-FFF2-40B4-BE49-F238E27FC236}">
                <a16:creationId xmlns:a16="http://schemas.microsoft.com/office/drawing/2014/main" id="{21085919-B7AE-4577-9520-DEA5F85824F6}"/>
              </a:ext>
            </a:extLst>
          </p:cNvPr>
          <p:cNvPicPr>
            <a:picLocks noGrp="1" noChangeAspect="1"/>
          </p:cNvPicPr>
          <p:nvPr>
            <p:ph sz="half" idx="15"/>
          </p:nvPr>
        </p:nvPicPr>
        <p:blipFill>
          <a:blip r:embed="rId4"/>
          <a:stretch>
            <a:fillRect/>
          </a:stretch>
        </p:blipFill>
        <p:spPr>
          <a:xfrm>
            <a:off x="582930" y="4235342"/>
            <a:ext cx="7265670" cy="1246719"/>
          </a:xfrm>
        </p:spPr>
      </p:pic>
      <p:cxnSp>
        <p:nvCxnSpPr>
          <p:cNvPr id="3" name="Straight Arrow Connector 2">
            <a:extLst>
              <a:ext uri="{FF2B5EF4-FFF2-40B4-BE49-F238E27FC236}">
                <a16:creationId xmlns:a16="http://schemas.microsoft.com/office/drawing/2014/main" id="{E0BACEFE-F643-4C31-BF31-C1BE782A909E}"/>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593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a:lstStyle/>
          <a:p>
            <a:fld id="{6F1FABC0-072B-4F22-8F9B-95A9D10B0206}" type="slidenum">
              <a:rPr lang="en-US" dirty="0" smtClean="0"/>
              <a:pPr/>
              <a:t>59</a:t>
            </a:fld>
            <a:endParaRPr lang="en-US"/>
          </a:p>
        </p:txBody>
      </p:sp>
      <p:pic>
        <p:nvPicPr>
          <p:cNvPr id="2" name="Picture 4" descr="Rectangle&#10;&#10;Description automatically generated">
            <a:extLst>
              <a:ext uri="{FF2B5EF4-FFF2-40B4-BE49-F238E27FC236}">
                <a16:creationId xmlns:a16="http://schemas.microsoft.com/office/drawing/2014/main" id="{1858FFD3-8E90-4B14-AB69-2EF6C77D8DE2}"/>
              </a:ext>
            </a:extLst>
          </p:cNvPr>
          <p:cNvPicPr>
            <a:picLocks noGrp="1" noChangeAspect="1"/>
          </p:cNvPicPr>
          <p:nvPr>
            <p:ph sz="quarter" idx="11"/>
          </p:nvPr>
        </p:nvPicPr>
        <p:blipFill>
          <a:blip r:embed="rId2"/>
          <a:stretch>
            <a:fillRect/>
          </a:stretch>
        </p:blipFill>
        <p:spPr>
          <a:xfrm>
            <a:off x="2209" y="1174"/>
            <a:ext cx="5348631" cy="2939796"/>
          </a:xfrm>
        </p:spPr>
      </p:pic>
      <p:pic>
        <p:nvPicPr>
          <p:cNvPr id="5" name="Picture 5" descr="Diagram&#10;&#10;Description automatically generated">
            <a:extLst>
              <a:ext uri="{FF2B5EF4-FFF2-40B4-BE49-F238E27FC236}">
                <a16:creationId xmlns:a16="http://schemas.microsoft.com/office/drawing/2014/main" id="{CB914B66-8C92-4D63-8615-419D2DC533CA}"/>
              </a:ext>
            </a:extLst>
          </p:cNvPr>
          <p:cNvPicPr>
            <a:picLocks noChangeAspect="1"/>
          </p:cNvPicPr>
          <p:nvPr/>
        </p:nvPicPr>
        <p:blipFill>
          <a:blip r:embed="rId3"/>
          <a:stretch>
            <a:fillRect/>
          </a:stretch>
        </p:blipFill>
        <p:spPr>
          <a:xfrm>
            <a:off x="5324475" y="29342"/>
            <a:ext cx="2743200" cy="3884666"/>
          </a:xfrm>
          <a:prstGeom prst="rect">
            <a:avLst/>
          </a:prstGeom>
        </p:spPr>
      </p:pic>
      <p:pic>
        <p:nvPicPr>
          <p:cNvPr id="6" name="Picture 6" descr="Diagram&#10;&#10;Description automatically generated">
            <a:extLst>
              <a:ext uri="{FF2B5EF4-FFF2-40B4-BE49-F238E27FC236}">
                <a16:creationId xmlns:a16="http://schemas.microsoft.com/office/drawing/2014/main" id="{CE32363F-EC8C-41A4-9FD2-B81B7AEDC702}"/>
              </a:ext>
            </a:extLst>
          </p:cNvPr>
          <p:cNvPicPr>
            <a:picLocks noChangeAspect="1"/>
          </p:cNvPicPr>
          <p:nvPr/>
        </p:nvPicPr>
        <p:blipFill>
          <a:blip r:embed="rId4"/>
          <a:stretch>
            <a:fillRect/>
          </a:stretch>
        </p:blipFill>
        <p:spPr>
          <a:xfrm>
            <a:off x="8067675" y="31296"/>
            <a:ext cx="2743200" cy="3918857"/>
          </a:xfrm>
          <a:prstGeom prst="rect">
            <a:avLst/>
          </a:prstGeom>
        </p:spPr>
      </p:pic>
      <p:cxnSp>
        <p:nvCxnSpPr>
          <p:cNvPr id="8" name="Straight Arrow Connector 7">
            <a:extLst>
              <a:ext uri="{FF2B5EF4-FFF2-40B4-BE49-F238E27FC236}">
                <a16:creationId xmlns:a16="http://schemas.microsoft.com/office/drawing/2014/main" id="{FABC346A-31A1-4EA1-96B4-11B89E1EEE9D}"/>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19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14DC-26CE-4CF7-AC5E-13D61E753B31}"/>
              </a:ext>
            </a:extLst>
          </p:cNvPr>
          <p:cNvSpPr>
            <a:spLocks noGrp="1"/>
          </p:cNvSpPr>
          <p:nvPr>
            <p:ph type="title"/>
          </p:nvPr>
        </p:nvSpPr>
        <p:spPr>
          <a:xfrm>
            <a:off x="838200" y="62057"/>
            <a:ext cx="10515600" cy="1325563"/>
          </a:xfrm>
        </p:spPr>
        <p:txBody>
          <a:bodyPr/>
          <a:lstStyle/>
          <a:p>
            <a:r>
              <a:rPr lang="en-US">
                <a:solidFill>
                  <a:schemeClr val="tx1"/>
                </a:solidFill>
                <a:latin typeface="Arial"/>
                <a:cs typeface="Arial"/>
              </a:rPr>
              <a:t>Targets and Metrics</a:t>
            </a:r>
            <a:endParaRPr lang="en-US"/>
          </a:p>
        </p:txBody>
      </p:sp>
      <p:sp>
        <p:nvSpPr>
          <p:cNvPr id="4" name="Slide Number Placeholder 3">
            <a:extLst>
              <a:ext uri="{FF2B5EF4-FFF2-40B4-BE49-F238E27FC236}">
                <a16:creationId xmlns:a16="http://schemas.microsoft.com/office/drawing/2014/main" id="{2122DE07-16E6-4ED9-82AE-F9E86D7D788C}"/>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17" name="Content Placeholder 8">
            <a:extLst>
              <a:ext uri="{FF2B5EF4-FFF2-40B4-BE49-F238E27FC236}">
                <a16:creationId xmlns:a16="http://schemas.microsoft.com/office/drawing/2014/main" id="{1A246F69-7517-44F8-ADBE-9013D7738EA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sp>
        <p:nvSpPr>
          <p:cNvPr id="3" name="Trapezoid 2">
            <a:extLst>
              <a:ext uri="{FF2B5EF4-FFF2-40B4-BE49-F238E27FC236}">
                <a16:creationId xmlns:a16="http://schemas.microsoft.com/office/drawing/2014/main" id="{25D79A52-7468-4F54-86CA-E11603A4EA1A}"/>
              </a:ext>
            </a:extLst>
          </p:cNvPr>
          <p:cNvSpPr/>
          <p:nvPr/>
        </p:nvSpPr>
        <p:spPr>
          <a:xfrm>
            <a:off x="1127414" y="4499922"/>
            <a:ext cx="4901044" cy="441613"/>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Store Frequent Tasks</a:t>
            </a:r>
            <a:endParaRPr lang="en-US"/>
          </a:p>
        </p:txBody>
      </p:sp>
      <p:sp>
        <p:nvSpPr>
          <p:cNvPr id="24" name="Trapezoid 23">
            <a:extLst>
              <a:ext uri="{FF2B5EF4-FFF2-40B4-BE49-F238E27FC236}">
                <a16:creationId xmlns:a16="http://schemas.microsoft.com/office/drawing/2014/main" id="{E631D765-815D-461A-8DCE-4EAA7A7FA09C}"/>
              </a:ext>
            </a:extLst>
          </p:cNvPr>
          <p:cNvSpPr/>
          <p:nvPr/>
        </p:nvSpPr>
        <p:spPr>
          <a:xfrm>
            <a:off x="1239981" y="4066967"/>
            <a:ext cx="4693228" cy="432954"/>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Interface with Pre-Existing Skills</a:t>
            </a:r>
            <a:endParaRPr lang="en-US"/>
          </a:p>
        </p:txBody>
      </p:sp>
      <p:sp>
        <p:nvSpPr>
          <p:cNvPr id="26" name="Trapezoid 25">
            <a:extLst>
              <a:ext uri="{FF2B5EF4-FFF2-40B4-BE49-F238E27FC236}">
                <a16:creationId xmlns:a16="http://schemas.microsoft.com/office/drawing/2014/main" id="{C5BE3F9E-A715-44C8-A9A9-85D709C9099D}"/>
              </a:ext>
            </a:extLst>
          </p:cNvPr>
          <p:cNvSpPr/>
          <p:nvPr/>
        </p:nvSpPr>
        <p:spPr>
          <a:xfrm>
            <a:off x="1353848" y="3630114"/>
            <a:ext cx="4473288" cy="432954"/>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Alert of Elevation</a:t>
            </a:r>
            <a:endParaRPr lang="en-US"/>
          </a:p>
        </p:txBody>
      </p:sp>
      <p:sp>
        <p:nvSpPr>
          <p:cNvPr id="27" name="Trapezoid 26">
            <a:extLst>
              <a:ext uri="{FF2B5EF4-FFF2-40B4-BE49-F238E27FC236}">
                <a16:creationId xmlns:a16="http://schemas.microsoft.com/office/drawing/2014/main" id="{6B393294-FA89-4A5E-A7C8-3D988DBF646A}"/>
              </a:ext>
            </a:extLst>
          </p:cNvPr>
          <p:cNvSpPr/>
          <p:nvPr/>
        </p:nvSpPr>
        <p:spPr>
          <a:xfrm>
            <a:off x="1453860" y="3188067"/>
            <a:ext cx="4258108" cy="445510"/>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Determine Location</a:t>
            </a:r>
            <a:endParaRPr lang="en-US"/>
          </a:p>
        </p:txBody>
      </p:sp>
      <p:sp>
        <p:nvSpPr>
          <p:cNvPr id="29" name="Trapezoid 28">
            <a:extLst>
              <a:ext uri="{FF2B5EF4-FFF2-40B4-BE49-F238E27FC236}">
                <a16:creationId xmlns:a16="http://schemas.microsoft.com/office/drawing/2014/main" id="{90B25044-304F-4CFB-96B5-CAEECA6C9480}"/>
              </a:ext>
            </a:extLst>
          </p:cNvPr>
          <p:cNvSpPr/>
          <p:nvPr/>
        </p:nvSpPr>
        <p:spPr>
          <a:xfrm>
            <a:off x="1577251" y="2749917"/>
            <a:ext cx="4032541" cy="441613"/>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Inform User of Possible Threats</a:t>
            </a:r>
            <a:endParaRPr lang="en-US"/>
          </a:p>
        </p:txBody>
      </p:sp>
      <p:sp>
        <p:nvSpPr>
          <p:cNvPr id="36" name="Trapezoid 35">
            <a:extLst>
              <a:ext uri="{FF2B5EF4-FFF2-40B4-BE49-F238E27FC236}">
                <a16:creationId xmlns:a16="http://schemas.microsoft.com/office/drawing/2014/main" id="{4C970ACE-700F-4C0B-8092-403F20D4CC93}"/>
              </a:ext>
            </a:extLst>
          </p:cNvPr>
          <p:cNvSpPr/>
          <p:nvPr/>
        </p:nvSpPr>
        <p:spPr>
          <a:xfrm>
            <a:off x="1687222" y="2311767"/>
            <a:ext cx="3823425" cy="441613"/>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Alert of Physical Object</a:t>
            </a:r>
            <a:endParaRPr lang="en-US"/>
          </a:p>
        </p:txBody>
      </p:sp>
      <p:sp>
        <p:nvSpPr>
          <p:cNvPr id="37" name="Trapezoid 36">
            <a:extLst>
              <a:ext uri="{FF2B5EF4-FFF2-40B4-BE49-F238E27FC236}">
                <a16:creationId xmlns:a16="http://schemas.microsoft.com/office/drawing/2014/main" id="{20DC9F9A-F286-4B2B-8ADF-89E9B185F587}"/>
              </a:ext>
            </a:extLst>
          </p:cNvPr>
          <p:cNvSpPr/>
          <p:nvPr/>
        </p:nvSpPr>
        <p:spPr>
          <a:xfrm>
            <a:off x="1805995" y="1889348"/>
            <a:ext cx="3610412" cy="424295"/>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Interpret Sensory Information</a:t>
            </a:r>
            <a:endParaRPr lang="en-US"/>
          </a:p>
        </p:txBody>
      </p:sp>
      <p:sp>
        <p:nvSpPr>
          <p:cNvPr id="39" name="Trapezoid 38">
            <a:extLst>
              <a:ext uri="{FF2B5EF4-FFF2-40B4-BE49-F238E27FC236}">
                <a16:creationId xmlns:a16="http://schemas.microsoft.com/office/drawing/2014/main" id="{401795EF-9901-4A88-A4BC-0C8CD065A061}"/>
              </a:ext>
            </a:extLst>
          </p:cNvPr>
          <p:cNvSpPr/>
          <p:nvPr/>
        </p:nvSpPr>
        <p:spPr>
          <a:xfrm>
            <a:off x="1025628" y="4941535"/>
            <a:ext cx="5108863" cy="458931"/>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Access Emergency Contact</a:t>
            </a:r>
            <a:endParaRPr lang="en-US"/>
          </a:p>
        </p:txBody>
      </p:sp>
      <p:cxnSp>
        <p:nvCxnSpPr>
          <p:cNvPr id="10" name="Straight Arrow Connector 9">
            <a:extLst>
              <a:ext uri="{FF2B5EF4-FFF2-40B4-BE49-F238E27FC236}">
                <a16:creationId xmlns:a16="http://schemas.microsoft.com/office/drawing/2014/main" id="{D8DCF4FB-244D-4169-8036-B1A22029C37B}"/>
              </a:ext>
            </a:extLst>
          </p:cNvPr>
          <p:cNvCxnSpPr/>
          <p:nvPr/>
        </p:nvCxnSpPr>
        <p:spPr>
          <a:xfrm flipH="1">
            <a:off x="1016145" y="1875559"/>
            <a:ext cx="881062" cy="3519487"/>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1DFAC0-A80D-4B8F-86DC-4DAC75F8D5E7}"/>
              </a:ext>
            </a:extLst>
          </p:cNvPr>
          <p:cNvCxnSpPr>
            <a:cxnSpLocks/>
          </p:cNvCxnSpPr>
          <p:nvPr/>
        </p:nvCxnSpPr>
        <p:spPr>
          <a:xfrm flipH="1" flipV="1">
            <a:off x="1009136" y="5395046"/>
            <a:ext cx="5127995" cy="18184"/>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AF70F46-095A-4394-8F46-534CE81F9278}"/>
              </a:ext>
            </a:extLst>
          </p:cNvPr>
          <p:cNvCxnSpPr>
            <a:cxnSpLocks/>
          </p:cNvCxnSpPr>
          <p:nvPr/>
        </p:nvCxnSpPr>
        <p:spPr>
          <a:xfrm flipH="1" flipV="1">
            <a:off x="5316967" y="1913658"/>
            <a:ext cx="832734" cy="3516312"/>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BA60B6D-43B7-4319-A10B-6F683978CF46}"/>
              </a:ext>
            </a:extLst>
          </p:cNvPr>
          <p:cNvCxnSpPr>
            <a:cxnSpLocks/>
          </p:cNvCxnSpPr>
          <p:nvPr/>
        </p:nvCxnSpPr>
        <p:spPr>
          <a:xfrm flipH="1" flipV="1">
            <a:off x="1890706" y="1883375"/>
            <a:ext cx="3426261" cy="4165"/>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56E843-1401-4582-A4C2-477F250C46C8}"/>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Arrow: Right 5">
            <a:extLst>
              <a:ext uri="{FF2B5EF4-FFF2-40B4-BE49-F238E27FC236}">
                <a16:creationId xmlns:a16="http://schemas.microsoft.com/office/drawing/2014/main" id="{B888DD4D-3C73-474E-AECE-CE1889A602EE}"/>
              </a:ext>
            </a:extLst>
          </p:cNvPr>
          <p:cNvSpPr/>
          <p:nvPr/>
        </p:nvSpPr>
        <p:spPr>
          <a:xfrm>
            <a:off x="6031956" y="3215258"/>
            <a:ext cx="978477" cy="48490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ECD0CC64-1317-4C7E-8E64-27B1D06D6D21}"/>
              </a:ext>
            </a:extLst>
          </p:cNvPr>
          <p:cNvSpPr/>
          <p:nvPr/>
        </p:nvSpPr>
        <p:spPr>
          <a:xfrm>
            <a:off x="6955847" y="4516374"/>
            <a:ext cx="4901044" cy="441613"/>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1 GB Worth Of "Tasks"</a:t>
            </a:r>
            <a:endParaRPr lang="en-US"/>
          </a:p>
        </p:txBody>
      </p:sp>
      <p:sp>
        <p:nvSpPr>
          <p:cNvPr id="23" name="Trapezoid 22">
            <a:extLst>
              <a:ext uri="{FF2B5EF4-FFF2-40B4-BE49-F238E27FC236}">
                <a16:creationId xmlns:a16="http://schemas.microsoft.com/office/drawing/2014/main" id="{7FCE129F-8D11-4CBC-B56A-176417C0D38F}"/>
              </a:ext>
            </a:extLst>
          </p:cNvPr>
          <p:cNvSpPr/>
          <p:nvPr/>
        </p:nvSpPr>
        <p:spPr>
          <a:xfrm>
            <a:off x="7068414" y="4083418"/>
            <a:ext cx="4693228" cy="432954"/>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70% Approval Based on User Feedback</a:t>
            </a:r>
            <a:endParaRPr lang="en-US"/>
          </a:p>
        </p:txBody>
      </p:sp>
      <p:sp>
        <p:nvSpPr>
          <p:cNvPr id="25" name="Trapezoid 24">
            <a:extLst>
              <a:ext uri="{FF2B5EF4-FFF2-40B4-BE49-F238E27FC236}">
                <a16:creationId xmlns:a16="http://schemas.microsoft.com/office/drawing/2014/main" id="{2D584CAC-EF3B-4D3E-9604-C82B4218FC9A}"/>
              </a:ext>
            </a:extLst>
          </p:cNvPr>
          <p:cNvSpPr/>
          <p:nvPr/>
        </p:nvSpPr>
        <p:spPr>
          <a:xfrm>
            <a:off x="7182281" y="3646565"/>
            <a:ext cx="4473288" cy="432954"/>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Detect Changes Between 0.6 to 30 cm</a:t>
            </a:r>
            <a:endParaRPr lang="en-US"/>
          </a:p>
        </p:txBody>
      </p:sp>
      <p:sp>
        <p:nvSpPr>
          <p:cNvPr id="28" name="Trapezoid 27">
            <a:extLst>
              <a:ext uri="{FF2B5EF4-FFF2-40B4-BE49-F238E27FC236}">
                <a16:creationId xmlns:a16="http://schemas.microsoft.com/office/drawing/2014/main" id="{3E1C86BF-EED0-46B1-9C64-94606F7A40EC}"/>
              </a:ext>
            </a:extLst>
          </p:cNvPr>
          <p:cNvSpPr/>
          <p:nvPr/>
        </p:nvSpPr>
        <p:spPr>
          <a:xfrm>
            <a:off x="7282293" y="3204519"/>
            <a:ext cx="4258108" cy="445510"/>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±5 m Accuracy in Position</a:t>
            </a:r>
            <a:endParaRPr lang="en-US">
              <a:cs typeface="Calibri"/>
            </a:endParaRPr>
          </a:p>
        </p:txBody>
      </p:sp>
      <p:sp>
        <p:nvSpPr>
          <p:cNvPr id="30" name="Trapezoid 29">
            <a:extLst>
              <a:ext uri="{FF2B5EF4-FFF2-40B4-BE49-F238E27FC236}">
                <a16:creationId xmlns:a16="http://schemas.microsoft.com/office/drawing/2014/main" id="{EDBB9CF0-568B-45F8-B1E4-9214F51D1154}"/>
              </a:ext>
            </a:extLst>
          </p:cNvPr>
          <p:cNvSpPr/>
          <p:nvPr/>
        </p:nvSpPr>
        <p:spPr>
          <a:xfrm>
            <a:off x="7405685" y="2766369"/>
            <a:ext cx="4032541" cy="441613"/>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Detect Changes As Fast As 25 m/s</a:t>
            </a:r>
            <a:endParaRPr lang="en-US"/>
          </a:p>
        </p:txBody>
      </p:sp>
      <p:sp>
        <p:nvSpPr>
          <p:cNvPr id="31" name="Trapezoid 30">
            <a:extLst>
              <a:ext uri="{FF2B5EF4-FFF2-40B4-BE49-F238E27FC236}">
                <a16:creationId xmlns:a16="http://schemas.microsoft.com/office/drawing/2014/main" id="{7BF71803-1DBD-4A82-AB8B-89B130D7308D}"/>
              </a:ext>
            </a:extLst>
          </p:cNvPr>
          <p:cNvSpPr/>
          <p:nvPr/>
        </p:nvSpPr>
        <p:spPr>
          <a:xfrm>
            <a:off x="7515656" y="2328219"/>
            <a:ext cx="3823425" cy="441613"/>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Detect Object From 165 cm Away</a:t>
            </a:r>
            <a:endParaRPr lang="en-US"/>
          </a:p>
        </p:txBody>
      </p:sp>
      <p:sp>
        <p:nvSpPr>
          <p:cNvPr id="32" name="Trapezoid 31">
            <a:extLst>
              <a:ext uri="{FF2B5EF4-FFF2-40B4-BE49-F238E27FC236}">
                <a16:creationId xmlns:a16="http://schemas.microsoft.com/office/drawing/2014/main" id="{2E66526C-0D6A-424C-9353-DBB4DA30909D}"/>
              </a:ext>
            </a:extLst>
          </p:cNvPr>
          <p:cNvSpPr/>
          <p:nvPr/>
        </p:nvSpPr>
        <p:spPr>
          <a:xfrm>
            <a:off x="7634428" y="1905800"/>
            <a:ext cx="3610412" cy="424295"/>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Scan and Interpret in ~ 7 Seconds</a:t>
            </a:r>
            <a:endParaRPr lang="en-US"/>
          </a:p>
        </p:txBody>
      </p:sp>
      <p:sp>
        <p:nvSpPr>
          <p:cNvPr id="33" name="Trapezoid 32">
            <a:extLst>
              <a:ext uri="{FF2B5EF4-FFF2-40B4-BE49-F238E27FC236}">
                <a16:creationId xmlns:a16="http://schemas.microsoft.com/office/drawing/2014/main" id="{0FABD294-AD71-4392-9189-15AE821CBA76}"/>
              </a:ext>
            </a:extLst>
          </p:cNvPr>
          <p:cNvSpPr/>
          <p:nvPr/>
        </p:nvSpPr>
        <p:spPr>
          <a:xfrm>
            <a:off x="6854061" y="4957987"/>
            <a:ext cx="5108863" cy="458931"/>
          </a:xfrm>
          <a:prstGeom prst="trapezoid">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Contact in 15 Seconds</a:t>
            </a:r>
            <a:endParaRPr lang="en-US"/>
          </a:p>
        </p:txBody>
      </p:sp>
      <p:cxnSp>
        <p:nvCxnSpPr>
          <p:cNvPr id="34" name="Straight Arrow Connector 33">
            <a:extLst>
              <a:ext uri="{FF2B5EF4-FFF2-40B4-BE49-F238E27FC236}">
                <a16:creationId xmlns:a16="http://schemas.microsoft.com/office/drawing/2014/main" id="{ECA04D24-0F29-4DE3-8E88-7CD3247680A4}"/>
              </a:ext>
            </a:extLst>
          </p:cNvPr>
          <p:cNvCxnSpPr>
            <a:cxnSpLocks/>
          </p:cNvCxnSpPr>
          <p:nvPr/>
        </p:nvCxnSpPr>
        <p:spPr>
          <a:xfrm flipH="1">
            <a:off x="6844579" y="1892010"/>
            <a:ext cx="881062" cy="3519487"/>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3C88D1A-5C6E-4BAF-80C0-5B6E62D28FBD}"/>
              </a:ext>
            </a:extLst>
          </p:cNvPr>
          <p:cNvCxnSpPr>
            <a:cxnSpLocks/>
          </p:cNvCxnSpPr>
          <p:nvPr/>
        </p:nvCxnSpPr>
        <p:spPr>
          <a:xfrm flipH="1" flipV="1">
            <a:off x="6837570" y="5411498"/>
            <a:ext cx="5127995" cy="18184"/>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9127925-B934-4726-B299-08512045CD8D}"/>
              </a:ext>
            </a:extLst>
          </p:cNvPr>
          <p:cNvCxnSpPr>
            <a:cxnSpLocks/>
          </p:cNvCxnSpPr>
          <p:nvPr/>
        </p:nvCxnSpPr>
        <p:spPr>
          <a:xfrm flipH="1" flipV="1">
            <a:off x="11145401" y="1899827"/>
            <a:ext cx="832733" cy="3546594"/>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D404E90-782B-4A1B-BDCA-D3FFDE9891C7}"/>
              </a:ext>
            </a:extLst>
          </p:cNvPr>
          <p:cNvCxnSpPr>
            <a:cxnSpLocks/>
          </p:cNvCxnSpPr>
          <p:nvPr/>
        </p:nvCxnSpPr>
        <p:spPr>
          <a:xfrm flipH="1" flipV="1">
            <a:off x="7719140" y="1899827"/>
            <a:ext cx="3426261" cy="4165"/>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Arrow: Up 4">
            <a:extLst>
              <a:ext uri="{FF2B5EF4-FFF2-40B4-BE49-F238E27FC236}">
                <a16:creationId xmlns:a16="http://schemas.microsoft.com/office/drawing/2014/main" id="{1F596D3C-D071-41F5-A28B-8AF3E18CF643}"/>
              </a:ext>
            </a:extLst>
          </p:cNvPr>
          <p:cNvSpPr/>
          <p:nvPr/>
        </p:nvSpPr>
        <p:spPr>
          <a:xfrm>
            <a:off x="310133" y="1892045"/>
            <a:ext cx="657225" cy="350520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Importance</a:t>
            </a:r>
            <a:endParaRPr lang="en-US"/>
          </a:p>
        </p:txBody>
      </p:sp>
    </p:spTree>
    <p:extLst>
      <p:ext uri="{BB962C8B-B14F-4D97-AF65-F5344CB8AC3E}">
        <p14:creationId xmlns:p14="http://schemas.microsoft.com/office/powerpoint/2010/main" val="9282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8" grpId="0" animBg="1"/>
      <p:bldP spid="30" grpId="0" animBg="1"/>
      <p:bldP spid="31" grpId="0" animBg="1"/>
      <p:bldP spid="32" grpId="0" animBg="1"/>
      <p:bldP spid="3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5DBD-08ED-40DC-835F-10F1A350A5B7}"/>
              </a:ext>
            </a:extLst>
          </p:cNvPr>
          <p:cNvSpPr>
            <a:spLocks noGrp="1"/>
          </p:cNvSpPr>
          <p:nvPr>
            <p:ph type="title"/>
          </p:nvPr>
        </p:nvSpPr>
        <p:spPr>
          <a:xfrm>
            <a:off x="577241" y="177235"/>
            <a:ext cx="10515600" cy="1325563"/>
          </a:xfrm>
        </p:spPr>
        <p:txBody>
          <a:bodyPr/>
          <a:lstStyle/>
          <a:p>
            <a:r>
              <a:rPr lang="en-US">
                <a:solidFill>
                  <a:schemeClr val="tx1"/>
                </a:solidFill>
                <a:latin typeface="Arial"/>
                <a:cs typeface="Arial"/>
              </a:rPr>
              <a:t>Yearly Projections</a:t>
            </a:r>
            <a:endParaRPr lang="en-US">
              <a:solidFill>
                <a:schemeClr val="tx1"/>
              </a:solidFill>
            </a:endParaRPr>
          </a:p>
        </p:txBody>
      </p:sp>
      <p:sp>
        <p:nvSpPr>
          <p:cNvPr id="5" name="Slide Number Placeholder 4">
            <a:extLst>
              <a:ext uri="{FF2B5EF4-FFF2-40B4-BE49-F238E27FC236}">
                <a16:creationId xmlns:a16="http://schemas.microsoft.com/office/drawing/2014/main" id="{C9115E97-DEF1-49AA-960C-9A4940F64E2C}"/>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4" name="Content Placeholder 3">
            <a:extLst>
              <a:ext uri="{FF2B5EF4-FFF2-40B4-BE49-F238E27FC236}">
                <a16:creationId xmlns:a16="http://schemas.microsoft.com/office/drawing/2014/main" id="{0CAF4CBE-D012-4DE6-8196-D0606F321D56}"/>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endParaRPr lang="en-US"/>
          </a:p>
        </p:txBody>
      </p:sp>
      <p:sp>
        <p:nvSpPr>
          <p:cNvPr id="13" name="Rectangle: Rounded Corners 12">
            <a:extLst>
              <a:ext uri="{FF2B5EF4-FFF2-40B4-BE49-F238E27FC236}">
                <a16:creationId xmlns:a16="http://schemas.microsoft.com/office/drawing/2014/main" id="{4F07294F-4917-4BDE-905D-D4C2F413EE71}"/>
              </a:ext>
            </a:extLst>
          </p:cNvPr>
          <p:cNvSpPr/>
          <p:nvPr/>
        </p:nvSpPr>
        <p:spPr>
          <a:xfrm>
            <a:off x="577279" y="1792261"/>
            <a:ext cx="5261546" cy="3592443"/>
          </a:xfrm>
          <a:prstGeom prst="roundRect">
            <a:avLst/>
          </a:prstGeom>
          <a:solidFill>
            <a:srgbClr val="8B9D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a:solidFill>
                  <a:schemeClr val="tx1"/>
                </a:solidFill>
                <a:latin typeface="Arial"/>
                <a:cs typeface="Arial"/>
              </a:rPr>
              <a:t>3 Year Sales Projection</a:t>
            </a:r>
            <a:endParaRPr lang="en-US" sz="3200">
              <a:ea typeface="+mn-lt"/>
              <a:cs typeface="+mn-lt"/>
            </a:endParaRPr>
          </a:p>
          <a:p>
            <a:r>
              <a:rPr lang="en-US" sz="3200">
                <a:solidFill>
                  <a:schemeClr val="tx1"/>
                </a:solidFill>
                <a:latin typeface="Arial"/>
                <a:cs typeface="Arial"/>
              </a:rPr>
              <a:t>Projected Revenue</a:t>
            </a:r>
            <a:endParaRPr lang="en-US" sz="3200">
              <a:solidFill>
                <a:schemeClr val="tx1"/>
              </a:solidFill>
              <a:ea typeface="+mn-lt"/>
              <a:cs typeface="+mn-lt"/>
            </a:endParaRPr>
          </a:p>
          <a:p>
            <a:pPr lvl="1"/>
            <a:r>
              <a:rPr lang="en-US" sz="3200">
                <a:solidFill>
                  <a:schemeClr val="tx1"/>
                </a:solidFill>
                <a:latin typeface="Arial"/>
                <a:cs typeface="Arial"/>
              </a:rPr>
              <a:t>$594,631</a:t>
            </a:r>
            <a:endParaRPr lang="en-US" sz="3200">
              <a:solidFill>
                <a:schemeClr val="tx1"/>
              </a:solidFill>
              <a:ea typeface="+mn-lt"/>
              <a:cs typeface="+mn-lt"/>
            </a:endParaRPr>
          </a:p>
          <a:p>
            <a:r>
              <a:rPr lang="en-US" sz="3200">
                <a:solidFill>
                  <a:schemeClr val="tx1"/>
                </a:solidFill>
                <a:latin typeface="Arial"/>
                <a:cs typeface="Arial"/>
              </a:rPr>
              <a:t>Projected Profit </a:t>
            </a:r>
            <a:endParaRPr lang="en-US" sz="3200">
              <a:solidFill>
                <a:schemeClr val="tx1"/>
              </a:solidFill>
              <a:ea typeface="+mn-lt"/>
              <a:cs typeface="+mn-lt"/>
            </a:endParaRPr>
          </a:p>
          <a:p>
            <a:pPr lvl="1"/>
            <a:r>
              <a:rPr lang="en-US" sz="3200">
                <a:solidFill>
                  <a:schemeClr val="tx1"/>
                </a:solidFill>
                <a:latin typeface="Arial"/>
                <a:cs typeface="Arial"/>
              </a:rPr>
              <a:t>$184,543</a:t>
            </a:r>
            <a:endParaRPr lang="en-US"/>
          </a:p>
        </p:txBody>
      </p:sp>
      <p:sp>
        <p:nvSpPr>
          <p:cNvPr id="15" name="Rectangle: Rounded Corners 14">
            <a:extLst>
              <a:ext uri="{FF2B5EF4-FFF2-40B4-BE49-F238E27FC236}">
                <a16:creationId xmlns:a16="http://schemas.microsoft.com/office/drawing/2014/main" id="{D61C5FD2-C3D9-4DD1-8346-A1D27EF1DB3D}"/>
              </a:ext>
            </a:extLst>
          </p:cNvPr>
          <p:cNvSpPr/>
          <p:nvPr/>
        </p:nvSpPr>
        <p:spPr>
          <a:xfrm>
            <a:off x="6282754" y="1716060"/>
            <a:ext cx="5490146" cy="3592443"/>
          </a:xfrm>
          <a:prstGeom prst="roundRect">
            <a:avLst/>
          </a:prstGeom>
          <a:solidFill>
            <a:srgbClr val="8B9D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a:solidFill>
                <a:schemeClr val="tx1"/>
              </a:solidFill>
              <a:latin typeface="Arial"/>
              <a:cs typeface="Arial"/>
            </a:endParaRPr>
          </a:p>
          <a:p>
            <a:endParaRPr lang="en-US" sz="3200">
              <a:solidFill>
                <a:schemeClr val="tx1"/>
              </a:solidFill>
              <a:latin typeface="Arial"/>
              <a:cs typeface="Arial"/>
            </a:endParaRPr>
          </a:p>
          <a:p>
            <a:r>
              <a:rPr lang="en-US" sz="3200">
                <a:solidFill>
                  <a:schemeClr val="tx1"/>
                </a:solidFill>
                <a:latin typeface="Arial"/>
                <a:cs typeface="Arial"/>
              </a:rPr>
              <a:t>5 Year Sales Projection</a:t>
            </a:r>
            <a:endParaRPr lang="en-US" sz="3200">
              <a:solidFill>
                <a:schemeClr val="tx1"/>
              </a:solidFill>
              <a:ea typeface="+mn-lt"/>
              <a:cs typeface="+mn-lt"/>
            </a:endParaRPr>
          </a:p>
          <a:p>
            <a:r>
              <a:rPr lang="en-US" sz="3200">
                <a:solidFill>
                  <a:schemeClr val="tx1"/>
                </a:solidFill>
                <a:latin typeface="Arial"/>
                <a:cs typeface="Arial"/>
              </a:rPr>
              <a:t>Projected Revenue </a:t>
            </a:r>
            <a:endParaRPr lang="en-US" sz="3200">
              <a:solidFill>
                <a:schemeClr val="tx1"/>
              </a:solidFill>
              <a:ea typeface="+mn-lt"/>
              <a:cs typeface="+mn-lt"/>
            </a:endParaRPr>
          </a:p>
          <a:p>
            <a:pPr lvl="1"/>
            <a:r>
              <a:rPr lang="en-US" sz="3200">
                <a:solidFill>
                  <a:schemeClr val="tx1"/>
                </a:solidFill>
                <a:latin typeface="Arial"/>
                <a:cs typeface="Arial"/>
              </a:rPr>
              <a:t>$1,807,101</a:t>
            </a:r>
            <a:endParaRPr lang="en-US" sz="3200">
              <a:solidFill>
                <a:schemeClr val="tx1"/>
              </a:solidFill>
              <a:ea typeface="+mn-lt"/>
              <a:cs typeface="+mn-lt"/>
            </a:endParaRPr>
          </a:p>
          <a:p>
            <a:r>
              <a:rPr lang="en-US" sz="3200">
                <a:solidFill>
                  <a:schemeClr val="tx1"/>
                </a:solidFill>
                <a:latin typeface="Arial"/>
                <a:cs typeface="Arial"/>
              </a:rPr>
              <a:t>Projected Profit </a:t>
            </a:r>
            <a:endParaRPr lang="en-US" sz="3200">
              <a:solidFill>
                <a:schemeClr val="tx1"/>
              </a:solidFill>
              <a:ea typeface="+mn-lt"/>
              <a:cs typeface="+mn-lt"/>
            </a:endParaRPr>
          </a:p>
          <a:p>
            <a:pPr lvl="1"/>
            <a:r>
              <a:rPr lang="en-US" sz="3200">
                <a:solidFill>
                  <a:schemeClr val="tx1"/>
                </a:solidFill>
                <a:latin typeface="Arial"/>
                <a:cs typeface="Arial"/>
              </a:rPr>
              <a:t> $250,639</a:t>
            </a:r>
            <a:endParaRPr lang="en-US" sz="3200">
              <a:solidFill>
                <a:schemeClr val="tx1"/>
              </a:solidFill>
              <a:ea typeface="+mn-lt"/>
              <a:cs typeface="+mn-lt"/>
            </a:endParaRPr>
          </a:p>
          <a:p>
            <a:r>
              <a:rPr lang="en-US" sz="3200">
                <a:solidFill>
                  <a:schemeClr val="tx1"/>
                </a:solidFill>
                <a:latin typeface="Arial"/>
                <a:cs typeface="Arial"/>
              </a:rPr>
              <a:t>35% Growth from Year 3</a:t>
            </a:r>
            <a:endParaRPr lang="en-US" sz="3200">
              <a:solidFill>
                <a:schemeClr val="tx1"/>
              </a:solidFill>
              <a:ea typeface="+mn-lt"/>
              <a:cs typeface="+mn-lt"/>
            </a:endParaRPr>
          </a:p>
          <a:p>
            <a:endParaRPr lang="en-US" sz="3200">
              <a:solidFill>
                <a:schemeClr val="tx1"/>
              </a:solidFill>
              <a:latin typeface="Arial"/>
              <a:cs typeface="Arial"/>
            </a:endParaRPr>
          </a:p>
        </p:txBody>
      </p:sp>
      <p:cxnSp>
        <p:nvCxnSpPr>
          <p:cNvPr id="3" name="Straight Arrow Connector 2">
            <a:extLst>
              <a:ext uri="{FF2B5EF4-FFF2-40B4-BE49-F238E27FC236}">
                <a16:creationId xmlns:a16="http://schemas.microsoft.com/office/drawing/2014/main" id="{7F1DE940-E0A0-4F6F-8120-E8FBCF6DEA21}"/>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167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98CD-9821-4F0E-94E3-8AE6FB21A74F}"/>
              </a:ext>
            </a:extLst>
          </p:cNvPr>
          <p:cNvSpPr>
            <a:spLocks noGrp="1"/>
          </p:cNvSpPr>
          <p:nvPr>
            <p:ph type="title"/>
          </p:nvPr>
        </p:nvSpPr>
        <p:spPr/>
        <p:txBody>
          <a:bodyPr/>
          <a:lstStyle/>
          <a:p>
            <a:r>
              <a:rPr lang="en-US">
                <a:solidFill>
                  <a:schemeClr val="tx1"/>
                </a:solidFill>
                <a:latin typeface="Arial"/>
                <a:cs typeface="Arial"/>
              </a:rPr>
              <a:t>Housing</a:t>
            </a:r>
            <a:endParaRPr lang="en-US">
              <a:solidFill>
                <a:schemeClr val="tx1"/>
              </a:solidFill>
            </a:endParaRPr>
          </a:p>
        </p:txBody>
      </p:sp>
      <p:sp>
        <p:nvSpPr>
          <p:cNvPr id="4" name="Content Placeholder 3">
            <a:extLst>
              <a:ext uri="{FF2B5EF4-FFF2-40B4-BE49-F238E27FC236}">
                <a16:creationId xmlns:a16="http://schemas.microsoft.com/office/drawing/2014/main" id="{0A555A95-CA34-4D48-928D-6346308A4F4B}"/>
              </a:ext>
            </a:extLst>
          </p:cNvPr>
          <p:cNvSpPr>
            <a:spLocks noGrp="1"/>
          </p:cNvSpPr>
          <p:nvPr>
            <p:ph sz="half" idx="2"/>
          </p:nvPr>
        </p:nvSpPr>
        <p:spPr>
          <a:xfrm>
            <a:off x="330529" y="1616281"/>
            <a:ext cx="5151607" cy="4153462"/>
          </a:xfrm>
        </p:spPr>
        <p:txBody>
          <a:bodyPr vert="horz" lIns="91440" tIns="45720" rIns="91440" bIns="45720" rtlCol="0" anchor="t">
            <a:normAutofit/>
          </a:bodyPr>
          <a:lstStyle/>
          <a:p>
            <a:r>
              <a:rPr lang="en-US">
                <a:latin typeface="Arial"/>
                <a:cs typeface="Arial"/>
              </a:rPr>
              <a:t>Our previous housing design was failing at the cane attachment.</a:t>
            </a:r>
          </a:p>
          <a:p>
            <a:r>
              <a:rPr lang="en-US">
                <a:latin typeface="Arial"/>
                <a:cs typeface="Arial"/>
              </a:rPr>
              <a:t>The new design is more capable of handling the stresses that will act on the housing.</a:t>
            </a:r>
            <a:endParaRPr lang="en-US"/>
          </a:p>
        </p:txBody>
      </p:sp>
      <p:sp>
        <p:nvSpPr>
          <p:cNvPr id="5" name="Slide Number Placeholder 4">
            <a:extLst>
              <a:ext uri="{FF2B5EF4-FFF2-40B4-BE49-F238E27FC236}">
                <a16:creationId xmlns:a16="http://schemas.microsoft.com/office/drawing/2014/main" id="{6E8B54F7-F7F6-440B-B996-306C1EE43DE1}"/>
              </a:ext>
            </a:extLst>
          </p:cNvPr>
          <p:cNvSpPr>
            <a:spLocks noGrp="1"/>
          </p:cNvSpPr>
          <p:nvPr>
            <p:ph type="sldNum" sz="quarter" idx="4"/>
          </p:nvPr>
        </p:nvSpPr>
        <p:spPr/>
        <p:txBody>
          <a:bodyPr lIns="91440" tIns="45720" rIns="91440" bIns="45720" anchor="t"/>
          <a:lstStyle/>
          <a:p>
            <a:r>
              <a:rPr lang="en-US">
                <a:latin typeface="Arial"/>
                <a:cs typeface="Arial"/>
              </a:rPr>
              <a:t>22</a:t>
            </a:r>
            <a:endParaRPr lang="en-US"/>
          </a:p>
        </p:txBody>
      </p:sp>
      <p:pic>
        <p:nvPicPr>
          <p:cNvPr id="12" name="Picture 12">
            <a:extLst>
              <a:ext uri="{FF2B5EF4-FFF2-40B4-BE49-F238E27FC236}">
                <a16:creationId xmlns:a16="http://schemas.microsoft.com/office/drawing/2014/main" id="{F8022260-5D3F-4ABC-A746-8C4952538795}"/>
              </a:ext>
            </a:extLst>
          </p:cNvPr>
          <p:cNvPicPr>
            <a:picLocks noGrp="1" noChangeAspect="1"/>
          </p:cNvPicPr>
          <p:nvPr>
            <p:ph sz="quarter" idx="11"/>
          </p:nvPr>
        </p:nvPicPr>
        <p:blipFill>
          <a:blip r:embed="rId2"/>
          <a:stretch>
            <a:fillRect/>
          </a:stretch>
        </p:blipFill>
        <p:spPr>
          <a:xfrm>
            <a:off x="5829637" y="1890954"/>
            <a:ext cx="6102516" cy="3520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52721467-BA12-413E-AC86-00D2BF6DADBE}"/>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cxnSp>
        <p:nvCxnSpPr>
          <p:cNvPr id="3" name="Straight Arrow Connector 2">
            <a:extLst>
              <a:ext uri="{FF2B5EF4-FFF2-40B4-BE49-F238E27FC236}">
                <a16:creationId xmlns:a16="http://schemas.microsoft.com/office/drawing/2014/main" id="{B47B2246-7589-4CF8-BAE4-F920F8FF65DB}"/>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59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7C80-3DA9-4264-A040-0C3BA20B094E}"/>
              </a:ext>
            </a:extLst>
          </p:cNvPr>
          <p:cNvSpPr>
            <a:spLocks noGrp="1"/>
          </p:cNvSpPr>
          <p:nvPr>
            <p:ph type="title"/>
          </p:nvPr>
        </p:nvSpPr>
        <p:spPr>
          <a:xfrm>
            <a:off x="309033" y="206375"/>
            <a:ext cx="10515600" cy="1325563"/>
          </a:xfrm>
        </p:spPr>
        <p:txBody>
          <a:bodyPr/>
          <a:lstStyle/>
          <a:p>
            <a:r>
              <a:rPr lang="en-US">
                <a:solidFill>
                  <a:schemeClr val="tx1"/>
                </a:solidFill>
                <a:latin typeface="Arial"/>
                <a:cs typeface="Arial"/>
              </a:rPr>
              <a:t>Housing Concerns: Warping</a:t>
            </a:r>
            <a:endParaRPr lang="en-US">
              <a:solidFill>
                <a:schemeClr val="tx1"/>
              </a:solidFill>
            </a:endParaRPr>
          </a:p>
        </p:txBody>
      </p:sp>
      <p:pic>
        <p:nvPicPr>
          <p:cNvPr id="11" name="Picture 11" descr="A picture containing red, sitting, indoor, orange&#10;&#10;Description automatically generated">
            <a:extLst>
              <a:ext uri="{FF2B5EF4-FFF2-40B4-BE49-F238E27FC236}">
                <a16:creationId xmlns:a16="http://schemas.microsoft.com/office/drawing/2014/main" id="{AB6BAB61-00DB-455C-911F-42EB62B74D94}"/>
              </a:ext>
            </a:extLst>
          </p:cNvPr>
          <p:cNvPicPr>
            <a:picLocks noGrp="1" noChangeAspect="1"/>
          </p:cNvPicPr>
          <p:nvPr>
            <p:ph sz="half" idx="13"/>
          </p:nvPr>
        </p:nvPicPr>
        <p:blipFill>
          <a:blip r:embed="rId2"/>
          <a:stretch>
            <a:fillRect/>
          </a:stretch>
        </p:blipFill>
        <p:spPr>
          <a:xfrm>
            <a:off x="6034617" y="1449383"/>
            <a:ext cx="4988136" cy="3717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picture containing text&#10;&#10;Description automatically generated">
            <a:extLst>
              <a:ext uri="{FF2B5EF4-FFF2-40B4-BE49-F238E27FC236}">
                <a16:creationId xmlns:a16="http://schemas.microsoft.com/office/drawing/2014/main" id="{7433E133-BDCA-40C1-9C85-8FD59E6167F4}"/>
              </a:ext>
            </a:extLst>
          </p:cNvPr>
          <p:cNvPicPr>
            <a:picLocks noGrp="1" noChangeAspect="1"/>
          </p:cNvPicPr>
          <p:nvPr>
            <p:ph sz="half" idx="14"/>
          </p:nvPr>
        </p:nvPicPr>
        <p:blipFill rotWithShape="1">
          <a:blip r:embed="rId3"/>
          <a:srcRect t="122" r="-756" b="37460"/>
          <a:stretch/>
        </p:blipFill>
        <p:spPr>
          <a:xfrm>
            <a:off x="354112" y="1452216"/>
            <a:ext cx="5398352" cy="2647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a:extLst>
              <a:ext uri="{FF2B5EF4-FFF2-40B4-BE49-F238E27FC236}">
                <a16:creationId xmlns:a16="http://schemas.microsoft.com/office/drawing/2014/main" id="{AC888E0B-C899-4C5B-8247-5E1FB2AC8437}"/>
              </a:ext>
            </a:extLst>
          </p:cNvPr>
          <p:cNvSpPr>
            <a:spLocks noGrp="1"/>
          </p:cNvSpPr>
          <p:nvPr>
            <p:ph type="body" idx="1"/>
          </p:nvPr>
        </p:nvSpPr>
        <p:spPr>
          <a:xfrm>
            <a:off x="876685" y="4230793"/>
            <a:ext cx="4183177" cy="647700"/>
          </a:xfrm>
        </p:spPr>
        <p:txBody>
          <a:bodyPr>
            <a:normAutofit fontScale="92500" lnSpcReduction="10000"/>
          </a:bodyPr>
          <a:lstStyle/>
          <a:p>
            <a:r>
              <a:rPr lang="en-US">
                <a:latin typeface="Arial"/>
                <a:cs typeface="Arial"/>
              </a:rPr>
              <a:t>The front of the main housing has a downward bend.</a:t>
            </a:r>
            <a:endParaRPr lang="en-US"/>
          </a:p>
        </p:txBody>
      </p:sp>
      <p:sp>
        <p:nvSpPr>
          <p:cNvPr id="7" name="Text Placeholder 6">
            <a:extLst>
              <a:ext uri="{FF2B5EF4-FFF2-40B4-BE49-F238E27FC236}">
                <a16:creationId xmlns:a16="http://schemas.microsoft.com/office/drawing/2014/main" id="{A6474C91-49CD-4B8C-B1B0-C4F7CF92910F}"/>
              </a:ext>
            </a:extLst>
          </p:cNvPr>
          <p:cNvSpPr>
            <a:spLocks noGrp="1"/>
          </p:cNvSpPr>
          <p:nvPr>
            <p:ph type="body" sz="quarter" idx="3"/>
          </p:nvPr>
        </p:nvSpPr>
        <p:spPr>
          <a:xfrm>
            <a:off x="5957686" y="5211307"/>
            <a:ext cx="5503833" cy="399474"/>
          </a:xfrm>
        </p:spPr>
        <p:txBody>
          <a:bodyPr>
            <a:noAutofit/>
          </a:bodyPr>
          <a:lstStyle/>
          <a:p>
            <a:r>
              <a:rPr lang="en-US" sz="2000">
                <a:latin typeface="Arial"/>
                <a:cs typeface="Arial"/>
              </a:rPr>
              <a:t>Corners are warped, altering geometry</a:t>
            </a:r>
            <a:endParaRPr lang="en-US" sz="2000"/>
          </a:p>
        </p:txBody>
      </p:sp>
      <p:sp>
        <p:nvSpPr>
          <p:cNvPr id="9" name="Slide Number Placeholder 8">
            <a:extLst>
              <a:ext uri="{FF2B5EF4-FFF2-40B4-BE49-F238E27FC236}">
                <a16:creationId xmlns:a16="http://schemas.microsoft.com/office/drawing/2014/main" id="{053CC744-DD28-47B5-AB7F-B73C01AB8FD5}"/>
              </a:ext>
            </a:extLst>
          </p:cNvPr>
          <p:cNvSpPr>
            <a:spLocks noGrp="1"/>
          </p:cNvSpPr>
          <p:nvPr>
            <p:ph type="sldNum" sz="quarter" idx="4"/>
          </p:nvPr>
        </p:nvSpPr>
        <p:spPr/>
        <p:txBody>
          <a:bodyPr/>
          <a:lstStyle/>
          <a:p>
            <a:fld id="{6F1FABC0-072B-4F22-8F9B-95A9D10B0206}" type="slidenum">
              <a:rPr lang="en-US" smtClean="0"/>
              <a:pPr/>
              <a:t>62</a:t>
            </a:fld>
            <a:endParaRPr lang="en-US"/>
          </a:p>
        </p:txBody>
      </p:sp>
      <p:sp>
        <p:nvSpPr>
          <p:cNvPr id="18" name="Content Placeholder 17">
            <a:extLst>
              <a:ext uri="{FF2B5EF4-FFF2-40B4-BE49-F238E27FC236}">
                <a16:creationId xmlns:a16="http://schemas.microsoft.com/office/drawing/2014/main" id="{FA32BAB0-5374-4164-85F1-1B799BA73A4D}"/>
              </a:ext>
            </a:extLst>
          </p:cNvPr>
          <p:cNvSpPr>
            <a:spLocks noGrp="1"/>
          </p:cNvSpPr>
          <p:nvPr>
            <p:ph sz="quarter" idx="11"/>
          </p:nvPr>
        </p:nvSpPr>
        <p:spPr/>
        <p:txBody>
          <a:bodyPr/>
          <a:lstStyle/>
          <a:p>
            <a:endParaRPr lang="en-US"/>
          </a:p>
        </p:txBody>
      </p:sp>
      <p:cxnSp>
        <p:nvCxnSpPr>
          <p:cNvPr id="3" name="Straight Arrow Connector 2">
            <a:extLst>
              <a:ext uri="{FF2B5EF4-FFF2-40B4-BE49-F238E27FC236}">
                <a16:creationId xmlns:a16="http://schemas.microsoft.com/office/drawing/2014/main" id="{F1AAE51E-B46F-4FB8-A500-33ED522B4CD0}"/>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84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24C-B53F-4918-88A5-4FBF0F7590B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Medium-High Fidelity Concepts</a:t>
            </a:r>
            <a:endParaRPr lang="en-US" err="1">
              <a:solidFill>
                <a:schemeClr val="tx1"/>
              </a:solidFill>
              <a:latin typeface="Arial"/>
              <a:cs typeface="Arial"/>
            </a:endParaRPr>
          </a:p>
        </p:txBody>
      </p:sp>
      <p:sp>
        <p:nvSpPr>
          <p:cNvPr id="4" name="Slide Number Placeholder 3">
            <a:extLst>
              <a:ext uri="{FF2B5EF4-FFF2-40B4-BE49-F238E27FC236}">
                <a16:creationId xmlns:a16="http://schemas.microsoft.com/office/drawing/2014/main" id="{C3CC1DCC-901B-4C89-BCE7-808AD063241E}"/>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8</a:t>
            </a:r>
          </a:p>
        </p:txBody>
      </p:sp>
      <p:sp>
        <p:nvSpPr>
          <p:cNvPr id="11" name="Content Placeholder 4">
            <a:extLst>
              <a:ext uri="{FF2B5EF4-FFF2-40B4-BE49-F238E27FC236}">
                <a16:creationId xmlns:a16="http://schemas.microsoft.com/office/drawing/2014/main" id="{E2DA51F7-F53F-4B55-8F2F-03EF2CA4A2F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p>
        </p:txBody>
      </p:sp>
      <p:graphicFrame>
        <p:nvGraphicFramePr>
          <p:cNvPr id="7" name="Content Placeholder 2">
            <a:extLst>
              <a:ext uri="{FF2B5EF4-FFF2-40B4-BE49-F238E27FC236}">
                <a16:creationId xmlns:a16="http://schemas.microsoft.com/office/drawing/2014/main" id="{2514F292-6BB2-4EF5-B4BA-292DAD201DE1}"/>
              </a:ext>
            </a:extLst>
          </p:cNvPr>
          <p:cNvGraphicFramePr>
            <a:graphicFrameLocks noGrp="1"/>
          </p:cNvGraphicFramePr>
          <p:nvPr>
            <p:ph idx="1"/>
            <p:extLst>
              <p:ext uri="{D42A27DB-BD31-4B8C-83A1-F6EECF244321}">
                <p14:modId xmlns:p14="http://schemas.microsoft.com/office/powerpoint/2010/main" val="2618188282"/>
              </p:ext>
            </p:extLst>
          </p:nvPr>
        </p:nvGraphicFramePr>
        <p:xfrm>
          <a:off x="301725" y="1415036"/>
          <a:ext cx="11216983" cy="2511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7" name="Content Placeholder 2">
            <a:extLst>
              <a:ext uri="{FF2B5EF4-FFF2-40B4-BE49-F238E27FC236}">
                <a16:creationId xmlns:a16="http://schemas.microsoft.com/office/drawing/2014/main" id="{FD67A580-5750-4EC8-9F23-DF3DA11888E6}"/>
              </a:ext>
            </a:extLst>
          </p:cNvPr>
          <p:cNvGraphicFramePr>
            <a:graphicFrameLocks/>
          </p:cNvGraphicFramePr>
          <p:nvPr>
            <p:extLst>
              <p:ext uri="{D42A27DB-BD31-4B8C-83A1-F6EECF244321}">
                <p14:modId xmlns:p14="http://schemas.microsoft.com/office/powerpoint/2010/main" val="633298124"/>
              </p:ext>
            </p:extLst>
          </p:nvPr>
        </p:nvGraphicFramePr>
        <p:xfrm>
          <a:off x="487340" y="3755500"/>
          <a:ext cx="11216983" cy="22738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34" name="Picture 933" descr="A close up of electronics&#10;&#10;Description automatically generated">
            <a:extLst>
              <a:ext uri="{FF2B5EF4-FFF2-40B4-BE49-F238E27FC236}">
                <a16:creationId xmlns:a16="http://schemas.microsoft.com/office/drawing/2014/main" id="{FC137102-10A1-4F56-8566-58B65530C3B9}"/>
              </a:ext>
            </a:extLst>
          </p:cNvPr>
          <p:cNvPicPr>
            <a:picLocks noChangeAspect="1"/>
          </p:cNvPicPr>
          <p:nvPr/>
        </p:nvPicPr>
        <p:blipFill rotWithShape="1">
          <a:blip r:embed="rId12">
            <a:extLst>
              <a:ext uri="{28A0092B-C50C-407E-A947-70E740481C1C}">
                <a14:useLocalDpi xmlns:a14="http://schemas.microsoft.com/office/drawing/2010/main" val="0"/>
              </a:ext>
            </a:extLst>
          </a:blip>
          <a:srcRect t="1671"/>
          <a:stretch/>
        </p:blipFill>
        <p:spPr>
          <a:xfrm>
            <a:off x="3451360" y="3971466"/>
            <a:ext cx="788669" cy="746092"/>
          </a:xfrm>
          <a:prstGeom prst="rect">
            <a:avLst/>
          </a:prstGeom>
        </p:spPr>
      </p:pic>
      <p:pic>
        <p:nvPicPr>
          <p:cNvPr id="936" name="Picture 935" descr="Icon, bubble chart&#10;&#10;Description automatically generated">
            <a:extLst>
              <a:ext uri="{FF2B5EF4-FFF2-40B4-BE49-F238E27FC236}">
                <a16:creationId xmlns:a16="http://schemas.microsoft.com/office/drawing/2014/main" id="{3E08E41A-5CE4-4487-B1B0-2B8A9F16F9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0221" y="3884834"/>
            <a:ext cx="956330" cy="914475"/>
          </a:xfrm>
          <a:prstGeom prst="rect">
            <a:avLst/>
          </a:prstGeom>
        </p:spPr>
      </p:pic>
      <p:pic>
        <p:nvPicPr>
          <p:cNvPr id="938" name="Picture 937" descr="A picture containing dark, knife, air&#10;&#10;Description automatically generated">
            <a:extLst>
              <a:ext uri="{FF2B5EF4-FFF2-40B4-BE49-F238E27FC236}">
                <a16:creationId xmlns:a16="http://schemas.microsoft.com/office/drawing/2014/main" id="{34CB5234-2F9A-46CA-91EA-A93EEF3EE1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9138" y="3849350"/>
            <a:ext cx="1668838" cy="989593"/>
          </a:xfrm>
          <a:prstGeom prst="rect">
            <a:avLst/>
          </a:prstGeom>
        </p:spPr>
      </p:pic>
      <p:cxnSp>
        <p:nvCxnSpPr>
          <p:cNvPr id="916" name="Straight Arrow Connector 915">
            <a:extLst>
              <a:ext uri="{FF2B5EF4-FFF2-40B4-BE49-F238E27FC236}">
                <a16:creationId xmlns:a16="http://schemas.microsoft.com/office/drawing/2014/main" id="{6D8F1962-2331-4657-9276-CDD1DDF9D4D4}"/>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907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Markets</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5172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5</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a:p>
            <a:endParaRPr lang="en-US"/>
          </a:p>
        </p:txBody>
      </p:sp>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7E650B32-AF2B-477E-8470-BB12BF03A465}"/>
              </a:ext>
            </a:extLst>
          </p:cNvPr>
          <p:cNvSpPr txBox="1"/>
          <p:nvPr/>
        </p:nvSpPr>
        <p:spPr>
          <a:xfrm>
            <a:off x="555998" y="1532570"/>
            <a:ext cx="6431849" cy="29136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Bef>
                <a:spcPts val="500"/>
              </a:spcBef>
            </a:pPr>
            <a:r>
              <a:rPr lang="en-US" sz="2500" u="sng">
                <a:cs typeface="Calibri"/>
              </a:rPr>
              <a:t>Primary market:</a:t>
            </a:r>
            <a:r>
              <a:rPr lang="en-US" sz="2500">
                <a:cs typeface="Calibri"/>
              </a:rPr>
              <a:t>  People with severe visual impairment, rehabilitation and treatment centers.</a:t>
            </a:r>
            <a:endParaRPr lang="en-US" sz="2500">
              <a:ea typeface="+mn-lt"/>
              <a:cs typeface="+mn-lt"/>
            </a:endParaRPr>
          </a:p>
          <a:p>
            <a:pPr marL="742950" lvl="1" indent="-285750">
              <a:spcBef>
                <a:spcPts val="500"/>
              </a:spcBef>
              <a:buFont typeface="Arial"/>
              <a:buChar char="•"/>
            </a:pPr>
            <a:endParaRPr lang="en-US" sz="2500">
              <a:cs typeface="Calibri"/>
            </a:endParaRPr>
          </a:p>
          <a:p>
            <a:pPr lvl="1">
              <a:spcBef>
                <a:spcPts val="500"/>
              </a:spcBef>
            </a:pPr>
            <a:r>
              <a:rPr lang="en-US" sz="2500" u="sng">
                <a:cs typeface="Calibri"/>
              </a:rPr>
              <a:t>Secondary market:</a:t>
            </a:r>
            <a:r>
              <a:rPr lang="en-US" sz="2500">
                <a:cs typeface="Calibri"/>
              </a:rPr>
              <a:t>  Autonomous Systems and State-Local Departments of Transportation.  </a:t>
            </a:r>
            <a:endParaRPr lang="en-US">
              <a:cs typeface="Calibri" panose="020F0502020204030204"/>
            </a:endParaRPr>
          </a:p>
        </p:txBody>
      </p:sp>
      <p:pic>
        <p:nvPicPr>
          <p:cNvPr id="2" name="Picture 7" descr="A picture containing background pattern&#10;&#10;Description automatically generated">
            <a:extLst>
              <a:ext uri="{FF2B5EF4-FFF2-40B4-BE49-F238E27FC236}">
                <a16:creationId xmlns:a16="http://schemas.microsoft.com/office/drawing/2014/main" id="{06360AA7-03EE-4FB3-B23E-5B97D0FB1B11}"/>
              </a:ext>
            </a:extLst>
          </p:cNvPr>
          <p:cNvPicPr>
            <a:picLocks noChangeAspect="1"/>
          </p:cNvPicPr>
          <p:nvPr/>
        </p:nvPicPr>
        <p:blipFill>
          <a:blip r:embed="rId2"/>
          <a:stretch>
            <a:fillRect/>
          </a:stretch>
        </p:blipFill>
        <p:spPr>
          <a:xfrm>
            <a:off x="7083846" y="1902939"/>
            <a:ext cx="4661971" cy="1069085"/>
          </a:xfrm>
          <a:prstGeom prst="rect">
            <a:avLst/>
          </a:prstGeom>
        </p:spPr>
      </p:pic>
      <p:pic>
        <p:nvPicPr>
          <p:cNvPr id="8" name="Picture 8" descr="Logo&#10;&#10;Description automatically generated">
            <a:extLst>
              <a:ext uri="{FF2B5EF4-FFF2-40B4-BE49-F238E27FC236}">
                <a16:creationId xmlns:a16="http://schemas.microsoft.com/office/drawing/2014/main" id="{BD694CD4-2E58-4A9F-9D15-DCA09DE58533}"/>
              </a:ext>
            </a:extLst>
          </p:cNvPr>
          <p:cNvPicPr>
            <a:picLocks noChangeAspect="1"/>
          </p:cNvPicPr>
          <p:nvPr/>
        </p:nvPicPr>
        <p:blipFill>
          <a:blip r:embed="rId3"/>
          <a:stretch>
            <a:fillRect/>
          </a:stretch>
        </p:blipFill>
        <p:spPr>
          <a:xfrm>
            <a:off x="7083846" y="3499926"/>
            <a:ext cx="4661971" cy="978194"/>
          </a:xfrm>
          <a:prstGeom prst="rect">
            <a:avLst/>
          </a:prstGeom>
        </p:spPr>
      </p:pic>
      <p:cxnSp>
        <p:nvCxnSpPr>
          <p:cNvPr id="7" name="Straight Arrow Connector 6">
            <a:extLst>
              <a:ext uri="{FF2B5EF4-FFF2-40B4-BE49-F238E27FC236}">
                <a16:creationId xmlns:a16="http://schemas.microsoft.com/office/drawing/2014/main" id="{46E4F515-58BE-48B6-91AA-940B8EBC866C}"/>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117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AD0C-429C-4B7D-A3B7-78D8D29D02C4}"/>
              </a:ext>
            </a:extLst>
          </p:cNvPr>
          <p:cNvSpPr>
            <a:spLocks noGrp="1"/>
          </p:cNvSpPr>
          <p:nvPr>
            <p:ph type="title"/>
          </p:nvPr>
        </p:nvSpPr>
        <p:spPr>
          <a:xfrm>
            <a:off x="615822" y="308292"/>
            <a:ext cx="10515600" cy="1325563"/>
          </a:xfrm>
        </p:spPr>
        <p:txBody>
          <a:bodyPr/>
          <a:lstStyle/>
          <a:p>
            <a:r>
              <a:rPr lang="en-US">
                <a:solidFill>
                  <a:schemeClr val="tx1"/>
                </a:solidFill>
                <a:latin typeface="Arial"/>
                <a:cs typeface="Arial"/>
              </a:rPr>
              <a:t>Final Selection</a:t>
            </a:r>
          </a:p>
        </p:txBody>
      </p:sp>
      <p:sp>
        <p:nvSpPr>
          <p:cNvPr id="3" name="Content Placeholder 2">
            <a:extLst>
              <a:ext uri="{FF2B5EF4-FFF2-40B4-BE49-F238E27FC236}">
                <a16:creationId xmlns:a16="http://schemas.microsoft.com/office/drawing/2014/main" id="{CB3FE908-E1CE-42B9-919B-F5EDF6A652CE}"/>
              </a:ext>
            </a:extLst>
          </p:cNvPr>
          <p:cNvSpPr>
            <a:spLocks noGrp="1"/>
          </p:cNvSpPr>
          <p:nvPr>
            <p:ph idx="1"/>
          </p:nvPr>
        </p:nvSpPr>
        <p:spPr>
          <a:xfrm>
            <a:off x="838200" y="1495119"/>
            <a:ext cx="5409000" cy="1924593"/>
          </a:xfrm>
        </p:spPr>
        <p:txBody>
          <a:bodyPr vert="horz" lIns="91440" tIns="45720" rIns="91440" bIns="45720" rtlCol="0" anchor="t">
            <a:normAutofit/>
          </a:bodyPr>
          <a:lstStyle/>
          <a:p>
            <a:pPr marL="0" indent="0">
              <a:buNone/>
            </a:pPr>
            <a:r>
              <a:rPr lang="en-US" sz="2500">
                <a:latin typeface="Calibri"/>
                <a:cs typeface="Arial"/>
              </a:rPr>
              <a:t>Our final potential designs were ranked:</a:t>
            </a:r>
            <a:endParaRPr lang="en-US" sz="2500">
              <a:latin typeface="Calibri"/>
            </a:endParaRPr>
          </a:p>
          <a:p>
            <a:pPr marL="971550" lvl="1" indent="-514350">
              <a:buAutoNum type="arabicPeriod"/>
            </a:pPr>
            <a:r>
              <a:rPr lang="en-US" sz="2500">
                <a:latin typeface="Calibri"/>
                <a:cs typeface="Arial"/>
              </a:rPr>
              <a:t>Haptic Smart Cane</a:t>
            </a:r>
          </a:p>
          <a:p>
            <a:pPr marL="971550" lvl="1" indent="-514350">
              <a:buAutoNum type="arabicPeriod"/>
            </a:pPr>
            <a:r>
              <a:rPr lang="en-US" sz="2500">
                <a:latin typeface="Calibri"/>
                <a:cs typeface="Arial"/>
              </a:rPr>
              <a:t>Sensor Pin Chip</a:t>
            </a:r>
            <a:endParaRPr lang="en-US" sz="2500">
              <a:latin typeface="Calibri"/>
            </a:endParaRPr>
          </a:p>
          <a:p>
            <a:pPr marL="971550" lvl="1" indent="-514350">
              <a:buAutoNum type="arabicPeriod"/>
            </a:pPr>
            <a:r>
              <a:rPr lang="en-US" sz="2500">
                <a:latin typeface="Calibri"/>
                <a:cs typeface="Arial"/>
              </a:rPr>
              <a:t>Sensor Watch</a:t>
            </a:r>
          </a:p>
          <a:p>
            <a:pPr marL="457200" lvl="1" indent="0">
              <a:buNone/>
            </a:pPr>
            <a:endParaRPr lang="en-US">
              <a:latin typeface="Arial"/>
              <a:cs typeface="Arial"/>
            </a:endParaRPr>
          </a:p>
        </p:txBody>
      </p:sp>
      <p:sp>
        <p:nvSpPr>
          <p:cNvPr id="4" name="Slide Number Placeholder 3">
            <a:extLst>
              <a:ext uri="{FF2B5EF4-FFF2-40B4-BE49-F238E27FC236}">
                <a16:creationId xmlns:a16="http://schemas.microsoft.com/office/drawing/2014/main" id="{F1E52B51-0FA2-45D8-9622-FD7D0E7C53A3}"/>
              </a:ext>
            </a:extLst>
          </p:cNvPr>
          <p:cNvSpPr>
            <a:spLocks noGrp="1"/>
          </p:cNvSpPr>
          <p:nvPr>
            <p:ph type="sldNum" sz="quarter" idx="4"/>
          </p:nvPr>
        </p:nvSpPr>
        <p:spPr/>
        <p:txBody>
          <a:bodyPr lIns="91440" tIns="45720" rIns="91440" bIns="45720" anchor="t"/>
          <a:lstStyle/>
          <a:p>
            <a:r>
              <a:rPr lang="en-US">
                <a:latin typeface="Arial"/>
                <a:cs typeface="Arial"/>
              </a:rPr>
              <a:t>10</a:t>
            </a:r>
          </a:p>
          <a:p>
            <a:endParaRPr lang="en-US"/>
          </a:p>
        </p:txBody>
      </p:sp>
      <p:sp>
        <p:nvSpPr>
          <p:cNvPr id="19" name="Rectangle 18">
            <a:extLst>
              <a:ext uri="{FF2B5EF4-FFF2-40B4-BE49-F238E27FC236}">
                <a16:creationId xmlns:a16="http://schemas.microsoft.com/office/drawing/2014/main" id="{C3199AD2-4ED0-40E6-B596-699801F750EC}"/>
              </a:ext>
            </a:extLst>
          </p:cNvPr>
          <p:cNvSpPr/>
          <p:nvPr/>
        </p:nvSpPr>
        <p:spPr>
          <a:xfrm>
            <a:off x="1131065" y="4762041"/>
            <a:ext cx="3057179" cy="1156771"/>
          </a:xfrm>
          <a:prstGeom prst="rect">
            <a:avLst/>
          </a:prstGeom>
          <a:solidFill>
            <a:schemeClr val="tx1">
              <a:lumMod val="65000"/>
              <a:lumOff val="35000"/>
            </a:schemeClr>
          </a:solidFill>
          <a:ln w="28575">
            <a:solidFill>
              <a:schemeClr val="tx1"/>
            </a:solidFill>
            <a:extLst>
              <a:ext uri="{C807C97D-BFC1-408E-A445-0C87EB9F89A2}">
                <ask:lineSketchStyleProps xmlns:ask="http://schemas.microsoft.com/office/drawing/2018/sketchyshapes" sd="3499211612">
                  <a:custGeom>
                    <a:avLst/>
                    <a:gdLst>
                      <a:gd name="connsiteX0" fmla="*/ 0 w 3057179"/>
                      <a:gd name="connsiteY0" fmla="*/ 0 h 1156771"/>
                      <a:gd name="connsiteX1" fmla="*/ 570673 w 3057179"/>
                      <a:gd name="connsiteY1" fmla="*/ 0 h 1156771"/>
                      <a:gd name="connsiteX2" fmla="*/ 1019060 w 3057179"/>
                      <a:gd name="connsiteY2" fmla="*/ 0 h 1156771"/>
                      <a:gd name="connsiteX3" fmla="*/ 1467446 w 3057179"/>
                      <a:gd name="connsiteY3" fmla="*/ 0 h 1156771"/>
                      <a:gd name="connsiteX4" fmla="*/ 1885260 w 3057179"/>
                      <a:gd name="connsiteY4" fmla="*/ 0 h 1156771"/>
                      <a:gd name="connsiteX5" fmla="*/ 2364218 w 3057179"/>
                      <a:gd name="connsiteY5" fmla="*/ 0 h 1156771"/>
                      <a:gd name="connsiteX6" fmla="*/ 3057179 w 3057179"/>
                      <a:gd name="connsiteY6" fmla="*/ 0 h 1156771"/>
                      <a:gd name="connsiteX7" fmla="*/ 3057179 w 3057179"/>
                      <a:gd name="connsiteY7" fmla="*/ 578386 h 1156771"/>
                      <a:gd name="connsiteX8" fmla="*/ 3057179 w 3057179"/>
                      <a:gd name="connsiteY8" fmla="*/ 1156771 h 1156771"/>
                      <a:gd name="connsiteX9" fmla="*/ 2608793 w 3057179"/>
                      <a:gd name="connsiteY9" fmla="*/ 1156771 h 1156771"/>
                      <a:gd name="connsiteX10" fmla="*/ 2160406 w 3057179"/>
                      <a:gd name="connsiteY10" fmla="*/ 1156771 h 1156771"/>
                      <a:gd name="connsiteX11" fmla="*/ 1681448 w 3057179"/>
                      <a:gd name="connsiteY11" fmla="*/ 1156771 h 1156771"/>
                      <a:gd name="connsiteX12" fmla="*/ 1263634 w 3057179"/>
                      <a:gd name="connsiteY12" fmla="*/ 1156771 h 1156771"/>
                      <a:gd name="connsiteX13" fmla="*/ 754104 w 3057179"/>
                      <a:gd name="connsiteY13" fmla="*/ 1156771 h 1156771"/>
                      <a:gd name="connsiteX14" fmla="*/ 0 w 3057179"/>
                      <a:gd name="connsiteY14" fmla="*/ 1156771 h 1156771"/>
                      <a:gd name="connsiteX15" fmla="*/ 0 w 3057179"/>
                      <a:gd name="connsiteY15" fmla="*/ 566818 h 1156771"/>
                      <a:gd name="connsiteX16" fmla="*/ 0 w 3057179"/>
                      <a:gd name="connsiteY16" fmla="*/ 0 h 11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7179" h="1156771" fill="none" extrusionOk="0">
                        <a:moveTo>
                          <a:pt x="0" y="0"/>
                        </a:moveTo>
                        <a:cubicBezTo>
                          <a:pt x="226957" y="-45583"/>
                          <a:pt x="362193" y="50417"/>
                          <a:pt x="570673" y="0"/>
                        </a:cubicBezTo>
                        <a:cubicBezTo>
                          <a:pt x="779153" y="-50417"/>
                          <a:pt x="843157" y="6139"/>
                          <a:pt x="1019060" y="0"/>
                        </a:cubicBezTo>
                        <a:cubicBezTo>
                          <a:pt x="1194963" y="-6139"/>
                          <a:pt x="1334351" y="42903"/>
                          <a:pt x="1467446" y="0"/>
                        </a:cubicBezTo>
                        <a:cubicBezTo>
                          <a:pt x="1600541" y="-42903"/>
                          <a:pt x="1717646" y="11893"/>
                          <a:pt x="1885260" y="0"/>
                        </a:cubicBezTo>
                        <a:cubicBezTo>
                          <a:pt x="2052874" y="-11893"/>
                          <a:pt x="2232076" y="37347"/>
                          <a:pt x="2364218" y="0"/>
                        </a:cubicBezTo>
                        <a:cubicBezTo>
                          <a:pt x="2496360" y="-37347"/>
                          <a:pt x="2757252" y="12951"/>
                          <a:pt x="3057179" y="0"/>
                        </a:cubicBezTo>
                        <a:cubicBezTo>
                          <a:pt x="3077955" y="218359"/>
                          <a:pt x="3007644" y="311159"/>
                          <a:pt x="3057179" y="578386"/>
                        </a:cubicBezTo>
                        <a:cubicBezTo>
                          <a:pt x="3106714" y="845613"/>
                          <a:pt x="3003294" y="1033547"/>
                          <a:pt x="3057179" y="1156771"/>
                        </a:cubicBezTo>
                        <a:cubicBezTo>
                          <a:pt x="2897329" y="1162875"/>
                          <a:pt x="2744682" y="1135417"/>
                          <a:pt x="2608793" y="1156771"/>
                        </a:cubicBezTo>
                        <a:cubicBezTo>
                          <a:pt x="2472904" y="1178125"/>
                          <a:pt x="2301257" y="1122905"/>
                          <a:pt x="2160406" y="1156771"/>
                        </a:cubicBezTo>
                        <a:cubicBezTo>
                          <a:pt x="2019555" y="1190637"/>
                          <a:pt x="1851527" y="1103294"/>
                          <a:pt x="1681448" y="1156771"/>
                        </a:cubicBezTo>
                        <a:cubicBezTo>
                          <a:pt x="1511369" y="1210248"/>
                          <a:pt x="1428823" y="1147044"/>
                          <a:pt x="1263634" y="1156771"/>
                        </a:cubicBezTo>
                        <a:cubicBezTo>
                          <a:pt x="1098445" y="1166498"/>
                          <a:pt x="983619" y="1120449"/>
                          <a:pt x="754104" y="1156771"/>
                        </a:cubicBezTo>
                        <a:cubicBezTo>
                          <a:pt x="524589" y="1193093"/>
                          <a:pt x="349722" y="1079766"/>
                          <a:pt x="0" y="1156771"/>
                        </a:cubicBezTo>
                        <a:cubicBezTo>
                          <a:pt x="-6860" y="933267"/>
                          <a:pt x="237" y="740939"/>
                          <a:pt x="0" y="566818"/>
                        </a:cubicBezTo>
                        <a:cubicBezTo>
                          <a:pt x="-237" y="392697"/>
                          <a:pt x="25627" y="248942"/>
                          <a:pt x="0" y="0"/>
                        </a:cubicBezTo>
                        <a:close/>
                      </a:path>
                      <a:path w="3057179" h="1156771" stroke="0" extrusionOk="0">
                        <a:moveTo>
                          <a:pt x="0" y="0"/>
                        </a:moveTo>
                        <a:cubicBezTo>
                          <a:pt x="124750" y="-34653"/>
                          <a:pt x="277456" y="47236"/>
                          <a:pt x="478958" y="0"/>
                        </a:cubicBezTo>
                        <a:cubicBezTo>
                          <a:pt x="680460" y="-47236"/>
                          <a:pt x="809801" y="16240"/>
                          <a:pt x="927344" y="0"/>
                        </a:cubicBezTo>
                        <a:cubicBezTo>
                          <a:pt x="1044887" y="-16240"/>
                          <a:pt x="1195819" y="52015"/>
                          <a:pt x="1375731" y="0"/>
                        </a:cubicBezTo>
                        <a:cubicBezTo>
                          <a:pt x="1555643" y="-52015"/>
                          <a:pt x="1635025" y="10094"/>
                          <a:pt x="1793545" y="0"/>
                        </a:cubicBezTo>
                        <a:cubicBezTo>
                          <a:pt x="1952065" y="-10094"/>
                          <a:pt x="2102925" y="6021"/>
                          <a:pt x="2211359" y="0"/>
                        </a:cubicBezTo>
                        <a:cubicBezTo>
                          <a:pt x="2319793" y="-6021"/>
                          <a:pt x="2765002" y="82029"/>
                          <a:pt x="3057179" y="0"/>
                        </a:cubicBezTo>
                        <a:cubicBezTo>
                          <a:pt x="3108462" y="259141"/>
                          <a:pt x="3053803" y="402261"/>
                          <a:pt x="3057179" y="589953"/>
                        </a:cubicBezTo>
                        <a:cubicBezTo>
                          <a:pt x="3060555" y="777645"/>
                          <a:pt x="3039768" y="928331"/>
                          <a:pt x="3057179" y="1156771"/>
                        </a:cubicBezTo>
                        <a:cubicBezTo>
                          <a:pt x="2820894" y="1172583"/>
                          <a:pt x="2700824" y="1098878"/>
                          <a:pt x="2517077" y="1156771"/>
                        </a:cubicBezTo>
                        <a:cubicBezTo>
                          <a:pt x="2333330" y="1214664"/>
                          <a:pt x="2261081" y="1155401"/>
                          <a:pt x="2068691" y="1156771"/>
                        </a:cubicBezTo>
                        <a:cubicBezTo>
                          <a:pt x="1876301" y="1158141"/>
                          <a:pt x="1836214" y="1112814"/>
                          <a:pt x="1650877" y="1156771"/>
                        </a:cubicBezTo>
                        <a:cubicBezTo>
                          <a:pt x="1465540" y="1200728"/>
                          <a:pt x="1261600" y="1129079"/>
                          <a:pt x="1110775" y="1156771"/>
                        </a:cubicBezTo>
                        <a:cubicBezTo>
                          <a:pt x="959950" y="1184463"/>
                          <a:pt x="759649" y="1111578"/>
                          <a:pt x="662389" y="1156771"/>
                        </a:cubicBezTo>
                        <a:cubicBezTo>
                          <a:pt x="565129" y="1201964"/>
                          <a:pt x="158212" y="1138291"/>
                          <a:pt x="0" y="1156771"/>
                        </a:cubicBezTo>
                        <a:cubicBezTo>
                          <a:pt x="-51501" y="993513"/>
                          <a:pt x="44419" y="695508"/>
                          <a:pt x="0" y="566818"/>
                        </a:cubicBezTo>
                        <a:cubicBezTo>
                          <a:pt x="-44419" y="438128"/>
                          <a:pt x="10614" y="25055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#2 </a:t>
            </a:r>
          </a:p>
          <a:p>
            <a:pPr algn="ctr"/>
            <a:r>
              <a:rPr lang="en-US">
                <a:cs typeface="Calibri"/>
              </a:rPr>
              <a:t>Sensor Pin Chip</a:t>
            </a:r>
          </a:p>
        </p:txBody>
      </p:sp>
      <p:sp>
        <p:nvSpPr>
          <p:cNvPr id="20" name="Rectangle 19">
            <a:extLst>
              <a:ext uri="{FF2B5EF4-FFF2-40B4-BE49-F238E27FC236}">
                <a16:creationId xmlns:a16="http://schemas.microsoft.com/office/drawing/2014/main" id="{B1DC97CF-CCB8-4E8A-8D27-69DDEA1B40C8}"/>
              </a:ext>
            </a:extLst>
          </p:cNvPr>
          <p:cNvSpPr/>
          <p:nvPr/>
        </p:nvSpPr>
        <p:spPr>
          <a:xfrm>
            <a:off x="4184229" y="4235044"/>
            <a:ext cx="3057180" cy="1680072"/>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#1</a:t>
            </a:r>
          </a:p>
          <a:p>
            <a:pPr algn="ctr"/>
            <a:r>
              <a:rPr lang="en-US">
                <a:cs typeface="Calibri"/>
              </a:rPr>
              <a:t>Haptic Smart Cane</a:t>
            </a:r>
          </a:p>
        </p:txBody>
      </p:sp>
      <p:sp>
        <p:nvSpPr>
          <p:cNvPr id="21" name="Rectangle 20">
            <a:extLst>
              <a:ext uri="{FF2B5EF4-FFF2-40B4-BE49-F238E27FC236}">
                <a16:creationId xmlns:a16="http://schemas.microsoft.com/office/drawing/2014/main" id="{82904799-9F93-4A05-BA2F-2BB8106A5034}"/>
              </a:ext>
            </a:extLst>
          </p:cNvPr>
          <p:cNvSpPr/>
          <p:nvPr/>
        </p:nvSpPr>
        <p:spPr>
          <a:xfrm>
            <a:off x="7237393" y="5011068"/>
            <a:ext cx="3103084" cy="908891"/>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#3 </a:t>
            </a:r>
          </a:p>
          <a:p>
            <a:pPr algn="ctr"/>
            <a:r>
              <a:rPr lang="en-US">
                <a:cs typeface="Calibri"/>
              </a:rPr>
              <a:t>Sensor Watch</a:t>
            </a:r>
          </a:p>
        </p:txBody>
      </p:sp>
      <p:pic>
        <p:nvPicPr>
          <p:cNvPr id="27" name="Graphic 27" descr="Ribbon">
            <a:extLst>
              <a:ext uri="{FF2B5EF4-FFF2-40B4-BE49-F238E27FC236}">
                <a16:creationId xmlns:a16="http://schemas.microsoft.com/office/drawing/2014/main" id="{6C00AE75-AC13-4AEE-9686-ECB4A8399E9E}"/>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4158476" y="4238869"/>
            <a:ext cx="914400" cy="914400"/>
          </a:xfrm>
        </p:spPr>
      </p:pic>
      <p:pic>
        <p:nvPicPr>
          <p:cNvPr id="11" name="Picture 10" descr="A close up of electronics&#10;&#10;Description automatically generated">
            <a:extLst>
              <a:ext uri="{FF2B5EF4-FFF2-40B4-BE49-F238E27FC236}">
                <a16:creationId xmlns:a16="http://schemas.microsoft.com/office/drawing/2014/main" id="{E1F34F52-1088-478E-B019-A7EFC77D587D}"/>
              </a:ext>
            </a:extLst>
          </p:cNvPr>
          <p:cNvPicPr>
            <a:picLocks noChangeAspect="1"/>
          </p:cNvPicPr>
          <p:nvPr/>
        </p:nvPicPr>
        <p:blipFill rotWithShape="1">
          <a:blip r:embed="rId4">
            <a:extLst>
              <a:ext uri="{28A0092B-C50C-407E-A947-70E740481C1C}">
                <a14:useLocalDpi xmlns:a14="http://schemas.microsoft.com/office/drawing/2010/main" val="0"/>
              </a:ext>
            </a:extLst>
          </a:blip>
          <a:srcRect t="1671"/>
          <a:stretch/>
        </p:blipFill>
        <p:spPr>
          <a:xfrm>
            <a:off x="2423955" y="3788520"/>
            <a:ext cx="984281" cy="910109"/>
          </a:xfrm>
          <a:prstGeom prst="rect">
            <a:avLst/>
          </a:prstGeom>
        </p:spPr>
      </p:pic>
      <p:pic>
        <p:nvPicPr>
          <p:cNvPr id="13" name="Picture 12" descr="A picture containing dark, knife, air&#10;&#10;Description automatically generated">
            <a:extLst>
              <a:ext uri="{FF2B5EF4-FFF2-40B4-BE49-F238E27FC236}">
                <a16:creationId xmlns:a16="http://schemas.microsoft.com/office/drawing/2014/main" id="{4AC9DFC2-3062-429D-9D6D-64C585C51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520" y="3441278"/>
            <a:ext cx="1253644" cy="1533448"/>
          </a:xfrm>
          <a:prstGeom prst="rect">
            <a:avLst/>
          </a:prstGeom>
        </p:spPr>
      </p:pic>
      <p:pic>
        <p:nvPicPr>
          <p:cNvPr id="15" name="Graphic 12" descr="Wi-Fi">
            <a:extLst>
              <a:ext uri="{FF2B5EF4-FFF2-40B4-BE49-F238E27FC236}">
                <a16:creationId xmlns:a16="http://schemas.microsoft.com/office/drawing/2014/main" id="{E4B356A7-DF53-4A91-B4CD-68DE07A2B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160000">
            <a:off x="1931510" y="3947171"/>
            <a:ext cx="790908" cy="781728"/>
          </a:xfrm>
          <a:prstGeom prst="rect">
            <a:avLst/>
          </a:prstGeom>
        </p:spPr>
      </p:pic>
      <p:pic>
        <p:nvPicPr>
          <p:cNvPr id="26" name="Graphic 12" descr="Wi-Fi">
            <a:extLst>
              <a:ext uri="{FF2B5EF4-FFF2-40B4-BE49-F238E27FC236}">
                <a16:creationId xmlns:a16="http://schemas.microsoft.com/office/drawing/2014/main" id="{396B3640-45EB-4718-B500-C15B658AD7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245787" y="4011576"/>
            <a:ext cx="465665" cy="465777"/>
          </a:xfrm>
          <a:prstGeom prst="rect">
            <a:avLst/>
          </a:prstGeom>
        </p:spPr>
      </p:pic>
      <p:sp>
        <p:nvSpPr>
          <p:cNvPr id="22" name="Content Placeholder 5">
            <a:extLst>
              <a:ext uri="{FF2B5EF4-FFF2-40B4-BE49-F238E27FC236}">
                <a16:creationId xmlns:a16="http://schemas.microsoft.com/office/drawing/2014/main" id="{76FF5745-C0A4-49B1-8B47-A2E0101514E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pic>
        <p:nvPicPr>
          <p:cNvPr id="5" name="Picture 5" descr="A picture containing object, lamp, flying, dark&#10;&#10;Description automatically generated">
            <a:extLst>
              <a:ext uri="{FF2B5EF4-FFF2-40B4-BE49-F238E27FC236}">
                <a16:creationId xmlns:a16="http://schemas.microsoft.com/office/drawing/2014/main" id="{2AFD303B-BD0A-4DD9-A019-7C7BC31D0818}"/>
              </a:ext>
            </a:extLst>
          </p:cNvPr>
          <p:cNvPicPr>
            <a:picLocks noChangeAspect="1"/>
          </p:cNvPicPr>
          <p:nvPr/>
        </p:nvPicPr>
        <p:blipFill>
          <a:blip r:embed="rId8"/>
          <a:stretch>
            <a:fillRect/>
          </a:stretch>
        </p:blipFill>
        <p:spPr>
          <a:xfrm rot="-720000">
            <a:off x="4490885" y="2159983"/>
            <a:ext cx="2581275" cy="2562225"/>
          </a:xfrm>
          <a:prstGeom prst="rect">
            <a:avLst/>
          </a:prstGeom>
        </p:spPr>
      </p:pic>
    </p:spTree>
    <p:extLst>
      <p:ext uri="{BB962C8B-B14F-4D97-AF65-F5344CB8AC3E}">
        <p14:creationId xmlns:p14="http://schemas.microsoft.com/office/powerpoint/2010/main" val="42110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CB94F-9CE2-4C6D-AFD1-A145EE60B9D2}"/>
              </a:ext>
            </a:extLst>
          </p:cNvPr>
          <p:cNvSpPr>
            <a:spLocks noGrp="1"/>
          </p:cNvSpPr>
          <p:nvPr>
            <p:ph sz="half" idx="13"/>
          </p:nvPr>
        </p:nvSpPr>
        <p:spPr>
          <a:xfrm>
            <a:off x="423058" y="1672605"/>
            <a:ext cx="3464824" cy="3794408"/>
          </a:xfrm>
        </p:spPr>
        <p:txBody>
          <a:bodyPr vert="horz" lIns="91440" tIns="45720" rIns="91440" bIns="45720" rtlCol="0" anchor="t">
            <a:normAutofit/>
          </a:bodyPr>
          <a:lstStyle/>
          <a:p>
            <a:r>
              <a:rPr lang="en-US">
                <a:latin typeface="Arial"/>
                <a:cs typeface="Arial"/>
              </a:rPr>
              <a:t>White Cane</a:t>
            </a:r>
            <a:endParaRPr lang="en-US"/>
          </a:p>
        </p:txBody>
      </p:sp>
      <p:sp>
        <p:nvSpPr>
          <p:cNvPr id="4" name="Content Placeholder 3">
            <a:extLst>
              <a:ext uri="{FF2B5EF4-FFF2-40B4-BE49-F238E27FC236}">
                <a16:creationId xmlns:a16="http://schemas.microsoft.com/office/drawing/2014/main" id="{8643E63A-133D-48AD-87D9-DF3E5129F4A2}"/>
              </a:ext>
            </a:extLst>
          </p:cNvPr>
          <p:cNvSpPr>
            <a:spLocks noGrp="1"/>
          </p:cNvSpPr>
          <p:nvPr>
            <p:ph sz="half" idx="14"/>
          </p:nvPr>
        </p:nvSpPr>
        <p:spPr>
          <a:xfrm>
            <a:off x="4022838" y="1672605"/>
            <a:ext cx="3474720" cy="3465334"/>
          </a:xfrm>
        </p:spPr>
        <p:txBody>
          <a:bodyPr vert="horz" lIns="91440" tIns="45720" rIns="91440" bIns="45720" rtlCol="0" anchor="t">
            <a:normAutofit/>
          </a:bodyPr>
          <a:lstStyle/>
          <a:p>
            <a:r>
              <a:rPr lang="en-US">
                <a:latin typeface="Arial"/>
                <a:cs typeface="Arial"/>
              </a:rPr>
              <a:t>Sunu Band</a:t>
            </a:r>
            <a:endParaRPr lang="en-US"/>
          </a:p>
        </p:txBody>
      </p:sp>
      <p:sp>
        <p:nvSpPr>
          <p:cNvPr id="5" name="Content Placeholder 4">
            <a:extLst>
              <a:ext uri="{FF2B5EF4-FFF2-40B4-BE49-F238E27FC236}">
                <a16:creationId xmlns:a16="http://schemas.microsoft.com/office/drawing/2014/main" id="{80D21D76-59B2-45C2-9EDA-8B943BACF1B9}"/>
              </a:ext>
            </a:extLst>
          </p:cNvPr>
          <p:cNvSpPr>
            <a:spLocks noGrp="1"/>
          </p:cNvSpPr>
          <p:nvPr>
            <p:ph sz="half" idx="15"/>
          </p:nvPr>
        </p:nvSpPr>
        <p:spPr>
          <a:xfrm>
            <a:off x="7974526" y="1704800"/>
            <a:ext cx="3474720" cy="3465333"/>
          </a:xfrm>
        </p:spPr>
        <p:txBody>
          <a:bodyPr vert="horz" lIns="91440" tIns="45720" rIns="91440" bIns="45720" rtlCol="0" anchor="t">
            <a:normAutofit/>
          </a:bodyPr>
          <a:lstStyle/>
          <a:p>
            <a:r>
              <a:rPr lang="en-US">
                <a:latin typeface="Arial"/>
                <a:cs typeface="Arial"/>
              </a:rPr>
              <a:t>WeWalk </a:t>
            </a:r>
            <a:endParaRPr lang="en-US"/>
          </a:p>
        </p:txBody>
      </p:sp>
      <p:sp>
        <p:nvSpPr>
          <p:cNvPr id="6" name="Text Placeholder 5">
            <a:extLst>
              <a:ext uri="{FF2B5EF4-FFF2-40B4-BE49-F238E27FC236}">
                <a16:creationId xmlns:a16="http://schemas.microsoft.com/office/drawing/2014/main" id="{630342CC-C34A-4029-A210-9C17029282A5}"/>
              </a:ext>
            </a:extLst>
          </p:cNvPr>
          <p:cNvSpPr>
            <a:spLocks noGrp="1"/>
          </p:cNvSpPr>
          <p:nvPr>
            <p:ph type="body" idx="1"/>
          </p:nvPr>
        </p:nvSpPr>
        <p:spPr>
          <a:xfrm>
            <a:off x="242277" y="5174190"/>
            <a:ext cx="3473132" cy="457200"/>
          </a:xfrm>
        </p:spPr>
        <p:txBody>
          <a:bodyPr>
            <a:normAutofit/>
          </a:bodyPr>
          <a:lstStyle/>
          <a:p>
            <a:r>
              <a:rPr lang="en-US" sz="1200" b="0">
                <a:latin typeface="Arial"/>
                <a:cs typeface="Arial"/>
              </a:rPr>
              <a:t>https://athome.medline.com/en/medline-white-cane-for-blind-vision-impaired-1ct-mdswhtcane</a:t>
            </a:r>
          </a:p>
        </p:txBody>
      </p:sp>
      <p:sp>
        <p:nvSpPr>
          <p:cNvPr id="7" name="Text Placeholder 6">
            <a:extLst>
              <a:ext uri="{FF2B5EF4-FFF2-40B4-BE49-F238E27FC236}">
                <a16:creationId xmlns:a16="http://schemas.microsoft.com/office/drawing/2014/main" id="{BBA70C00-49A0-4625-AF93-C3CCF10C324A}"/>
              </a:ext>
            </a:extLst>
          </p:cNvPr>
          <p:cNvSpPr>
            <a:spLocks noGrp="1"/>
          </p:cNvSpPr>
          <p:nvPr>
            <p:ph type="body" sz="quarter" idx="3"/>
          </p:nvPr>
        </p:nvSpPr>
        <p:spPr>
          <a:xfrm>
            <a:off x="4427913" y="5173045"/>
            <a:ext cx="2435629" cy="457200"/>
          </a:xfrm>
        </p:spPr>
        <p:txBody>
          <a:bodyPr>
            <a:normAutofit/>
          </a:bodyPr>
          <a:lstStyle/>
          <a:p>
            <a:r>
              <a:rPr lang="en-US" sz="1200" b="0">
                <a:latin typeface="Arial"/>
                <a:cs typeface="Arial"/>
              </a:rPr>
              <a:t>https://www.sunu.com/es/index</a:t>
            </a:r>
          </a:p>
        </p:txBody>
      </p:sp>
      <p:sp>
        <p:nvSpPr>
          <p:cNvPr id="8" name="Text Placeholder 7">
            <a:extLst>
              <a:ext uri="{FF2B5EF4-FFF2-40B4-BE49-F238E27FC236}">
                <a16:creationId xmlns:a16="http://schemas.microsoft.com/office/drawing/2014/main" id="{18DF7555-C147-4122-ACD6-FB95D44BA779}"/>
              </a:ext>
            </a:extLst>
          </p:cNvPr>
          <p:cNvSpPr>
            <a:spLocks noGrp="1"/>
          </p:cNvSpPr>
          <p:nvPr>
            <p:ph type="body" sz="quarter" idx="16"/>
          </p:nvPr>
        </p:nvSpPr>
        <p:spPr>
          <a:xfrm>
            <a:off x="8227795" y="5275710"/>
            <a:ext cx="3478763" cy="360219"/>
          </a:xfrm>
        </p:spPr>
        <p:txBody>
          <a:bodyPr>
            <a:noAutofit/>
          </a:bodyPr>
          <a:lstStyle/>
          <a:p>
            <a:r>
              <a:rPr lang="en-US" sz="1200" b="0">
                <a:latin typeface="Arial"/>
                <a:cs typeface="Arial"/>
              </a:rPr>
              <a:t>https://webrazzi.com/en/2020/05/01/wewalk-investment-750k/</a:t>
            </a:r>
            <a:endParaRPr lang="en-US"/>
          </a:p>
        </p:txBody>
      </p:sp>
      <p:sp>
        <p:nvSpPr>
          <p:cNvPr id="9" name="Slide Number Placeholder 8">
            <a:extLst>
              <a:ext uri="{FF2B5EF4-FFF2-40B4-BE49-F238E27FC236}">
                <a16:creationId xmlns:a16="http://schemas.microsoft.com/office/drawing/2014/main" id="{D09B4E4F-1511-4FA3-BF38-027BDA4FB8FD}"/>
              </a:ext>
            </a:extLst>
          </p:cNvPr>
          <p:cNvSpPr>
            <a:spLocks noGrp="1"/>
          </p:cNvSpPr>
          <p:nvPr>
            <p:ph type="sldNum" sz="quarter" idx="4"/>
          </p:nvPr>
        </p:nvSpPr>
        <p:spPr/>
        <p:txBody>
          <a:bodyPr lIns="91440" tIns="45720" rIns="91440" bIns="45720" anchor="t"/>
          <a:lstStyle/>
          <a:p>
            <a:r>
              <a:rPr lang="en-US">
                <a:latin typeface="Arial"/>
                <a:cs typeface="Arial"/>
              </a:rPr>
              <a:t>18</a:t>
            </a:r>
            <a:endParaRPr lang="en-US"/>
          </a:p>
        </p:txBody>
      </p:sp>
      <p:pic>
        <p:nvPicPr>
          <p:cNvPr id="11" name="Picture 12" descr="A picture containing shape&#10;&#10;Description automatically generated">
            <a:extLst>
              <a:ext uri="{FF2B5EF4-FFF2-40B4-BE49-F238E27FC236}">
                <a16:creationId xmlns:a16="http://schemas.microsoft.com/office/drawing/2014/main" id="{4F131853-6BE1-4E22-99AA-08A1BF15DA47}"/>
              </a:ext>
            </a:extLst>
          </p:cNvPr>
          <p:cNvPicPr>
            <a:picLocks noGrp="1" noChangeAspect="1"/>
          </p:cNvPicPr>
          <p:nvPr>
            <p:ph sz="quarter" idx="11"/>
          </p:nvPr>
        </p:nvPicPr>
        <p:blipFill>
          <a:blip r:embed="rId2"/>
          <a:stretch>
            <a:fillRect/>
          </a:stretch>
        </p:blipFill>
        <p:spPr>
          <a:xfrm rot="1200000">
            <a:off x="766296" y="2287977"/>
            <a:ext cx="2422463" cy="2422463"/>
          </a:xfrm>
        </p:spPr>
      </p:pic>
      <p:pic>
        <p:nvPicPr>
          <p:cNvPr id="14" name="Picture 12" descr="A picture containing sitting, table, light, green&#10;&#10;Description automatically generated">
            <a:extLst>
              <a:ext uri="{FF2B5EF4-FFF2-40B4-BE49-F238E27FC236}">
                <a16:creationId xmlns:a16="http://schemas.microsoft.com/office/drawing/2014/main" id="{EF83CA43-A128-4E3A-B185-4DED8805B2EC}"/>
              </a:ext>
            </a:extLst>
          </p:cNvPr>
          <p:cNvPicPr>
            <a:picLocks noChangeAspect="1"/>
          </p:cNvPicPr>
          <p:nvPr/>
        </p:nvPicPr>
        <p:blipFill>
          <a:blip r:embed="rId3"/>
          <a:stretch>
            <a:fillRect/>
          </a:stretch>
        </p:blipFill>
        <p:spPr>
          <a:xfrm>
            <a:off x="3879842" y="2499296"/>
            <a:ext cx="2840517" cy="2003129"/>
          </a:xfrm>
          <a:prstGeom prst="rect">
            <a:avLst/>
          </a:prstGeom>
        </p:spPr>
      </p:pic>
      <p:sp>
        <p:nvSpPr>
          <p:cNvPr id="10" name="Content Placeholder 5">
            <a:extLst>
              <a:ext uri="{FF2B5EF4-FFF2-40B4-BE49-F238E27FC236}">
                <a16:creationId xmlns:a16="http://schemas.microsoft.com/office/drawing/2014/main" id="{280937FD-DED2-4DAC-B98D-06223055285E}"/>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Ethan Saffer</a:t>
            </a:r>
            <a:endParaRPr lang="en-US"/>
          </a:p>
        </p:txBody>
      </p:sp>
      <p:sp>
        <p:nvSpPr>
          <p:cNvPr id="16" name="Title 4">
            <a:extLst>
              <a:ext uri="{FF2B5EF4-FFF2-40B4-BE49-F238E27FC236}">
                <a16:creationId xmlns:a16="http://schemas.microsoft.com/office/drawing/2014/main" id="{5938F4D0-4A86-46AD-9DB9-200C1ED91E5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Competitors</a:t>
            </a:r>
          </a:p>
        </p:txBody>
      </p:sp>
      <p:pic>
        <p:nvPicPr>
          <p:cNvPr id="12" name="Picture 14">
            <a:extLst>
              <a:ext uri="{FF2B5EF4-FFF2-40B4-BE49-F238E27FC236}">
                <a16:creationId xmlns:a16="http://schemas.microsoft.com/office/drawing/2014/main" id="{F03353BA-4F11-483F-A70F-D60C69596A7F}"/>
              </a:ext>
            </a:extLst>
          </p:cNvPr>
          <p:cNvPicPr>
            <a:picLocks noChangeAspect="1"/>
          </p:cNvPicPr>
          <p:nvPr/>
        </p:nvPicPr>
        <p:blipFill>
          <a:blip r:embed="rId4"/>
          <a:stretch>
            <a:fillRect/>
          </a:stretch>
        </p:blipFill>
        <p:spPr>
          <a:xfrm>
            <a:off x="7976316" y="2750755"/>
            <a:ext cx="3054439" cy="1496010"/>
          </a:xfrm>
          <a:prstGeom prst="rect">
            <a:avLst/>
          </a:prstGeom>
        </p:spPr>
      </p:pic>
    </p:spTree>
    <p:extLst>
      <p:ext uri="{BB962C8B-B14F-4D97-AF65-F5344CB8AC3E}">
        <p14:creationId xmlns:p14="http://schemas.microsoft.com/office/powerpoint/2010/main" val="2356360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D7EC-F4FA-4E72-950C-EE34C476DBD7}"/>
              </a:ext>
            </a:extLst>
          </p:cNvPr>
          <p:cNvSpPr>
            <a:spLocks noGrp="1"/>
          </p:cNvSpPr>
          <p:nvPr>
            <p:ph type="title"/>
          </p:nvPr>
        </p:nvSpPr>
        <p:spPr>
          <a:xfrm>
            <a:off x="838200" y="365125"/>
            <a:ext cx="10515600" cy="1325563"/>
          </a:xfrm>
        </p:spPr>
        <p:txBody>
          <a:bodyPr anchor="ctr">
            <a:normAutofit/>
          </a:bodyPr>
          <a:lstStyle/>
          <a:p>
            <a:r>
              <a:rPr lang="en-US" err="1">
                <a:solidFill>
                  <a:schemeClr val="tx1"/>
                </a:solidFill>
                <a:latin typeface="Arial"/>
                <a:cs typeface="Arial"/>
              </a:rPr>
              <a:t>WeWalk</a:t>
            </a:r>
            <a:endParaRPr lang="en-US">
              <a:solidFill>
                <a:schemeClr val="tx1"/>
              </a:solidFill>
              <a:latin typeface="Arial"/>
              <a:cs typeface="Arial"/>
            </a:endParaRPr>
          </a:p>
        </p:txBody>
      </p:sp>
      <p:sp>
        <p:nvSpPr>
          <p:cNvPr id="3" name="Content Placeholder 2">
            <a:extLst>
              <a:ext uri="{FF2B5EF4-FFF2-40B4-BE49-F238E27FC236}">
                <a16:creationId xmlns:a16="http://schemas.microsoft.com/office/drawing/2014/main" id="{E2442254-8714-4791-8F59-31CBB91D5FBB}"/>
              </a:ext>
            </a:extLst>
          </p:cNvPr>
          <p:cNvSpPr>
            <a:spLocks noGrp="1"/>
          </p:cNvSpPr>
          <p:nvPr>
            <p:ph sz="half" idx="1"/>
          </p:nvPr>
        </p:nvSpPr>
        <p:spPr>
          <a:xfrm>
            <a:off x="838200" y="1825625"/>
            <a:ext cx="5181600" cy="4351338"/>
          </a:xfrm>
        </p:spPr>
        <p:txBody>
          <a:bodyPr vert="horz" lIns="91440" tIns="45720" rIns="91440" bIns="45720" rtlCol="0">
            <a:normAutofit/>
          </a:bodyPr>
          <a:lstStyle/>
          <a:p>
            <a:r>
              <a:rPr lang="en-US"/>
              <a:t>Similar product that incorporates ultrasonic sensors in the format of a smart-cane.</a:t>
            </a:r>
          </a:p>
          <a:p>
            <a:r>
              <a:rPr lang="en-US"/>
              <a:t>Uses infrared sensors to detect ground irregularities.</a:t>
            </a:r>
          </a:p>
          <a:p>
            <a:r>
              <a:rPr lang="en-US"/>
              <a:t>Overload of information.</a:t>
            </a:r>
          </a:p>
          <a:p>
            <a:endParaRPr lang="en-US"/>
          </a:p>
          <a:p>
            <a:endParaRPr lang="en-US"/>
          </a:p>
        </p:txBody>
      </p:sp>
      <p:pic>
        <p:nvPicPr>
          <p:cNvPr id="4" name="Picture 4" descr="Diagram&#10;&#10;Description automatically generated">
            <a:extLst>
              <a:ext uri="{FF2B5EF4-FFF2-40B4-BE49-F238E27FC236}">
                <a16:creationId xmlns:a16="http://schemas.microsoft.com/office/drawing/2014/main" id="{31C71FCC-9076-417E-B7E6-B133826C9759}"/>
              </a:ext>
            </a:extLst>
          </p:cNvPr>
          <p:cNvPicPr>
            <a:picLocks noGrp="1" noChangeAspect="1"/>
          </p:cNvPicPr>
          <p:nvPr>
            <p:ph sz="half" idx="2"/>
          </p:nvPr>
        </p:nvPicPr>
        <p:blipFill>
          <a:blip r:embed="rId2"/>
          <a:stretch>
            <a:fillRect/>
          </a:stretch>
        </p:blipFill>
        <p:spPr>
          <a:xfrm>
            <a:off x="6964329" y="995635"/>
            <a:ext cx="3475867" cy="4237788"/>
          </a:xfrm>
          <a:noFill/>
        </p:spPr>
      </p:pic>
      <p:sp>
        <p:nvSpPr>
          <p:cNvPr id="9" name="Slide Number Placeholder 8">
            <a:extLst>
              <a:ext uri="{FF2B5EF4-FFF2-40B4-BE49-F238E27FC236}">
                <a16:creationId xmlns:a16="http://schemas.microsoft.com/office/drawing/2014/main" id="{C44A829D-0A45-4D8B-8D1E-9D73D2429C45}"/>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19</a:t>
            </a:r>
            <a:endParaRPr lang="en-US"/>
          </a:p>
        </p:txBody>
      </p:sp>
      <p:sp>
        <p:nvSpPr>
          <p:cNvPr id="14" name="Content Placeholder 5">
            <a:extLst>
              <a:ext uri="{FF2B5EF4-FFF2-40B4-BE49-F238E27FC236}">
                <a16:creationId xmlns:a16="http://schemas.microsoft.com/office/drawing/2014/main" id="{0BF3EBA1-FA4C-4A26-8EF2-2A536721E1D4}"/>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spTree>
    <p:extLst>
      <p:ext uri="{BB962C8B-B14F-4D97-AF65-F5344CB8AC3E}">
        <p14:creationId xmlns:p14="http://schemas.microsoft.com/office/powerpoint/2010/main" val="2206107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53E7-5C2C-4429-8960-B42A6A2656DE}"/>
              </a:ext>
            </a:extLst>
          </p:cNvPr>
          <p:cNvSpPr>
            <a:spLocks noGrp="1"/>
          </p:cNvSpPr>
          <p:nvPr>
            <p:ph type="title"/>
          </p:nvPr>
        </p:nvSpPr>
        <p:spPr/>
        <p:txBody>
          <a:bodyPr/>
          <a:lstStyle/>
          <a:p>
            <a:r>
              <a:rPr lang="en-US">
                <a:solidFill>
                  <a:schemeClr val="tx1"/>
                </a:solidFill>
                <a:latin typeface="Arial"/>
                <a:cs typeface="Arial"/>
              </a:rPr>
              <a:t>Competitor Comparison</a:t>
            </a:r>
            <a:endParaRPr lang="en-US">
              <a:solidFill>
                <a:schemeClr val="tx1"/>
              </a:solidFill>
            </a:endParaRPr>
          </a:p>
        </p:txBody>
      </p:sp>
      <p:sp>
        <p:nvSpPr>
          <p:cNvPr id="9" name="Slide Number Placeholder 8">
            <a:extLst>
              <a:ext uri="{FF2B5EF4-FFF2-40B4-BE49-F238E27FC236}">
                <a16:creationId xmlns:a16="http://schemas.microsoft.com/office/drawing/2014/main" id="{8C8064D7-1432-4258-A92B-DC5DEE913726}"/>
              </a:ext>
            </a:extLst>
          </p:cNvPr>
          <p:cNvSpPr>
            <a:spLocks noGrp="1"/>
          </p:cNvSpPr>
          <p:nvPr>
            <p:ph type="sldNum" sz="quarter" idx="4"/>
          </p:nvPr>
        </p:nvSpPr>
        <p:spPr/>
        <p:txBody>
          <a:bodyPr/>
          <a:lstStyle/>
          <a:p>
            <a:fld id="{6F1FABC0-072B-4F22-8F9B-95A9D10B0206}" type="slidenum">
              <a:rPr lang="en-US" smtClean="0"/>
              <a:pPr/>
              <a:t>68</a:t>
            </a:fld>
            <a:endParaRPr lang="en-US"/>
          </a:p>
        </p:txBody>
      </p:sp>
      <p:graphicFrame>
        <p:nvGraphicFramePr>
          <p:cNvPr id="11" name="Table 11">
            <a:extLst>
              <a:ext uri="{FF2B5EF4-FFF2-40B4-BE49-F238E27FC236}">
                <a16:creationId xmlns:a16="http://schemas.microsoft.com/office/drawing/2014/main" id="{649AE343-0AA7-4A73-BC9C-8F96C08E80B9}"/>
              </a:ext>
            </a:extLst>
          </p:cNvPr>
          <p:cNvGraphicFramePr>
            <a:graphicFrameLocks noGrp="1"/>
          </p:cNvGraphicFramePr>
          <p:nvPr>
            <p:ph sz="quarter" idx="11"/>
            <p:extLst>
              <p:ext uri="{D42A27DB-BD31-4B8C-83A1-F6EECF244321}">
                <p14:modId xmlns:p14="http://schemas.microsoft.com/office/powerpoint/2010/main" val="709660149"/>
              </p:ext>
            </p:extLst>
          </p:nvPr>
        </p:nvGraphicFramePr>
        <p:xfrm>
          <a:off x="838200" y="1689245"/>
          <a:ext cx="10805744" cy="3723408"/>
        </p:xfrm>
        <a:graphic>
          <a:graphicData uri="http://schemas.openxmlformats.org/drawingml/2006/table">
            <a:tbl>
              <a:tblPr firstRow="1" bandRow="1">
                <a:tableStyleId>{5C22544A-7EE6-4342-B048-85BDC9FD1C3A}</a:tableStyleId>
              </a:tblPr>
              <a:tblGrid>
                <a:gridCol w="2701436">
                  <a:extLst>
                    <a:ext uri="{9D8B030D-6E8A-4147-A177-3AD203B41FA5}">
                      <a16:colId xmlns:a16="http://schemas.microsoft.com/office/drawing/2014/main" val="712595624"/>
                    </a:ext>
                  </a:extLst>
                </a:gridCol>
                <a:gridCol w="2701436">
                  <a:extLst>
                    <a:ext uri="{9D8B030D-6E8A-4147-A177-3AD203B41FA5}">
                      <a16:colId xmlns:a16="http://schemas.microsoft.com/office/drawing/2014/main" val="3827793286"/>
                    </a:ext>
                  </a:extLst>
                </a:gridCol>
                <a:gridCol w="2701436">
                  <a:extLst>
                    <a:ext uri="{9D8B030D-6E8A-4147-A177-3AD203B41FA5}">
                      <a16:colId xmlns:a16="http://schemas.microsoft.com/office/drawing/2014/main" val="393742170"/>
                    </a:ext>
                  </a:extLst>
                </a:gridCol>
                <a:gridCol w="2701436">
                  <a:extLst>
                    <a:ext uri="{9D8B030D-6E8A-4147-A177-3AD203B41FA5}">
                      <a16:colId xmlns:a16="http://schemas.microsoft.com/office/drawing/2014/main" val="2009273956"/>
                    </a:ext>
                  </a:extLst>
                </a:gridCol>
              </a:tblGrid>
              <a:tr h="372340">
                <a:tc>
                  <a:txBody>
                    <a:bodyPr/>
                    <a:lstStyle/>
                    <a:p>
                      <a:r>
                        <a:rPr lang="en-US"/>
                        <a:t>White Cane</a:t>
                      </a:r>
                    </a:p>
                  </a:txBody>
                  <a:tcPr/>
                </a:tc>
                <a:tc>
                  <a:txBody>
                    <a:bodyPr/>
                    <a:lstStyle/>
                    <a:p>
                      <a:r>
                        <a:rPr lang="en-US"/>
                        <a:t>Sunu Band</a:t>
                      </a:r>
                    </a:p>
                  </a:txBody>
                  <a:tcPr/>
                </a:tc>
                <a:tc>
                  <a:txBody>
                    <a:bodyPr/>
                    <a:lstStyle/>
                    <a:p>
                      <a:r>
                        <a:rPr lang="en-US"/>
                        <a:t>WeWalk</a:t>
                      </a:r>
                    </a:p>
                  </a:txBody>
                  <a:tcPr/>
                </a:tc>
                <a:tc>
                  <a:txBody>
                    <a:bodyPr/>
                    <a:lstStyle/>
                    <a:p>
                      <a:r>
                        <a:rPr lang="en-US"/>
                        <a:t>Our Solution</a:t>
                      </a:r>
                    </a:p>
                  </a:txBody>
                  <a:tcPr>
                    <a:solidFill>
                      <a:srgbClr val="ED7D31"/>
                    </a:solidFill>
                  </a:tcPr>
                </a:tc>
                <a:extLst>
                  <a:ext uri="{0D108BD9-81ED-4DB2-BD59-A6C34878D82A}">
                    <a16:rowId xmlns:a16="http://schemas.microsoft.com/office/drawing/2014/main" val="2052704476"/>
                  </a:ext>
                </a:extLst>
              </a:tr>
              <a:tr h="3351068">
                <a:tc>
                  <a:txBody>
                    <a:bodyPr/>
                    <a:lstStyle/>
                    <a:p>
                      <a:pPr marL="285750" indent="-285750">
                        <a:buFont typeface="Arial"/>
                        <a:buChar char="•"/>
                      </a:pPr>
                      <a:r>
                        <a:rPr lang="en-US"/>
                        <a:t>Senses irregularities below the waist</a:t>
                      </a:r>
                    </a:p>
                    <a:p>
                      <a:pPr marL="285750" lvl="0" indent="-285750">
                        <a:buFont typeface="Arial"/>
                        <a:buChar char="•"/>
                      </a:pPr>
                      <a:r>
                        <a:rPr lang="en-US"/>
                        <a:t>Standard aid for visually impaired</a:t>
                      </a:r>
                    </a:p>
                  </a:txBody>
                  <a:tcPr/>
                </a:tc>
                <a:tc>
                  <a:txBody>
                    <a:bodyPr/>
                    <a:lstStyle/>
                    <a:p>
                      <a:pPr marL="285750" indent="-285750">
                        <a:buFont typeface="Arial"/>
                        <a:buChar char="•"/>
                      </a:pPr>
                      <a:r>
                        <a:rPr lang="en-US"/>
                        <a:t>Senses objects nearby</a:t>
                      </a:r>
                    </a:p>
                    <a:p>
                      <a:pPr marL="285750" lvl="0" indent="-285750">
                        <a:buFont typeface="Arial"/>
                        <a:buChar char="•"/>
                      </a:pPr>
                      <a:r>
                        <a:rPr lang="en-US"/>
                        <a:t>Set position on wrist, can discomfort user to "aim"</a:t>
                      </a:r>
                    </a:p>
                    <a:p>
                      <a:pPr marL="285750" lvl="0" indent="-285750">
                        <a:buFont typeface="Arial"/>
                        <a:buChar char="•"/>
                      </a:pPr>
                      <a:endParaRPr lang="en-US"/>
                    </a:p>
                  </a:txBody>
                  <a:tcPr/>
                </a:tc>
                <a:tc>
                  <a:txBody>
                    <a:bodyPr/>
                    <a:lstStyle/>
                    <a:p>
                      <a:pPr marL="285750" indent="-285750">
                        <a:buFont typeface="Arial"/>
                        <a:buChar char="•"/>
                      </a:pPr>
                      <a:r>
                        <a:rPr lang="en-US"/>
                        <a:t>Infrared Sensor for floor irregularities</a:t>
                      </a:r>
                    </a:p>
                    <a:p>
                      <a:pPr marL="285750" lvl="0" indent="-285750">
                        <a:buFont typeface="Arial"/>
                        <a:buChar char="•"/>
                      </a:pPr>
                      <a:r>
                        <a:rPr lang="en-US"/>
                        <a:t>Ultrasonic sensor for object detection</a:t>
                      </a:r>
                    </a:p>
                    <a:p>
                      <a:pPr marL="285750" lvl="0" indent="-285750">
                        <a:buFont typeface="Arial"/>
                        <a:buChar char="•"/>
                      </a:pPr>
                      <a:endParaRPr lang="en-US"/>
                    </a:p>
                    <a:p>
                      <a:pPr marL="285750" lvl="0" indent="-285750">
                        <a:buFont typeface="Arial"/>
                        <a:buChar char="•"/>
                      </a:pPr>
                      <a:endParaRPr lang="en-US"/>
                    </a:p>
                  </a:txBody>
                  <a:tcPr/>
                </a:tc>
                <a:tc>
                  <a:txBody>
                    <a:bodyPr/>
                    <a:lstStyle/>
                    <a:p>
                      <a:pPr marL="285750" indent="-285750">
                        <a:buFont typeface="Arial"/>
                        <a:buChar char="•"/>
                      </a:pPr>
                      <a:r>
                        <a:rPr lang="en-US"/>
                        <a:t>Senses ground irregularties</a:t>
                      </a:r>
                    </a:p>
                    <a:p>
                      <a:pPr marL="285750" lvl="0" indent="-285750">
                        <a:buFont typeface="Arial"/>
                        <a:buChar char="•"/>
                      </a:pPr>
                      <a:r>
                        <a:rPr lang="en-US"/>
                        <a:t>Notifies user</a:t>
                      </a:r>
                    </a:p>
                  </a:txBody>
                  <a:tcPr>
                    <a:solidFill>
                      <a:schemeClr val="accent2">
                        <a:lumMod val="60000"/>
                        <a:lumOff val="40000"/>
                      </a:schemeClr>
                    </a:solidFill>
                  </a:tcPr>
                </a:tc>
                <a:extLst>
                  <a:ext uri="{0D108BD9-81ED-4DB2-BD59-A6C34878D82A}">
                    <a16:rowId xmlns:a16="http://schemas.microsoft.com/office/drawing/2014/main" val="1436937872"/>
                  </a:ext>
                </a:extLst>
              </a:tr>
            </a:tbl>
          </a:graphicData>
        </a:graphic>
      </p:graphicFrame>
    </p:spTree>
    <p:extLst>
      <p:ext uri="{BB962C8B-B14F-4D97-AF65-F5344CB8AC3E}">
        <p14:creationId xmlns:p14="http://schemas.microsoft.com/office/powerpoint/2010/main" val="4197811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A5C8-C62A-498C-A8A1-B9733D6AA814}"/>
              </a:ext>
            </a:extLst>
          </p:cNvPr>
          <p:cNvSpPr>
            <a:spLocks noGrp="1"/>
          </p:cNvSpPr>
          <p:nvPr>
            <p:ph type="title"/>
          </p:nvPr>
        </p:nvSpPr>
        <p:spPr/>
        <p:txBody>
          <a:bodyPr/>
          <a:lstStyle/>
          <a:p>
            <a:r>
              <a:rPr lang="en-US">
                <a:solidFill>
                  <a:schemeClr val="tx1"/>
                </a:solidFill>
                <a:latin typeface="Arial"/>
                <a:cs typeface="Arial"/>
              </a:rPr>
              <a:t>Device Operational Time </a:t>
            </a:r>
            <a:endParaRPr lang="en-US">
              <a:solidFill>
                <a:schemeClr val="tx1"/>
              </a:solidFill>
            </a:endParaRPr>
          </a:p>
        </p:txBody>
      </p:sp>
      <p:sp>
        <p:nvSpPr>
          <p:cNvPr id="4" name="Slide Number Placeholder 3">
            <a:extLst>
              <a:ext uri="{FF2B5EF4-FFF2-40B4-BE49-F238E27FC236}">
                <a16:creationId xmlns:a16="http://schemas.microsoft.com/office/drawing/2014/main" id="{4FC00087-29F0-44CE-B8FA-5EBD448BDEC0}"/>
              </a:ext>
            </a:extLst>
          </p:cNvPr>
          <p:cNvSpPr>
            <a:spLocks noGrp="1"/>
          </p:cNvSpPr>
          <p:nvPr>
            <p:ph type="sldNum" sz="quarter" idx="4"/>
          </p:nvPr>
        </p:nvSpPr>
        <p:spPr/>
        <p:txBody>
          <a:bodyPr/>
          <a:lstStyle/>
          <a:p>
            <a:fld id="{6F1FABC0-072B-4F22-8F9B-95A9D10B0206}" type="slidenum">
              <a:rPr lang="en-US" smtClean="0"/>
              <a:pPr/>
              <a:t>69</a:t>
            </a:fld>
            <a:endParaRPr lang="en-US"/>
          </a:p>
        </p:txBody>
      </p:sp>
      <p:graphicFrame>
        <p:nvGraphicFramePr>
          <p:cNvPr id="6" name="Diagram 6">
            <a:extLst>
              <a:ext uri="{FF2B5EF4-FFF2-40B4-BE49-F238E27FC236}">
                <a16:creationId xmlns:a16="http://schemas.microsoft.com/office/drawing/2014/main" id="{0B568845-4856-488D-975B-42F7327BAC7E}"/>
              </a:ext>
            </a:extLst>
          </p:cNvPr>
          <p:cNvGraphicFramePr>
            <a:graphicFrameLocks noGrp="1"/>
          </p:cNvGraphicFramePr>
          <p:nvPr>
            <p:ph sz="quarter" idx="11"/>
            <p:extLst>
              <p:ext uri="{D42A27DB-BD31-4B8C-83A1-F6EECF244321}">
                <p14:modId xmlns:p14="http://schemas.microsoft.com/office/powerpoint/2010/main" val="1165309190"/>
              </p:ext>
            </p:extLst>
          </p:nvPr>
        </p:nvGraphicFramePr>
        <p:xfrm>
          <a:off x="1073064" y="1025478"/>
          <a:ext cx="10043784" cy="4037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67" name="TextBox 1266">
            <a:extLst>
              <a:ext uri="{FF2B5EF4-FFF2-40B4-BE49-F238E27FC236}">
                <a16:creationId xmlns:a16="http://schemas.microsoft.com/office/drawing/2014/main" id="{F51076D9-4FAD-4DDA-B5EA-4691EDED2AF2}"/>
              </a:ext>
            </a:extLst>
          </p:cNvPr>
          <p:cNvSpPr txBox="1"/>
          <p:nvPr/>
        </p:nvSpPr>
        <p:spPr>
          <a:xfrm>
            <a:off x="1753251" y="4285997"/>
            <a:ext cx="867733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Theoretical (Maximum Current Draw) Operation Time: 4.87 Hours</a:t>
            </a:r>
          </a:p>
          <a:p>
            <a:pPr marL="342900" indent="-342900">
              <a:buFont typeface="Wingdings"/>
              <a:buChar char="§"/>
            </a:pPr>
            <a:r>
              <a:rPr lang="en-US" sz="2500">
                <a:ea typeface="+mn-lt"/>
                <a:cs typeface="+mn-lt"/>
              </a:rPr>
              <a:t>4 hours, 52 minutes and 12 seconds</a:t>
            </a:r>
            <a:endParaRPr lang="en-US" sz="2500">
              <a:cs typeface="Calibri" panose="020F0502020204030204"/>
            </a:endParaRPr>
          </a:p>
        </p:txBody>
      </p:sp>
      <p:sp>
        <p:nvSpPr>
          <p:cNvPr id="16" name="Content Placeholder 5">
            <a:extLst>
              <a:ext uri="{FF2B5EF4-FFF2-40B4-BE49-F238E27FC236}">
                <a16:creationId xmlns:a16="http://schemas.microsoft.com/office/drawing/2014/main" id="{4FA6ECD0-EEC9-4B55-B585-0C0E698966A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222844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6A82F6-4FC3-4D78-AF14-F32B5E475011}"/>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10" name="Rectangle: Rounded Corners 9">
            <a:extLst>
              <a:ext uri="{FF2B5EF4-FFF2-40B4-BE49-F238E27FC236}">
                <a16:creationId xmlns:a16="http://schemas.microsoft.com/office/drawing/2014/main" id="{5CC5A478-CFB9-4E30-BDCE-D9F34038319D}"/>
              </a:ext>
            </a:extLst>
          </p:cNvPr>
          <p:cNvSpPr/>
          <p:nvPr/>
        </p:nvSpPr>
        <p:spPr>
          <a:xfrm>
            <a:off x="186581" y="1122740"/>
            <a:ext cx="2352220" cy="4331551"/>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a:latin typeface="Calibri"/>
                <a:cs typeface="Calibri"/>
              </a:rPr>
              <a:t>Detecting Changes Of Elevation</a:t>
            </a:r>
            <a:endParaRPr lang="en-US"/>
          </a:p>
        </p:txBody>
      </p:sp>
      <p:sp>
        <p:nvSpPr>
          <p:cNvPr id="11" name="Rectangle: Rounded Corners 10">
            <a:extLst>
              <a:ext uri="{FF2B5EF4-FFF2-40B4-BE49-F238E27FC236}">
                <a16:creationId xmlns:a16="http://schemas.microsoft.com/office/drawing/2014/main" id="{88F88E41-1DB5-452F-9156-B8419A0366A5}"/>
              </a:ext>
            </a:extLst>
          </p:cNvPr>
          <p:cNvSpPr/>
          <p:nvPr/>
        </p:nvSpPr>
        <p:spPr>
          <a:xfrm>
            <a:off x="2559365" y="1122740"/>
            <a:ext cx="2362804" cy="4331551"/>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a:latin typeface="Calibri"/>
                <a:cs typeface="Calibri"/>
              </a:rPr>
              <a:t>Determine User Location</a:t>
            </a:r>
          </a:p>
        </p:txBody>
      </p:sp>
      <p:sp>
        <p:nvSpPr>
          <p:cNvPr id="12" name="Rectangle: Rounded Corners 11">
            <a:extLst>
              <a:ext uri="{FF2B5EF4-FFF2-40B4-BE49-F238E27FC236}">
                <a16:creationId xmlns:a16="http://schemas.microsoft.com/office/drawing/2014/main" id="{5174069B-C7F8-42BD-A196-2E32F81BF2EF}"/>
              </a:ext>
            </a:extLst>
          </p:cNvPr>
          <p:cNvSpPr/>
          <p:nvPr/>
        </p:nvSpPr>
        <p:spPr>
          <a:xfrm>
            <a:off x="4921566" y="1090990"/>
            <a:ext cx="2362804" cy="4331551"/>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a:cs typeface="Calibri"/>
              </a:rPr>
              <a:t>Detection of Ranged Object</a:t>
            </a:r>
            <a:endParaRPr lang="en-US"/>
          </a:p>
        </p:txBody>
      </p:sp>
      <p:sp>
        <p:nvSpPr>
          <p:cNvPr id="13" name="Rectangle: Rounded Corners 12">
            <a:extLst>
              <a:ext uri="{FF2B5EF4-FFF2-40B4-BE49-F238E27FC236}">
                <a16:creationId xmlns:a16="http://schemas.microsoft.com/office/drawing/2014/main" id="{76DEC15D-759F-43ED-8148-8293393CDB1C}"/>
              </a:ext>
            </a:extLst>
          </p:cNvPr>
          <p:cNvSpPr/>
          <p:nvPr/>
        </p:nvSpPr>
        <p:spPr>
          <a:xfrm>
            <a:off x="7281649" y="1090989"/>
            <a:ext cx="2362804" cy="4331551"/>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a:latin typeface="Calibri"/>
                <a:cs typeface="Calibri"/>
              </a:rPr>
              <a:t>Response to Object Detection</a:t>
            </a:r>
            <a:endParaRPr lang="en-US"/>
          </a:p>
        </p:txBody>
      </p:sp>
      <p:sp>
        <p:nvSpPr>
          <p:cNvPr id="14" name="Rectangle: Rounded Corners 13">
            <a:extLst>
              <a:ext uri="{FF2B5EF4-FFF2-40B4-BE49-F238E27FC236}">
                <a16:creationId xmlns:a16="http://schemas.microsoft.com/office/drawing/2014/main" id="{540EF2F3-CE06-439D-953B-6859C8035177}"/>
              </a:ext>
            </a:extLst>
          </p:cNvPr>
          <p:cNvSpPr/>
          <p:nvPr/>
        </p:nvSpPr>
        <p:spPr>
          <a:xfrm>
            <a:off x="371186" y="2007755"/>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White Cane</a:t>
            </a:r>
            <a:endParaRPr lang="en-US"/>
          </a:p>
        </p:txBody>
      </p:sp>
      <p:sp>
        <p:nvSpPr>
          <p:cNvPr id="16" name="Rectangle: Rounded Corners 15">
            <a:extLst>
              <a:ext uri="{FF2B5EF4-FFF2-40B4-BE49-F238E27FC236}">
                <a16:creationId xmlns:a16="http://schemas.microsoft.com/office/drawing/2014/main" id="{2D6EE295-3D43-4E89-8247-849E9AE6E51D}"/>
              </a:ext>
            </a:extLst>
          </p:cNvPr>
          <p:cNvSpPr/>
          <p:nvPr/>
        </p:nvSpPr>
        <p:spPr>
          <a:xfrm>
            <a:off x="9652315" y="1090988"/>
            <a:ext cx="2362804" cy="4331551"/>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a:latin typeface="Calibri"/>
                <a:cs typeface="Calibri"/>
              </a:rPr>
              <a:t>Interpret Sensory Information</a:t>
            </a:r>
          </a:p>
        </p:txBody>
      </p:sp>
      <p:sp>
        <p:nvSpPr>
          <p:cNvPr id="17" name="Rectangle: Rounded Corners 16">
            <a:extLst>
              <a:ext uri="{FF2B5EF4-FFF2-40B4-BE49-F238E27FC236}">
                <a16:creationId xmlns:a16="http://schemas.microsoft.com/office/drawing/2014/main" id="{99556C08-4105-402B-87EE-897B9EDE1F56}"/>
              </a:ext>
            </a:extLst>
          </p:cNvPr>
          <p:cNvSpPr/>
          <p:nvPr/>
        </p:nvSpPr>
        <p:spPr>
          <a:xfrm>
            <a:off x="371185" y="2833254"/>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Infrared Sensor</a:t>
            </a:r>
            <a:endParaRPr lang="en-US"/>
          </a:p>
        </p:txBody>
      </p:sp>
      <p:sp>
        <p:nvSpPr>
          <p:cNvPr id="18" name="Rectangle: Rounded Corners 17">
            <a:extLst>
              <a:ext uri="{FF2B5EF4-FFF2-40B4-BE49-F238E27FC236}">
                <a16:creationId xmlns:a16="http://schemas.microsoft.com/office/drawing/2014/main" id="{EC6417B6-489F-48E4-87A0-C7F836958D53}"/>
              </a:ext>
            </a:extLst>
          </p:cNvPr>
          <p:cNvSpPr/>
          <p:nvPr/>
        </p:nvSpPr>
        <p:spPr>
          <a:xfrm>
            <a:off x="371184" y="3658753"/>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Ultrasonic Sensor</a:t>
            </a:r>
            <a:endParaRPr lang="en-US"/>
          </a:p>
        </p:txBody>
      </p:sp>
      <p:sp>
        <p:nvSpPr>
          <p:cNvPr id="19" name="Rectangle: Rounded Corners 18">
            <a:extLst>
              <a:ext uri="{FF2B5EF4-FFF2-40B4-BE49-F238E27FC236}">
                <a16:creationId xmlns:a16="http://schemas.microsoft.com/office/drawing/2014/main" id="{C2B7EF3B-C48B-4E19-B7CE-8217F06054A2}"/>
              </a:ext>
            </a:extLst>
          </p:cNvPr>
          <p:cNvSpPr/>
          <p:nvPr/>
        </p:nvSpPr>
        <p:spPr>
          <a:xfrm>
            <a:off x="5133685" y="2007754"/>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Ultrasonic Sensor</a:t>
            </a:r>
            <a:endParaRPr lang="en-US"/>
          </a:p>
        </p:txBody>
      </p:sp>
      <p:sp>
        <p:nvSpPr>
          <p:cNvPr id="20" name="Rectangle: Rounded Corners 19">
            <a:extLst>
              <a:ext uri="{FF2B5EF4-FFF2-40B4-BE49-F238E27FC236}">
                <a16:creationId xmlns:a16="http://schemas.microsoft.com/office/drawing/2014/main" id="{B705E556-908D-446A-B928-8A56FB34018A}"/>
              </a:ext>
            </a:extLst>
          </p:cNvPr>
          <p:cNvSpPr/>
          <p:nvPr/>
        </p:nvSpPr>
        <p:spPr>
          <a:xfrm>
            <a:off x="5133684" y="2833253"/>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Lidar</a:t>
            </a:r>
            <a:endParaRPr lang="en-US"/>
          </a:p>
        </p:txBody>
      </p:sp>
      <p:sp>
        <p:nvSpPr>
          <p:cNvPr id="21" name="Rectangle: Rounded Corners 20">
            <a:extLst>
              <a:ext uri="{FF2B5EF4-FFF2-40B4-BE49-F238E27FC236}">
                <a16:creationId xmlns:a16="http://schemas.microsoft.com/office/drawing/2014/main" id="{A808BCE1-79CE-4328-BB93-4BDE161F2C67}"/>
              </a:ext>
            </a:extLst>
          </p:cNvPr>
          <p:cNvSpPr/>
          <p:nvPr/>
        </p:nvSpPr>
        <p:spPr>
          <a:xfrm>
            <a:off x="5133683" y="3658752"/>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Relative Velocities</a:t>
            </a:r>
          </a:p>
        </p:txBody>
      </p:sp>
      <p:sp>
        <p:nvSpPr>
          <p:cNvPr id="22" name="Rectangle: Rounded Corners 21">
            <a:extLst>
              <a:ext uri="{FF2B5EF4-FFF2-40B4-BE49-F238E27FC236}">
                <a16:creationId xmlns:a16="http://schemas.microsoft.com/office/drawing/2014/main" id="{108D955E-FBFB-49EA-914A-285EAB368275}"/>
              </a:ext>
            </a:extLst>
          </p:cNvPr>
          <p:cNvSpPr/>
          <p:nvPr/>
        </p:nvSpPr>
        <p:spPr>
          <a:xfrm>
            <a:off x="7504349" y="1976001"/>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Heat</a:t>
            </a:r>
            <a:endParaRPr lang="en-US"/>
          </a:p>
        </p:txBody>
      </p:sp>
      <p:sp>
        <p:nvSpPr>
          <p:cNvPr id="23" name="Rectangle: Rounded Corners 22">
            <a:extLst>
              <a:ext uri="{FF2B5EF4-FFF2-40B4-BE49-F238E27FC236}">
                <a16:creationId xmlns:a16="http://schemas.microsoft.com/office/drawing/2014/main" id="{48B6D5BD-9E7C-47EB-A7C6-D7860957C43E}"/>
              </a:ext>
            </a:extLst>
          </p:cNvPr>
          <p:cNvSpPr/>
          <p:nvPr/>
        </p:nvSpPr>
        <p:spPr>
          <a:xfrm>
            <a:off x="7504348" y="2833250"/>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Vibrate</a:t>
            </a:r>
            <a:endParaRPr lang="en-US"/>
          </a:p>
        </p:txBody>
      </p:sp>
      <p:sp>
        <p:nvSpPr>
          <p:cNvPr id="24" name="Rectangle: Rounded Corners 23">
            <a:extLst>
              <a:ext uri="{FF2B5EF4-FFF2-40B4-BE49-F238E27FC236}">
                <a16:creationId xmlns:a16="http://schemas.microsoft.com/office/drawing/2014/main" id="{38E589FD-C942-4E68-9C7A-1C4964F92A8C}"/>
              </a:ext>
            </a:extLst>
          </p:cNvPr>
          <p:cNvSpPr/>
          <p:nvPr/>
        </p:nvSpPr>
        <p:spPr>
          <a:xfrm>
            <a:off x="7504349" y="3658751"/>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Sound</a:t>
            </a:r>
            <a:endParaRPr lang="en-US"/>
          </a:p>
        </p:txBody>
      </p:sp>
      <p:sp>
        <p:nvSpPr>
          <p:cNvPr id="25" name="Rectangle: Rounded Corners 24">
            <a:extLst>
              <a:ext uri="{FF2B5EF4-FFF2-40B4-BE49-F238E27FC236}">
                <a16:creationId xmlns:a16="http://schemas.microsoft.com/office/drawing/2014/main" id="{CD4F4263-0297-445A-8BEC-24203C7E0175}"/>
              </a:ext>
            </a:extLst>
          </p:cNvPr>
          <p:cNvSpPr/>
          <p:nvPr/>
        </p:nvSpPr>
        <p:spPr>
          <a:xfrm>
            <a:off x="7504348" y="4484250"/>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Poke</a:t>
            </a:r>
          </a:p>
        </p:txBody>
      </p:sp>
      <p:sp>
        <p:nvSpPr>
          <p:cNvPr id="26" name="Rectangle: Rounded Corners 25">
            <a:extLst>
              <a:ext uri="{FF2B5EF4-FFF2-40B4-BE49-F238E27FC236}">
                <a16:creationId xmlns:a16="http://schemas.microsoft.com/office/drawing/2014/main" id="{CB8411FC-B80F-4704-8593-4D4457363AC3}"/>
              </a:ext>
            </a:extLst>
          </p:cNvPr>
          <p:cNvSpPr/>
          <p:nvPr/>
        </p:nvSpPr>
        <p:spPr>
          <a:xfrm>
            <a:off x="9843265" y="2007750"/>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Camera</a:t>
            </a:r>
            <a:endParaRPr lang="en-US"/>
          </a:p>
        </p:txBody>
      </p:sp>
      <p:sp>
        <p:nvSpPr>
          <p:cNvPr id="27" name="Rectangle: Rounded Corners 26">
            <a:extLst>
              <a:ext uri="{FF2B5EF4-FFF2-40B4-BE49-F238E27FC236}">
                <a16:creationId xmlns:a16="http://schemas.microsoft.com/office/drawing/2014/main" id="{D2873ED5-43B9-44D2-AEA8-F3D564319E90}"/>
              </a:ext>
            </a:extLst>
          </p:cNvPr>
          <p:cNvSpPr/>
          <p:nvPr/>
        </p:nvSpPr>
        <p:spPr>
          <a:xfrm>
            <a:off x="9843265" y="2790916"/>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Text To Speech</a:t>
            </a:r>
            <a:endParaRPr lang="en-US"/>
          </a:p>
        </p:txBody>
      </p:sp>
      <p:sp>
        <p:nvSpPr>
          <p:cNvPr id="28" name="Rectangle: Rounded Corners 27">
            <a:extLst>
              <a:ext uri="{FF2B5EF4-FFF2-40B4-BE49-F238E27FC236}">
                <a16:creationId xmlns:a16="http://schemas.microsoft.com/office/drawing/2014/main" id="{0E1F7B84-2757-46FC-A6EB-749F70AD2D2E}"/>
              </a:ext>
            </a:extLst>
          </p:cNvPr>
          <p:cNvSpPr/>
          <p:nvPr/>
        </p:nvSpPr>
        <p:spPr>
          <a:xfrm>
            <a:off x="9843264" y="3658749"/>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Imaging To PDF</a:t>
            </a:r>
          </a:p>
        </p:txBody>
      </p:sp>
      <p:sp>
        <p:nvSpPr>
          <p:cNvPr id="29" name="Rectangle: Rounded Corners 28">
            <a:extLst>
              <a:ext uri="{FF2B5EF4-FFF2-40B4-BE49-F238E27FC236}">
                <a16:creationId xmlns:a16="http://schemas.microsoft.com/office/drawing/2014/main" id="{BE1520E2-3B35-44DB-AFF5-FE73C06EF710}"/>
              </a:ext>
            </a:extLst>
          </p:cNvPr>
          <p:cNvSpPr/>
          <p:nvPr/>
        </p:nvSpPr>
        <p:spPr>
          <a:xfrm>
            <a:off x="9843263" y="4484248"/>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Text To Braille</a:t>
            </a:r>
            <a:endParaRPr lang="en-US"/>
          </a:p>
        </p:txBody>
      </p:sp>
      <p:sp>
        <p:nvSpPr>
          <p:cNvPr id="32" name="Rectangle: Rounded Corners 31">
            <a:extLst>
              <a:ext uri="{FF2B5EF4-FFF2-40B4-BE49-F238E27FC236}">
                <a16:creationId xmlns:a16="http://schemas.microsoft.com/office/drawing/2014/main" id="{FB45C5DD-F830-4A8A-951F-C398D555677D}"/>
              </a:ext>
            </a:extLst>
          </p:cNvPr>
          <p:cNvSpPr/>
          <p:nvPr/>
        </p:nvSpPr>
        <p:spPr>
          <a:xfrm>
            <a:off x="2752435" y="1976004"/>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GPS Using Internet</a:t>
            </a:r>
            <a:endParaRPr lang="en-US"/>
          </a:p>
        </p:txBody>
      </p:sp>
      <p:sp>
        <p:nvSpPr>
          <p:cNvPr id="33" name="Rectangle: Rounded Corners 32">
            <a:extLst>
              <a:ext uri="{FF2B5EF4-FFF2-40B4-BE49-F238E27FC236}">
                <a16:creationId xmlns:a16="http://schemas.microsoft.com/office/drawing/2014/main" id="{11B741D0-09FC-47CF-B433-983E8C59D579}"/>
              </a:ext>
            </a:extLst>
          </p:cNvPr>
          <p:cNvSpPr/>
          <p:nvPr/>
        </p:nvSpPr>
        <p:spPr>
          <a:xfrm>
            <a:off x="2752434" y="2790920"/>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GPS With Offline Mapping</a:t>
            </a:r>
          </a:p>
        </p:txBody>
      </p:sp>
      <p:sp>
        <p:nvSpPr>
          <p:cNvPr id="34" name="Rectangle: Rounded Corners 33">
            <a:extLst>
              <a:ext uri="{FF2B5EF4-FFF2-40B4-BE49-F238E27FC236}">
                <a16:creationId xmlns:a16="http://schemas.microsoft.com/office/drawing/2014/main" id="{133B8AA6-1F61-4B9A-8826-005172C00A05}"/>
              </a:ext>
            </a:extLst>
          </p:cNvPr>
          <p:cNvSpPr/>
          <p:nvPr/>
        </p:nvSpPr>
        <p:spPr>
          <a:xfrm>
            <a:off x="2752433" y="3658753"/>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Camera Analysis Of Street Signs </a:t>
            </a:r>
          </a:p>
        </p:txBody>
      </p:sp>
      <p:sp>
        <p:nvSpPr>
          <p:cNvPr id="35" name="Rectangle: Rounded Corners 34">
            <a:extLst>
              <a:ext uri="{FF2B5EF4-FFF2-40B4-BE49-F238E27FC236}">
                <a16:creationId xmlns:a16="http://schemas.microsoft.com/office/drawing/2014/main" id="{1B2A1BFA-90B8-4800-BA96-FCE94B3901A7}"/>
              </a:ext>
            </a:extLst>
          </p:cNvPr>
          <p:cNvSpPr/>
          <p:nvPr/>
        </p:nvSpPr>
        <p:spPr>
          <a:xfrm>
            <a:off x="2752432" y="4484252"/>
            <a:ext cx="1968499" cy="6138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Recording Of Previous Trips</a:t>
            </a:r>
            <a:endParaRPr lang="en-US"/>
          </a:p>
        </p:txBody>
      </p:sp>
      <p:sp>
        <p:nvSpPr>
          <p:cNvPr id="37" name="Content Placeholder 36">
            <a:extLst>
              <a:ext uri="{FF2B5EF4-FFF2-40B4-BE49-F238E27FC236}">
                <a16:creationId xmlns:a16="http://schemas.microsoft.com/office/drawing/2014/main" id="{B913A4FF-A9BD-4975-88CE-9E2E78AE977B}"/>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cxnSp>
        <p:nvCxnSpPr>
          <p:cNvPr id="31" name="Straight Arrow Connector 30">
            <a:extLst>
              <a:ext uri="{FF2B5EF4-FFF2-40B4-BE49-F238E27FC236}">
                <a16:creationId xmlns:a16="http://schemas.microsoft.com/office/drawing/2014/main" id="{D5AFCD2C-D2D6-4009-B529-0CA4A9AA256F}"/>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56C0B4F-CC87-4384-9217-D4F06389FAD1}"/>
              </a:ext>
            </a:extLst>
          </p:cNvPr>
          <p:cNvSpPr>
            <a:spLocks noGrp="1"/>
          </p:cNvSpPr>
          <p:nvPr>
            <p:ph type="title"/>
          </p:nvPr>
        </p:nvSpPr>
        <p:spPr>
          <a:xfrm>
            <a:off x="838200" y="62057"/>
            <a:ext cx="10515600" cy="1325563"/>
          </a:xfrm>
        </p:spPr>
        <p:txBody>
          <a:bodyPr/>
          <a:lstStyle/>
          <a:p>
            <a:r>
              <a:rPr lang="en-US">
                <a:solidFill>
                  <a:schemeClr val="tx1"/>
                </a:solidFill>
                <a:latin typeface="Arial"/>
                <a:cs typeface="Arial"/>
              </a:rPr>
              <a:t>Concept Generation</a:t>
            </a:r>
            <a:endParaRPr lang="en-US">
              <a:solidFill>
                <a:schemeClr val="tx1"/>
              </a:solidFill>
            </a:endParaRPr>
          </a:p>
        </p:txBody>
      </p:sp>
    </p:spTree>
    <p:extLst>
      <p:ext uri="{BB962C8B-B14F-4D97-AF65-F5344CB8AC3E}">
        <p14:creationId xmlns:p14="http://schemas.microsoft.com/office/powerpoint/2010/main" val="139879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500" fill="hold"/>
                                        <p:tgtEl>
                                          <p:spTgt spid="14"/>
                                        </p:tgtEl>
                                        <p:attrNameLst>
                                          <p:attrName>stroke.color</p:attrName>
                                        </p:attrNameLst>
                                      </p:cBhvr>
                                      <p:to>
                                        <a:srgbClr val="FF0000"/>
                                      </p:to>
                                    </p:animClr>
                                    <p:set>
                                      <p:cBhvr>
                                        <p:cTn id="7" dur="500" fill="hold"/>
                                        <p:tgtEl>
                                          <p:spTgt spid="14"/>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500" fill="hold"/>
                                        <p:tgtEl>
                                          <p:spTgt spid="19"/>
                                        </p:tgtEl>
                                        <p:attrNameLst>
                                          <p:attrName>stroke.color</p:attrName>
                                        </p:attrNameLst>
                                      </p:cBhvr>
                                      <p:to>
                                        <a:srgbClr val="FF0000"/>
                                      </p:to>
                                    </p:animClr>
                                    <p:set>
                                      <p:cBhvr>
                                        <p:cTn id="10" dur="500" fill="hold"/>
                                        <p:tgtEl>
                                          <p:spTgt spid="19"/>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500" fill="hold"/>
                                        <p:tgtEl>
                                          <p:spTgt spid="23"/>
                                        </p:tgtEl>
                                        <p:attrNameLst>
                                          <p:attrName>stroke.color</p:attrName>
                                        </p:attrNameLst>
                                      </p:cBhvr>
                                      <p:to>
                                        <a:srgbClr val="FF0000"/>
                                      </p:to>
                                    </p:animClr>
                                    <p:set>
                                      <p:cBhvr>
                                        <p:cTn id="13" dur="500" fill="hold"/>
                                        <p:tgtEl>
                                          <p:spTgt spid="23"/>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500" fill="hold"/>
                                        <p:tgtEl>
                                          <p:spTgt spid="26"/>
                                        </p:tgtEl>
                                        <p:attrNameLst>
                                          <p:attrName>stroke.color</p:attrName>
                                        </p:attrNameLst>
                                      </p:cBhvr>
                                      <p:to>
                                        <a:srgbClr val="FF0000"/>
                                      </p:to>
                                    </p:animClr>
                                    <p:set>
                                      <p:cBhvr>
                                        <p:cTn id="16" dur="500" fill="hold"/>
                                        <p:tgtEl>
                                          <p:spTgt spid="26"/>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500" fill="hold"/>
                                        <p:tgtEl>
                                          <p:spTgt spid="35"/>
                                        </p:tgtEl>
                                        <p:attrNameLst>
                                          <p:attrName>stroke.color</p:attrName>
                                        </p:attrNameLst>
                                      </p:cBhvr>
                                      <p:to>
                                        <a:srgbClr val="FF0000"/>
                                      </p:to>
                                    </p:animClr>
                                    <p:set>
                                      <p:cBhvr>
                                        <p:cTn id="19" dur="500" fill="hold"/>
                                        <p:tgtEl>
                                          <p:spTgt spid="3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9C50-B87B-482D-BE05-5F74099A3E24}"/>
              </a:ext>
            </a:extLst>
          </p:cNvPr>
          <p:cNvSpPr>
            <a:spLocks noGrp="1"/>
          </p:cNvSpPr>
          <p:nvPr>
            <p:ph type="title"/>
          </p:nvPr>
        </p:nvSpPr>
        <p:spPr>
          <a:xfrm>
            <a:off x="838200" y="169612"/>
            <a:ext cx="10515600" cy="1325563"/>
          </a:xfrm>
        </p:spPr>
        <p:txBody>
          <a:bodyPr/>
          <a:lstStyle/>
          <a:p>
            <a:r>
              <a:rPr lang="en-US">
                <a:solidFill>
                  <a:schemeClr val="tx1"/>
                </a:solidFill>
                <a:latin typeface="Arial"/>
                <a:cs typeface="Arial"/>
              </a:rPr>
              <a:t>Targets and Metrics</a:t>
            </a:r>
            <a:endParaRPr lang="en-US">
              <a:solidFill>
                <a:schemeClr val="tx1"/>
              </a:solidFill>
            </a:endParaRPr>
          </a:p>
        </p:txBody>
      </p:sp>
      <p:graphicFrame>
        <p:nvGraphicFramePr>
          <p:cNvPr id="7" name="Content Placeholder 6">
            <a:extLst>
              <a:ext uri="{FF2B5EF4-FFF2-40B4-BE49-F238E27FC236}">
                <a16:creationId xmlns:a16="http://schemas.microsoft.com/office/drawing/2014/main" id="{94160E4D-7EAA-471B-A920-A7632B765563}"/>
              </a:ext>
            </a:extLst>
          </p:cNvPr>
          <p:cNvGraphicFramePr>
            <a:graphicFrameLocks noGrp="1"/>
          </p:cNvGraphicFramePr>
          <p:nvPr>
            <p:ph idx="1"/>
            <p:extLst>
              <p:ext uri="{D42A27DB-BD31-4B8C-83A1-F6EECF244321}">
                <p14:modId xmlns:p14="http://schemas.microsoft.com/office/powerpoint/2010/main" val="3065515008"/>
              </p:ext>
            </p:extLst>
          </p:nvPr>
        </p:nvGraphicFramePr>
        <p:xfrm>
          <a:off x="715240" y="1161183"/>
          <a:ext cx="10693545" cy="4541520"/>
        </p:xfrm>
        <a:graphic>
          <a:graphicData uri="http://schemas.openxmlformats.org/drawingml/2006/table">
            <a:tbl>
              <a:tblPr firstRow="1" bandRow="1">
                <a:tableStyleId>{5C22544A-7EE6-4342-B048-85BDC9FD1C3A}</a:tableStyleId>
              </a:tblPr>
              <a:tblGrid>
                <a:gridCol w="3564515">
                  <a:extLst>
                    <a:ext uri="{9D8B030D-6E8A-4147-A177-3AD203B41FA5}">
                      <a16:colId xmlns:a16="http://schemas.microsoft.com/office/drawing/2014/main" val="3905892253"/>
                    </a:ext>
                  </a:extLst>
                </a:gridCol>
                <a:gridCol w="3564515">
                  <a:extLst>
                    <a:ext uri="{9D8B030D-6E8A-4147-A177-3AD203B41FA5}">
                      <a16:colId xmlns:a16="http://schemas.microsoft.com/office/drawing/2014/main" val="2227958666"/>
                    </a:ext>
                  </a:extLst>
                </a:gridCol>
                <a:gridCol w="3564515">
                  <a:extLst>
                    <a:ext uri="{9D8B030D-6E8A-4147-A177-3AD203B41FA5}">
                      <a16:colId xmlns:a16="http://schemas.microsoft.com/office/drawing/2014/main" val="2643844171"/>
                    </a:ext>
                  </a:extLst>
                </a:gridCol>
              </a:tblGrid>
              <a:tr h="364627">
                <a:tc>
                  <a:txBody>
                    <a:bodyPr/>
                    <a:lstStyle/>
                    <a:p>
                      <a:pPr algn="ctr" rtl="0" fontAlgn="base"/>
                      <a:r>
                        <a:rPr lang="en-US" sz="1800">
                          <a:effectLst/>
                        </a:rPr>
                        <a:t>Function </a:t>
                      </a:r>
                      <a:endParaRPr lang="en-US" sz="1800" b="0" i="0">
                        <a:effectLst/>
                      </a:endParaRPr>
                    </a:p>
                  </a:txBody>
                  <a:tcPr/>
                </a:tc>
                <a:tc>
                  <a:txBody>
                    <a:bodyPr/>
                    <a:lstStyle/>
                    <a:p>
                      <a:pPr algn="ctr" rtl="0" fontAlgn="base"/>
                      <a:r>
                        <a:rPr lang="en-US" sz="1800">
                          <a:effectLst/>
                        </a:rPr>
                        <a:t>Target </a:t>
                      </a:r>
                      <a:endParaRPr lang="en-US" sz="1800" b="0" i="0">
                        <a:effectLst/>
                      </a:endParaRPr>
                    </a:p>
                  </a:txBody>
                  <a:tcPr/>
                </a:tc>
                <a:tc>
                  <a:txBody>
                    <a:bodyPr/>
                    <a:lstStyle/>
                    <a:p>
                      <a:pPr algn="ctr" rtl="0" fontAlgn="base"/>
                      <a:r>
                        <a:rPr lang="en-US" sz="1800">
                          <a:effectLst/>
                        </a:rPr>
                        <a:t>Metric </a:t>
                      </a:r>
                      <a:endParaRPr lang="en-US" sz="1800" b="0" i="0">
                        <a:effectLst/>
                      </a:endParaRPr>
                    </a:p>
                  </a:txBody>
                  <a:tcPr/>
                </a:tc>
                <a:extLst>
                  <a:ext uri="{0D108BD9-81ED-4DB2-BD59-A6C34878D82A}">
                    <a16:rowId xmlns:a16="http://schemas.microsoft.com/office/drawing/2014/main" val="1360581888"/>
                  </a:ext>
                </a:extLst>
              </a:tr>
              <a:tr h="390066">
                <a:tc>
                  <a:txBody>
                    <a:bodyPr/>
                    <a:lstStyle/>
                    <a:p>
                      <a:pPr algn="ctr" rtl="0" fontAlgn="base"/>
                      <a:r>
                        <a:rPr lang="en-US" sz="2000" b="1">
                          <a:effectLst/>
                        </a:rPr>
                        <a:t>Alert of Elevation* </a:t>
                      </a:r>
                      <a:endParaRPr lang="en-US" sz="2000" b="1" i="0">
                        <a:effectLst/>
                      </a:endParaRPr>
                    </a:p>
                  </a:txBody>
                  <a:tcPr anchor="ctr"/>
                </a:tc>
                <a:tc>
                  <a:txBody>
                    <a:bodyPr/>
                    <a:lstStyle/>
                    <a:p>
                      <a:pPr algn="ctr" rtl="0" fontAlgn="base"/>
                      <a:r>
                        <a:rPr lang="en-US" sz="1800">
                          <a:effectLst/>
                        </a:rPr>
                        <a:t>0.25 to 12 inches </a:t>
                      </a:r>
                      <a:endParaRPr lang="en-US" sz="1800" b="0" i="0">
                        <a:effectLst/>
                      </a:endParaRPr>
                    </a:p>
                  </a:txBody>
                  <a:tcPr/>
                </a:tc>
                <a:tc>
                  <a:txBody>
                    <a:bodyPr/>
                    <a:lstStyle/>
                    <a:p>
                      <a:pPr algn="ctr" rtl="0" fontAlgn="base"/>
                      <a:r>
                        <a:rPr lang="en-US" sz="1800">
                          <a:effectLst/>
                        </a:rPr>
                        <a:t>Distance</a:t>
                      </a:r>
                      <a:endParaRPr lang="en-US" sz="1800" b="0" i="0">
                        <a:effectLst/>
                      </a:endParaRPr>
                    </a:p>
                  </a:txBody>
                  <a:tcPr/>
                </a:tc>
                <a:extLst>
                  <a:ext uri="{0D108BD9-81ED-4DB2-BD59-A6C34878D82A}">
                    <a16:rowId xmlns:a16="http://schemas.microsoft.com/office/drawing/2014/main" val="2126328063"/>
                  </a:ext>
                </a:extLst>
              </a:tr>
              <a:tr h="390066">
                <a:tc>
                  <a:txBody>
                    <a:bodyPr/>
                    <a:lstStyle/>
                    <a:p>
                      <a:pPr algn="ctr" rtl="0" fontAlgn="base"/>
                      <a:r>
                        <a:rPr lang="en-US" sz="2000" b="1">
                          <a:effectLst/>
                        </a:rPr>
                        <a:t>Determine Location* </a:t>
                      </a:r>
                      <a:endParaRPr lang="en-US" sz="2000" b="1" i="0">
                        <a:effectLst/>
                      </a:endParaRPr>
                    </a:p>
                  </a:txBody>
                  <a:tcPr anchor="ctr"/>
                </a:tc>
                <a:tc>
                  <a:txBody>
                    <a:bodyPr/>
                    <a:lstStyle/>
                    <a:p>
                      <a:pPr algn="ctr" rtl="0" fontAlgn="base"/>
                      <a:r>
                        <a:rPr lang="en-US" sz="1800">
                          <a:effectLst/>
                        </a:rPr>
                        <a:t>~ 16 feet </a:t>
                      </a:r>
                      <a:endParaRPr lang="en-US" sz="1800" b="0" i="0">
                        <a:effectLst/>
                      </a:endParaRPr>
                    </a:p>
                  </a:txBody>
                  <a:tcPr/>
                </a:tc>
                <a:tc>
                  <a:txBody>
                    <a:bodyPr/>
                    <a:lstStyle/>
                    <a:p>
                      <a:pPr algn="ctr" rtl="0" fontAlgn="base"/>
                      <a:r>
                        <a:rPr lang="en-US" sz="1800">
                          <a:effectLst/>
                        </a:rPr>
                        <a:t>Distance</a:t>
                      </a:r>
                      <a:endParaRPr lang="en-US" sz="1800" b="0" i="0">
                        <a:effectLst/>
                      </a:endParaRPr>
                    </a:p>
                  </a:txBody>
                  <a:tcPr/>
                </a:tc>
                <a:extLst>
                  <a:ext uri="{0D108BD9-81ED-4DB2-BD59-A6C34878D82A}">
                    <a16:rowId xmlns:a16="http://schemas.microsoft.com/office/drawing/2014/main" val="534105944"/>
                  </a:ext>
                </a:extLst>
              </a:tr>
              <a:tr h="390066">
                <a:tc>
                  <a:txBody>
                    <a:bodyPr/>
                    <a:lstStyle/>
                    <a:p>
                      <a:pPr algn="ctr" rtl="0" fontAlgn="base"/>
                      <a:r>
                        <a:rPr lang="en-US" sz="2000" b="1">
                          <a:effectLst/>
                        </a:rPr>
                        <a:t>Alert of Physical Object* </a:t>
                      </a:r>
                      <a:endParaRPr lang="en-US" sz="2000" b="1" i="0">
                        <a:effectLst/>
                      </a:endParaRPr>
                    </a:p>
                  </a:txBody>
                  <a:tcPr anchor="ctr"/>
                </a:tc>
                <a:tc>
                  <a:txBody>
                    <a:bodyPr/>
                    <a:lstStyle/>
                    <a:p>
                      <a:pPr algn="ctr" rtl="0" fontAlgn="base"/>
                      <a:r>
                        <a:rPr lang="en-US" sz="1800">
                          <a:effectLst/>
                        </a:rPr>
                        <a:t>65 inches </a:t>
                      </a:r>
                      <a:endParaRPr lang="en-US" sz="1800" b="0" i="0">
                        <a:effectLst/>
                      </a:endParaRPr>
                    </a:p>
                  </a:txBody>
                  <a:tcPr/>
                </a:tc>
                <a:tc>
                  <a:txBody>
                    <a:bodyPr/>
                    <a:lstStyle/>
                    <a:p>
                      <a:pPr algn="ctr" rtl="0" fontAlgn="base"/>
                      <a:r>
                        <a:rPr lang="en-US" sz="1800">
                          <a:effectLst/>
                        </a:rPr>
                        <a:t>Distance </a:t>
                      </a:r>
                      <a:endParaRPr lang="en-US" sz="1800" b="0" i="0">
                        <a:effectLst/>
                      </a:endParaRPr>
                    </a:p>
                  </a:txBody>
                  <a:tcPr/>
                </a:tc>
                <a:extLst>
                  <a:ext uri="{0D108BD9-81ED-4DB2-BD59-A6C34878D82A}">
                    <a16:rowId xmlns:a16="http://schemas.microsoft.com/office/drawing/2014/main" val="1003698253"/>
                  </a:ext>
                </a:extLst>
              </a:tr>
              <a:tr h="390066">
                <a:tc>
                  <a:txBody>
                    <a:bodyPr/>
                    <a:lstStyle/>
                    <a:p>
                      <a:pPr algn="ctr" rtl="0" fontAlgn="base"/>
                      <a:r>
                        <a:rPr lang="en-US" sz="2000" b="1">
                          <a:effectLst/>
                        </a:rPr>
                        <a:t>Identify Possible Threats* </a:t>
                      </a:r>
                      <a:endParaRPr lang="en-US" sz="2000" b="1" i="0">
                        <a:effectLst/>
                      </a:endParaRPr>
                    </a:p>
                  </a:txBody>
                  <a:tcPr anchor="ctr"/>
                </a:tc>
                <a:tc>
                  <a:txBody>
                    <a:bodyPr/>
                    <a:lstStyle/>
                    <a:p>
                      <a:pPr algn="ctr" rtl="0" fontAlgn="base"/>
                      <a:r>
                        <a:rPr lang="en-US" sz="1800">
                          <a:effectLst/>
                        </a:rPr>
                        <a:t>Up to 60 miles per hour </a:t>
                      </a:r>
                      <a:endParaRPr lang="en-US" sz="1800" b="0" i="0">
                        <a:effectLst/>
                      </a:endParaRPr>
                    </a:p>
                  </a:txBody>
                  <a:tcPr/>
                </a:tc>
                <a:tc>
                  <a:txBody>
                    <a:bodyPr/>
                    <a:lstStyle/>
                    <a:p>
                      <a:pPr algn="ctr" rtl="0" fontAlgn="base"/>
                      <a:r>
                        <a:rPr lang="en-US" sz="1800">
                          <a:effectLst/>
                        </a:rPr>
                        <a:t>Velocity </a:t>
                      </a:r>
                      <a:endParaRPr lang="en-US" sz="1800" b="0" i="0">
                        <a:effectLst/>
                      </a:endParaRPr>
                    </a:p>
                  </a:txBody>
                  <a:tcPr anchor="ctr"/>
                </a:tc>
                <a:extLst>
                  <a:ext uri="{0D108BD9-81ED-4DB2-BD59-A6C34878D82A}">
                    <a16:rowId xmlns:a16="http://schemas.microsoft.com/office/drawing/2014/main" val="219990015"/>
                  </a:ext>
                </a:extLst>
              </a:tr>
              <a:tr h="364627">
                <a:tc>
                  <a:txBody>
                    <a:bodyPr/>
                    <a:lstStyle/>
                    <a:p>
                      <a:pPr algn="ctr" rtl="0" fontAlgn="base"/>
                      <a:r>
                        <a:rPr lang="en-US" sz="1800">
                          <a:effectLst/>
                        </a:rPr>
                        <a:t>Access Emergency Contact </a:t>
                      </a:r>
                      <a:endParaRPr lang="en-US" sz="1800" b="0" i="0">
                        <a:effectLst/>
                      </a:endParaRPr>
                    </a:p>
                  </a:txBody>
                  <a:tcPr anchor="ctr"/>
                </a:tc>
                <a:tc>
                  <a:txBody>
                    <a:bodyPr/>
                    <a:lstStyle/>
                    <a:p>
                      <a:pPr algn="ctr" rtl="0" fontAlgn="base"/>
                      <a:r>
                        <a:rPr lang="en-US" sz="1800">
                          <a:effectLst/>
                        </a:rPr>
                        <a:t>15 seconds </a:t>
                      </a:r>
                      <a:endParaRPr lang="en-US" sz="1800" b="0" i="0">
                        <a:effectLst/>
                      </a:endParaRPr>
                    </a:p>
                  </a:txBody>
                  <a:tcPr anchor="ctr"/>
                </a:tc>
                <a:tc>
                  <a:txBody>
                    <a:bodyPr/>
                    <a:lstStyle/>
                    <a:p>
                      <a:pPr algn="ctr" rtl="0" fontAlgn="base"/>
                      <a:r>
                        <a:rPr lang="en-US" sz="1800">
                          <a:effectLst/>
                        </a:rPr>
                        <a:t>Time </a:t>
                      </a:r>
                      <a:endParaRPr lang="en-US" sz="1800" b="0" i="0">
                        <a:effectLst/>
                      </a:endParaRPr>
                    </a:p>
                  </a:txBody>
                  <a:tcPr anchor="ctr"/>
                </a:tc>
                <a:extLst>
                  <a:ext uri="{0D108BD9-81ED-4DB2-BD59-A6C34878D82A}">
                    <a16:rowId xmlns:a16="http://schemas.microsoft.com/office/drawing/2014/main" val="1760119607"/>
                  </a:ext>
                </a:extLst>
              </a:tr>
              <a:tr h="390066">
                <a:tc>
                  <a:txBody>
                    <a:bodyPr/>
                    <a:lstStyle/>
                    <a:p>
                      <a:pPr algn="ctr" rtl="0" fontAlgn="base"/>
                      <a:r>
                        <a:rPr lang="en-US" sz="2000" b="1">
                          <a:effectLst/>
                        </a:rPr>
                        <a:t>Interpret Sensory Information*</a:t>
                      </a:r>
                      <a:r>
                        <a:rPr lang="en-US" sz="1800" b="1">
                          <a:effectLst/>
                        </a:rPr>
                        <a:t> </a:t>
                      </a:r>
                      <a:endParaRPr lang="en-US" sz="1800" b="1" i="0">
                        <a:effectLst/>
                      </a:endParaRPr>
                    </a:p>
                  </a:txBody>
                  <a:tcPr anchor="ctr"/>
                </a:tc>
                <a:tc>
                  <a:txBody>
                    <a:bodyPr/>
                    <a:lstStyle/>
                    <a:p>
                      <a:pPr algn="ctr" rtl="0" fontAlgn="base"/>
                      <a:r>
                        <a:rPr lang="en-US" sz="1800">
                          <a:effectLst/>
                        </a:rPr>
                        <a:t>7 seconds </a:t>
                      </a:r>
                      <a:endParaRPr lang="en-US" sz="1800" b="0" i="0">
                        <a:effectLst/>
                      </a:endParaRPr>
                    </a:p>
                  </a:txBody>
                  <a:tcPr anchor="ctr"/>
                </a:tc>
                <a:tc>
                  <a:txBody>
                    <a:bodyPr/>
                    <a:lstStyle/>
                    <a:p>
                      <a:pPr algn="ctr" rtl="0" fontAlgn="base"/>
                      <a:r>
                        <a:rPr lang="en-US" sz="1800">
                          <a:effectLst/>
                        </a:rPr>
                        <a:t>Time </a:t>
                      </a:r>
                      <a:endParaRPr lang="en-US" sz="1800" b="0" i="0">
                        <a:effectLst/>
                      </a:endParaRPr>
                    </a:p>
                  </a:txBody>
                  <a:tcPr anchor="ctr"/>
                </a:tc>
                <a:extLst>
                  <a:ext uri="{0D108BD9-81ED-4DB2-BD59-A6C34878D82A}">
                    <a16:rowId xmlns:a16="http://schemas.microsoft.com/office/drawing/2014/main" val="2159063603"/>
                  </a:ext>
                </a:extLst>
              </a:tr>
              <a:tr h="364627">
                <a:tc>
                  <a:txBody>
                    <a:bodyPr/>
                    <a:lstStyle/>
                    <a:p>
                      <a:pPr algn="ctr" rtl="0" fontAlgn="base"/>
                      <a:r>
                        <a:rPr lang="en-US" sz="1800">
                          <a:effectLst/>
                        </a:rPr>
                        <a:t>Store Frequent Tasks </a:t>
                      </a:r>
                      <a:endParaRPr lang="en-US" sz="1800" b="0" i="0">
                        <a:effectLst/>
                      </a:endParaRPr>
                    </a:p>
                  </a:txBody>
                  <a:tcPr anchor="ctr"/>
                </a:tc>
                <a:tc>
                  <a:txBody>
                    <a:bodyPr/>
                    <a:lstStyle/>
                    <a:p>
                      <a:pPr algn="ctr" rtl="0" fontAlgn="base"/>
                      <a:r>
                        <a:rPr lang="en-US" sz="1800">
                          <a:effectLst/>
                        </a:rPr>
                        <a:t>1 GB </a:t>
                      </a:r>
                      <a:endParaRPr lang="en-US" sz="1800" b="0" i="0">
                        <a:effectLst/>
                      </a:endParaRPr>
                    </a:p>
                  </a:txBody>
                  <a:tcPr anchor="ctr"/>
                </a:tc>
                <a:tc>
                  <a:txBody>
                    <a:bodyPr/>
                    <a:lstStyle/>
                    <a:p>
                      <a:pPr algn="ctr" rtl="0" fontAlgn="base"/>
                      <a:r>
                        <a:rPr lang="en-US" sz="1800">
                          <a:effectLst/>
                        </a:rPr>
                        <a:t>Memory Allocation </a:t>
                      </a:r>
                      <a:endParaRPr lang="en-US" sz="1800" b="0" i="0">
                        <a:effectLst/>
                      </a:endParaRPr>
                    </a:p>
                  </a:txBody>
                  <a:tcPr anchor="ctr"/>
                </a:tc>
                <a:extLst>
                  <a:ext uri="{0D108BD9-81ED-4DB2-BD59-A6C34878D82A}">
                    <a16:rowId xmlns:a16="http://schemas.microsoft.com/office/drawing/2014/main" val="2325331457"/>
                  </a:ext>
                </a:extLst>
              </a:tr>
              <a:tr h="364627">
                <a:tc>
                  <a:txBody>
                    <a:bodyPr/>
                    <a:lstStyle/>
                    <a:p>
                      <a:pPr algn="ctr" rtl="0" fontAlgn="base"/>
                      <a:r>
                        <a:rPr lang="en-US" sz="1800">
                          <a:effectLst/>
                        </a:rPr>
                        <a:t>Interface with Pre-Existing Skills </a:t>
                      </a:r>
                      <a:endParaRPr lang="en-US" sz="1800" b="0" i="0">
                        <a:effectLst/>
                      </a:endParaRPr>
                    </a:p>
                  </a:txBody>
                  <a:tcPr anchor="ctr"/>
                </a:tc>
                <a:tc>
                  <a:txBody>
                    <a:bodyPr/>
                    <a:lstStyle/>
                    <a:p>
                      <a:pPr algn="ctr" rtl="0" fontAlgn="base"/>
                      <a:r>
                        <a:rPr lang="en-US" sz="1800">
                          <a:effectLst/>
                        </a:rPr>
                        <a:t>70% </a:t>
                      </a:r>
                      <a:endParaRPr lang="en-US" sz="1800" b="0" i="0">
                        <a:effectLst/>
                      </a:endParaRPr>
                    </a:p>
                  </a:txBody>
                  <a:tcPr anchor="ctr"/>
                </a:tc>
                <a:tc>
                  <a:txBody>
                    <a:bodyPr/>
                    <a:lstStyle/>
                    <a:p>
                      <a:pPr algn="ctr" rtl="0" fontAlgn="base"/>
                      <a:r>
                        <a:rPr lang="en-US" sz="1800">
                          <a:effectLst/>
                        </a:rPr>
                        <a:t>User Satisfaction </a:t>
                      </a:r>
                      <a:endParaRPr lang="en-US" sz="1800" b="0" i="0">
                        <a:effectLst/>
                      </a:endParaRPr>
                    </a:p>
                  </a:txBody>
                  <a:tcPr anchor="ctr"/>
                </a:tc>
                <a:extLst>
                  <a:ext uri="{0D108BD9-81ED-4DB2-BD59-A6C34878D82A}">
                    <a16:rowId xmlns:a16="http://schemas.microsoft.com/office/drawing/2014/main" val="3504038817"/>
                  </a:ext>
                </a:extLst>
              </a:tr>
              <a:tr h="364627">
                <a:tc>
                  <a:txBody>
                    <a:bodyPr/>
                    <a:lstStyle/>
                    <a:p>
                      <a:pPr algn="ctr" rtl="0" fontAlgn="base"/>
                      <a:r>
                        <a:rPr lang="en-US" sz="1800">
                          <a:effectLst/>
                        </a:rPr>
                        <a:t>Compete within Market </a:t>
                      </a:r>
                      <a:endParaRPr lang="en-US" sz="1800" b="0" i="0">
                        <a:effectLst/>
                      </a:endParaRPr>
                    </a:p>
                  </a:txBody>
                  <a:tcPr anchor="ctr"/>
                </a:tc>
                <a:tc>
                  <a:txBody>
                    <a:bodyPr/>
                    <a:lstStyle/>
                    <a:p>
                      <a:pPr algn="ctr" rtl="0" fontAlgn="base"/>
                      <a:r>
                        <a:rPr lang="en-US" sz="1800">
                          <a:effectLst/>
                        </a:rPr>
                        <a:t>20% </a:t>
                      </a:r>
                      <a:endParaRPr lang="en-US" sz="1800" b="0" i="0">
                        <a:effectLst/>
                      </a:endParaRPr>
                    </a:p>
                  </a:txBody>
                  <a:tcPr anchor="ctr"/>
                </a:tc>
                <a:tc>
                  <a:txBody>
                    <a:bodyPr/>
                    <a:lstStyle/>
                    <a:p>
                      <a:pPr algn="ctr" rtl="0" fontAlgn="base"/>
                      <a:r>
                        <a:rPr lang="en-US" sz="1800">
                          <a:effectLst/>
                        </a:rPr>
                        <a:t>Price Range USD ($) </a:t>
                      </a:r>
                      <a:endParaRPr lang="en-US" sz="1800" b="0" i="0">
                        <a:effectLst/>
                      </a:endParaRPr>
                    </a:p>
                  </a:txBody>
                  <a:tcPr anchor="ctr"/>
                </a:tc>
                <a:extLst>
                  <a:ext uri="{0D108BD9-81ED-4DB2-BD59-A6C34878D82A}">
                    <a16:rowId xmlns:a16="http://schemas.microsoft.com/office/drawing/2014/main" val="474176286"/>
                  </a:ext>
                </a:extLst>
              </a:tr>
              <a:tr h="364627">
                <a:tc>
                  <a:txBody>
                    <a:bodyPr/>
                    <a:lstStyle/>
                    <a:p>
                      <a:pPr algn="ctr" rtl="0" fontAlgn="base"/>
                      <a:r>
                        <a:rPr lang="en-US" sz="1800">
                          <a:effectLst/>
                        </a:rPr>
                        <a:t>Remain Lightweight </a:t>
                      </a:r>
                      <a:endParaRPr lang="en-US" sz="1800" b="0" i="0">
                        <a:effectLst/>
                      </a:endParaRPr>
                    </a:p>
                  </a:txBody>
                  <a:tcPr anchor="ctr"/>
                </a:tc>
                <a:tc>
                  <a:txBody>
                    <a:bodyPr/>
                    <a:lstStyle/>
                    <a:p>
                      <a:pPr algn="ctr" rtl="0" fontAlgn="base"/>
                      <a:r>
                        <a:rPr lang="en-US" sz="1800">
                          <a:effectLst/>
                        </a:rPr>
                        <a:t>&lt; 5.1 lb </a:t>
                      </a:r>
                      <a:endParaRPr lang="en-US" sz="1800" b="0" i="0">
                        <a:effectLst/>
                      </a:endParaRPr>
                    </a:p>
                  </a:txBody>
                  <a:tcPr anchor="ctr"/>
                </a:tc>
                <a:tc>
                  <a:txBody>
                    <a:bodyPr/>
                    <a:lstStyle/>
                    <a:p>
                      <a:pPr algn="ctr" rtl="0" fontAlgn="base"/>
                      <a:r>
                        <a:rPr lang="en-US" sz="1800">
                          <a:effectLst/>
                        </a:rPr>
                        <a:t>Weight </a:t>
                      </a:r>
                      <a:endParaRPr lang="en-US" sz="1800" b="0" i="0">
                        <a:effectLst/>
                      </a:endParaRPr>
                    </a:p>
                  </a:txBody>
                  <a:tcPr anchor="ctr"/>
                </a:tc>
                <a:extLst>
                  <a:ext uri="{0D108BD9-81ED-4DB2-BD59-A6C34878D82A}">
                    <a16:rowId xmlns:a16="http://schemas.microsoft.com/office/drawing/2014/main" val="3744719561"/>
                  </a:ext>
                </a:extLst>
              </a:tr>
              <a:tr h="364627">
                <a:tc>
                  <a:txBody>
                    <a:bodyPr/>
                    <a:lstStyle/>
                    <a:p>
                      <a:pPr algn="ctr" rtl="0" fontAlgn="base"/>
                      <a:r>
                        <a:rPr lang="en-US" sz="1800">
                          <a:effectLst/>
                        </a:rPr>
                        <a:t>Remain Discrete </a:t>
                      </a:r>
                      <a:endParaRPr lang="en-US" sz="1800" b="0" i="0">
                        <a:effectLst/>
                      </a:endParaRPr>
                    </a:p>
                  </a:txBody>
                  <a:tcPr anchor="ctr"/>
                </a:tc>
                <a:tc>
                  <a:txBody>
                    <a:bodyPr/>
                    <a:lstStyle/>
                    <a:p>
                      <a:pPr algn="ctr" rtl="0" fontAlgn="base"/>
                      <a:r>
                        <a:rPr lang="en-US" sz="1800">
                          <a:effectLst/>
                        </a:rPr>
                        <a:t>70% </a:t>
                      </a:r>
                      <a:endParaRPr lang="en-US" sz="1800" b="0" i="0">
                        <a:effectLst/>
                      </a:endParaRPr>
                    </a:p>
                  </a:txBody>
                  <a:tcPr anchor="ctr"/>
                </a:tc>
                <a:tc>
                  <a:txBody>
                    <a:bodyPr/>
                    <a:lstStyle/>
                    <a:p>
                      <a:pPr algn="ctr" rtl="0" fontAlgn="base"/>
                      <a:r>
                        <a:rPr lang="en-US" sz="1800">
                          <a:effectLst/>
                        </a:rPr>
                        <a:t>User Approval </a:t>
                      </a:r>
                      <a:endParaRPr lang="en-US" sz="1800" b="0" i="0">
                        <a:effectLst/>
                      </a:endParaRPr>
                    </a:p>
                  </a:txBody>
                  <a:tcPr anchor="ctr"/>
                </a:tc>
                <a:extLst>
                  <a:ext uri="{0D108BD9-81ED-4DB2-BD59-A6C34878D82A}">
                    <a16:rowId xmlns:a16="http://schemas.microsoft.com/office/drawing/2014/main" val="938505786"/>
                  </a:ext>
                </a:extLst>
              </a:tr>
            </a:tbl>
          </a:graphicData>
        </a:graphic>
      </p:graphicFrame>
      <p:sp>
        <p:nvSpPr>
          <p:cNvPr id="4" name="Slide Number Placeholder 3">
            <a:extLst>
              <a:ext uri="{FF2B5EF4-FFF2-40B4-BE49-F238E27FC236}">
                <a16:creationId xmlns:a16="http://schemas.microsoft.com/office/drawing/2014/main" id="{0DC625A2-6207-4E83-8C16-DCF1AE7CEE97}"/>
              </a:ext>
            </a:extLst>
          </p:cNvPr>
          <p:cNvSpPr>
            <a:spLocks noGrp="1"/>
          </p:cNvSpPr>
          <p:nvPr>
            <p:ph type="sldNum" sz="quarter" idx="4"/>
          </p:nvPr>
        </p:nvSpPr>
        <p:spPr/>
        <p:txBody>
          <a:bodyPr lIns="91440" tIns="45720" rIns="91440" bIns="45720" anchor="t"/>
          <a:lstStyle/>
          <a:p>
            <a:r>
              <a:rPr lang="en-US"/>
              <a:t>8</a:t>
            </a:r>
          </a:p>
          <a:p>
            <a:endParaRPr lang="en-US"/>
          </a:p>
        </p:txBody>
      </p:sp>
      <p:sp>
        <p:nvSpPr>
          <p:cNvPr id="5" name="Content Placeholder 4">
            <a:extLst>
              <a:ext uri="{FF2B5EF4-FFF2-40B4-BE49-F238E27FC236}">
                <a16:creationId xmlns:a16="http://schemas.microsoft.com/office/drawing/2014/main" id="{5C91B077-7FE5-45C0-8D0D-82E1B4A29D24}"/>
              </a:ext>
            </a:extLst>
          </p:cNvPr>
          <p:cNvSpPr>
            <a:spLocks noGrp="1"/>
          </p:cNvSpPr>
          <p:nvPr>
            <p:ph sz="quarter" idx="11"/>
          </p:nvPr>
        </p:nvSpPr>
        <p:spPr>
          <a:xfrm>
            <a:off x="11020425" y="5659024"/>
            <a:ext cx="1828800" cy="310896"/>
          </a:xfrm>
        </p:spPr>
        <p:txBody>
          <a:bodyPr vert="horz" lIns="91440" tIns="45720" rIns="91440" bIns="45720" rtlCol="0" anchor="t">
            <a:noAutofit/>
          </a:bodyPr>
          <a:lstStyle/>
          <a:p>
            <a:r>
              <a:rPr lang="en-US">
                <a:latin typeface="Arial"/>
                <a:cs typeface="Arial"/>
              </a:rPr>
              <a:t>David Alicea</a:t>
            </a:r>
          </a:p>
          <a:p>
            <a:endParaRPr lang="en-US"/>
          </a:p>
        </p:txBody>
      </p:sp>
    </p:spTree>
    <p:extLst>
      <p:ext uri="{BB962C8B-B14F-4D97-AF65-F5344CB8AC3E}">
        <p14:creationId xmlns:p14="http://schemas.microsoft.com/office/powerpoint/2010/main" val="194692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solidFill>
                  <a:schemeClr val="tx1"/>
                </a:solidFill>
                <a:latin typeface="Arial"/>
                <a:cs typeface="Arial"/>
              </a:rPr>
              <a:t>Concept Generation</a:t>
            </a:r>
            <a:r>
              <a:rPr lang="en-US">
                <a:solidFill>
                  <a:schemeClr val="tx1"/>
                </a:solidFill>
                <a:latin typeface="Arial"/>
                <a:cs typeface="Arial"/>
              </a:rPr>
              <a:t> Tools</a:t>
            </a:r>
            <a:endParaRPr lang="en-US" b="1" kern="1200">
              <a:solidFill>
                <a:schemeClr val="tx1"/>
              </a:solidFill>
              <a:latin typeface="Arial"/>
              <a:cs typeface="Arial"/>
            </a:endParaRPr>
          </a:p>
        </p:txBody>
      </p:sp>
      <p:sp>
        <p:nvSpPr>
          <p:cNvPr id="11" name="Content Placeholder 2">
            <a:extLst>
              <a:ext uri="{FF2B5EF4-FFF2-40B4-BE49-F238E27FC236}">
                <a16:creationId xmlns:a16="http://schemas.microsoft.com/office/drawing/2014/main" id="{B8080832-BD22-4B1E-ACF8-C3A5C7D72FB1}"/>
              </a:ext>
            </a:extLst>
          </p:cNvPr>
          <p:cNvSpPr>
            <a:spLocks noGrp="1"/>
          </p:cNvSpPr>
          <p:nvPr>
            <p:ph sz="half" idx="1"/>
          </p:nvPr>
        </p:nvSpPr>
        <p:spPr>
          <a:xfrm>
            <a:off x="8472731" y="2001265"/>
            <a:ext cx="3474720" cy="2985033"/>
          </a:xfrm>
        </p:spPr>
        <p:txBody>
          <a:bodyPr vert="horz" lIns="91440" tIns="45720" rIns="91440" bIns="45720" rtlCol="0" anchor="t">
            <a:normAutofit/>
          </a:bodyPr>
          <a:lstStyle/>
          <a:p>
            <a:pPr marL="0" indent="0" algn="ctr">
              <a:buNone/>
            </a:pPr>
            <a:r>
              <a:rPr lang="en-US" sz="2500" b="1">
                <a:latin typeface="Calibri"/>
                <a:cs typeface="Arial"/>
              </a:rPr>
              <a:t>Biomimicry</a:t>
            </a:r>
          </a:p>
          <a:p>
            <a:endParaRPr lang="en-US"/>
          </a:p>
        </p:txBody>
      </p:sp>
      <p:sp>
        <p:nvSpPr>
          <p:cNvPr id="6" name="TextBox 5">
            <a:extLst>
              <a:ext uri="{FF2B5EF4-FFF2-40B4-BE49-F238E27FC236}">
                <a16:creationId xmlns:a16="http://schemas.microsoft.com/office/drawing/2014/main" id="{C5261C1B-9522-4C1F-B22E-C9A059160DAC}"/>
              </a:ext>
            </a:extLst>
          </p:cNvPr>
          <p:cNvSpPr txBox="1"/>
          <p:nvPr/>
        </p:nvSpPr>
        <p:spPr>
          <a:xfrm>
            <a:off x="284028" y="2001264"/>
            <a:ext cx="3243227" cy="29368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 algn="ctr">
              <a:lnSpc>
                <a:spcPct val="90000"/>
              </a:lnSpc>
              <a:spcAft>
                <a:spcPts val="600"/>
              </a:spcAft>
            </a:pPr>
            <a:r>
              <a:rPr lang="en-US" sz="2500" b="1">
                <a:latin typeface="Calibri"/>
                <a:cs typeface="Arial"/>
              </a:rPr>
              <a:t>Crap Shoot</a:t>
            </a:r>
            <a:endParaRPr lang="en-US" sz="2500" b="1">
              <a:latin typeface="Calibri"/>
              <a:cs typeface="Calibri" panose="020F0502020204030204"/>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8081532D-37CE-444C-BE3E-2D87267BCD3E}"/>
              </a:ext>
            </a:extLst>
          </p:cNvPr>
          <p:cNvSpPr>
            <a:spLocks noGrp="1"/>
          </p:cNvSpPr>
          <p:nvPr>
            <p:ph sz="half" idx="14"/>
          </p:nvPr>
        </p:nvSpPr>
        <p:spPr>
          <a:xfrm>
            <a:off x="3750542" y="2001265"/>
            <a:ext cx="4352465" cy="2985033"/>
          </a:xfrm>
        </p:spPr>
        <p:txBody>
          <a:bodyPr vert="horz" lIns="91440" tIns="45720" rIns="91440" bIns="45720" rtlCol="0" anchor="t">
            <a:normAutofit/>
          </a:bodyPr>
          <a:lstStyle/>
          <a:p>
            <a:pPr marL="0" indent="0" algn="ctr">
              <a:buNone/>
            </a:pPr>
            <a:r>
              <a:rPr lang="en-US" sz="2500" b="1">
                <a:latin typeface="Calibri"/>
                <a:cs typeface="Arial"/>
              </a:rPr>
              <a:t>Morphological Chart</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9</a:t>
            </a:r>
          </a:p>
        </p:txBody>
      </p:sp>
      <p:pic>
        <p:nvPicPr>
          <p:cNvPr id="7" name="Picture 7" descr="A small bird perched on a tree branch&#10;&#10;Description automatically generated">
            <a:extLst>
              <a:ext uri="{FF2B5EF4-FFF2-40B4-BE49-F238E27FC236}">
                <a16:creationId xmlns:a16="http://schemas.microsoft.com/office/drawing/2014/main" id="{4598CFA4-B3E9-459C-93D5-7BE3494C7537}"/>
              </a:ext>
            </a:extLst>
          </p:cNvPr>
          <p:cNvPicPr>
            <a:picLocks noGrp="1" noChangeAspect="1"/>
          </p:cNvPicPr>
          <p:nvPr>
            <p:ph sz="quarter" idx="11"/>
          </p:nvPr>
        </p:nvPicPr>
        <p:blipFill>
          <a:blip r:embed="rId2"/>
          <a:stretch>
            <a:fillRect/>
          </a:stretch>
        </p:blipFill>
        <p:spPr>
          <a:xfrm>
            <a:off x="8523570" y="2576466"/>
            <a:ext cx="3367640" cy="2172490"/>
          </a:xfrm>
        </p:spPr>
      </p:pic>
      <p:pic>
        <p:nvPicPr>
          <p:cNvPr id="8" name="Picture 8" descr="Diagram&#10;&#10;Description automatically generated">
            <a:extLst>
              <a:ext uri="{FF2B5EF4-FFF2-40B4-BE49-F238E27FC236}">
                <a16:creationId xmlns:a16="http://schemas.microsoft.com/office/drawing/2014/main" id="{BF1776D7-6BD5-4EC0-BB4B-016B379A0425}"/>
              </a:ext>
            </a:extLst>
          </p:cNvPr>
          <p:cNvPicPr>
            <a:picLocks noChangeAspect="1"/>
          </p:cNvPicPr>
          <p:nvPr/>
        </p:nvPicPr>
        <p:blipFill>
          <a:blip r:embed="rId3"/>
          <a:stretch>
            <a:fillRect/>
          </a:stretch>
        </p:blipFill>
        <p:spPr>
          <a:xfrm>
            <a:off x="3832414" y="2569659"/>
            <a:ext cx="4460111" cy="2171192"/>
          </a:xfrm>
          <a:prstGeom prst="rect">
            <a:avLst/>
          </a:prstGeom>
        </p:spPr>
      </p:pic>
      <p:pic>
        <p:nvPicPr>
          <p:cNvPr id="9" name="Picture 9" descr="A picture containing indoor, remote, sitting, control&#10;&#10;Description automatically generated">
            <a:extLst>
              <a:ext uri="{FF2B5EF4-FFF2-40B4-BE49-F238E27FC236}">
                <a16:creationId xmlns:a16="http://schemas.microsoft.com/office/drawing/2014/main" id="{DBE4A22C-D6AE-4B70-BB41-C1BA8E8543FE}"/>
              </a:ext>
            </a:extLst>
          </p:cNvPr>
          <p:cNvPicPr>
            <a:picLocks noChangeAspect="1"/>
          </p:cNvPicPr>
          <p:nvPr/>
        </p:nvPicPr>
        <p:blipFill>
          <a:blip r:embed="rId4"/>
          <a:stretch>
            <a:fillRect/>
          </a:stretch>
        </p:blipFill>
        <p:spPr>
          <a:xfrm>
            <a:off x="283064" y="2567572"/>
            <a:ext cx="3244769" cy="2175367"/>
          </a:xfrm>
          <a:prstGeom prst="rect">
            <a:avLst/>
          </a:prstGeom>
        </p:spPr>
      </p:pic>
      <p:sp>
        <p:nvSpPr>
          <p:cNvPr id="2" name="TextBox 1">
            <a:extLst>
              <a:ext uri="{FF2B5EF4-FFF2-40B4-BE49-F238E27FC236}">
                <a16:creationId xmlns:a16="http://schemas.microsoft.com/office/drawing/2014/main" id="{6AC8A35F-3A13-4675-9295-E881607C1FA9}"/>
              </a:ext>
            </a:extLst>
          </p:cNvPr>
          <p:cNvSpPr txBox="1"/>
          <p:nvPr/>
        </p:nvSpPr>
        <p:spPr>
          <a:xfrm>
            <a:off x="10420350" y="56197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Calibri"/>
              </a:rPr>
              <a:t>David Alicea</a:t>
            </a:r>
          </a:p>
        </p:txBody>
      </p:sp>
      <p:sp>
        <p:nvSpPr>
          <p:cNvPr id="10" name="TextBox 9">
            <a:extLst>
              <a:ext uri="{FF2B5EF4-FFF2-40B4-BE49-F238E27FC236}">
                <a16:creationId xmlns:a16="http://schemas.microsoft.com/office/drawing/2014/main" id="{45FC343F-F41A-4C13-AEA5-22E3B259021E}"/>
              </a:ext>
            </a:extLst>
          </p:cNvPr>
          <p:cNvSpPr txBox="1"/>
          <p:nvPr/>
        </p:nvSpPr>
        <p:spPr>
          <a:xfrm>
            <a:off x="3799473" y="4825387"/>
            <a:ext cx="451997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McConomy, S. (2020, November 11). Engineering Characteristics, Functions, Targets, and Metric. FAMU-FSU College of Engineering.</a:t>
            </a:r>
          </a:p>
        </p:txBody>
      </p:sp>
    </p:spTree>
    <p:extLst>
      <p:ext uri="{BB962C8B-B14F-4D97-AF65-F5344CB8AC3E}">
        <p14:creationId xmlns:p14="http://schemas.microsoft.com/office/powerpoint/2010/main" val="2723392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24C-B53F-4918-88A5-4FBF0F7590B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Medium Fidelity Concepts</a:t>
            </a:r>
            <a:endParaRPr lang="en-US" err="1">
              <a:solidFill>
                <a:schemeClr val="tx1"/>
              </a:solidFill>
              <a:latin typeface="Arial"/>
              <a:cs typeface="Arial"/>
            </a:endParaRPr>
          </a:p>
        </p:txBody>
      </p:sp>
      <p:sp>
        <p:nvSpPr>
          <p:cNvPr id="4" name="Slide Number Placeholder 3">
            <a:extLst>
              <a:ext uri="{FF2B5EF4-FFF2-40B4-BE49-F238E27FC236}">
                <a16:creationId xmlns:a16="http://schemas.microsoft.com/office/drawing/2014/main" id="{C3CC1DCC-901B-4C89-BCE7-808AD063241E}"/>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11</a:t>
            </a:r>
            <a:endParaRPr lang="en-US"/>
          </a:p>
        </p:txBody>
      </p:sp>
      <p:sp>
        <p:nvSpPr>
          <p:cNvPr id="11" name="Content Placeholder 4">
            <a:extLst>
              <a:ext uri="{FF2B5EF4-FFF2-40B4-BE49-F238E27FC236}">
                <a16:creationId xmlns:a16="http://schemas.microsoft.com/office/drawing/2014/main" id="{E2DA51F7-F53F-4B55-8F2F-03EF2CA4A2F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p>
        </p:txBody>
      </p:sp>
      <p:graphicFrame>
        <p:nvGraphicFramePr>
          <p:cNvPr id="7" name="Content Placeholder 2">
            <a:extLst>
              <a:ext uri="{FF2B5EF4-FFF2-40B4-BE49-F238E27FC236}">
                <a16:creationId xmlns:a16="http://schemas.microsoft.com/office/drawing/2014/main" id="{2514F292-6BB2-4EF5-B4BA-292DAD201DE1}"/>
              </a:ext>
            </a:extLst>
          </p:cNvPr>
          <p:cNvGraphicFramePr>
            <a:graphicFrameLocks noGrp="1"/>
          </p:cNvGraphicFramePr>
          <p:nvPr>
            <p:ph idx="1"/>
            <p:extLst>
              <p:ext uri="{D42A27DB-BD31-4B8C-83A1-F6EECF244321}">
                <p14:modId xmlns:p14="http://schemas.microsoft.com/office/powerpoint/2010/main" val="2527433739"/>
              </p:ext>
            </p:extLst>
          </p:nvPr>
        </p:nvGraphicFramePr>
        <p:xfrm>
          <a:off x="487340" y="1393788"/>
          <a:ext cx="11216983" cy="4093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57364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7DCB-5F6F-4019-909E-D60F86B80AA5}"/>
              </a:ext>
            </a:extLst>
          </p:cNvPr>
          <p:cNvSpPr>
            <a:spLocks noGrp="1"/>
          </p:cNvSpPr>
          <p:nvPr>
            <p:ph type="title"/>
          </p:nvPr>
        </p:nvSpPr>
        <p:spPr/>
        <p:txBody>
          <a:bodyPr/>
          <a:lstStyle/>
          <a:p>
            <a:r>
              <a:rPr lang="en-US">
                <a:solidFill>
                  <a:schemeClr val="tx1"/>
                </a:solidFill>
                <a:latin typeface="Arial"/>
                <a:cs typeface="Arial"/>
              </a:rPr>
              <a:t>Concept Selection</a:t>
            </a:r>
            <a:endParaRPr lang="en-US">
              <a:solidFill>
                <a:schemeClr val="tx1"/>
              </a:solidFill>
            </a:endParaRPr>
          </a:p>
        </p:txBody>
      </p:sp>
      <p:sp>
        <p:nvSpPr>
          <p:cNvPr id="5" name="Slide Number Placeholder 4">
            <a:extLst>
              <a:ext uri="{FF2B5EF4-FFF2-40B4-BE49-F238E27FC236}">
                <a16:creationId xmlns:a16="http://schemas.microsoft.com/office/drawing/2014/main" id="{7BE5EAFE-7FB2-46C2-BA1D-938E4052DF08}"/>
              </a:ext>
            </a:extLst>
          </p:cNvPr>
          <p:cNvSpPr>
            <a:spLocks noGrp="1"/>
          </p:cNvSpPr>
          <p:nvPr>
            <p:ph type="sldNum" sz="quarter" idx="4"/>
          </p:nvPr>
        </p:nvSpPr>
        <p:spPr/>
        <p:txBody>
          <a:bodyPr lIns="91440" tIns="45720" rIns="91440" bIns="45720" anchor="t"/>
          <a:lstStyle/>
          <a:p>
            <a:r>
              <a:rPr lang="en-US">
                <a:latin typeface="Arial"/>
                <a:cs typeface="Arial"/>
              </a:rPr>
              <a:t>15</a:t>
            </a:r>
            <a:endParaRPr lang="en-US"/>
          </a:p>
        </p:txBody>
      </p:sp>
      <p:sp>
        <p:nvSpPr>
          <p:cNvPr id="3" name="Content Placeholder 8">
            <a:extLst>
              <a:ext uri="{FF2B5EF4-FFF2-40B4-BE49-F238E27FC236}">
                <a16:creationId xmlns:a16="http://schemas.microsoft.com/office/drawing/2014/main" id="{8E09AB19-D3E5-420D-94C8-88746F96EFE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p:txBody>
      </p:sp>
      <p:sp>
        <p:nvSpPr>
          <p:cNvPr id="6" name="Rectangle 5">
            <a:extLst>
              <a:ext uri="{FF2B5EF4-FFF2-40B4-BE49-F238E27FC236}">
                <a16:creationId xmlns:a16="http://schemas.microsoft.com/office/drawing/2014/main" id="{EE38DB69-C5C2-4CD2-B324-54528298A2FA}"/>
              </a:ext>
            </a:extLst>
          </p:cNvPr>
          <p:cNvSpPr/>
          <p:nvPr/>
        </p:nvSpPr>
        <p:spPr>
          <a:xfrm rot="2776213">
            <a:off x="9829053" y="880993"/>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DDEB44BC-ADA2-4798-92F6-101D917F7672}"/>
              </a:ext>
            </a:extLst>
          </p:cNvPr>
          <p:cNvSpPr/>
          <p:nvPr/>
        </p:nvSpPr>
        <p:spPr>
          <a:xfrm rot="2776213">
            <a:off x="10168043" y="1239705"/>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A9D1A79D-282C-40C9-B734-401DC52D4F76}"/>
              </a:ext>
            </a:extLst>
          </p:cNvPr>
          <p:cNvSpPr/>
          <p:nvPr/>
        </p:nvSpPr>
        <p:spPr>
          <a:xfrm rot="2776213">
            <a:off x="10516214" y="1598418"/>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7FDC0C7D-54B6-4AE1-904A-01E2C7287DCE}"/>
              </a:ext>
            </a:extLst>
          </p:cNvPr>
          <p:cNvSpPr/>
          <p:nvPr/>
        </p:nvSpPr>
        <p:spPr>
          <a:xfrm rot="2776213">
            <a:off x="10846025" y="1942760"/>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70D8EEC0-149D-41E1-A3CB-15C024E68661}"/>
              </a:ext>
            </a:extLst>
          </p:cNvPr>
          <p:cNvSpPr/>
          <p:nvPr/>
        </p:nvSpPr>
        <p:spPr>
          <a:xfrm rot="19050367">
            <a:off x="11097407" y="2018640"/>
            <a:ext cx="303249" cy="3109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77A45EC-F40A-4AAC-8310-455BE06CEFD5}"/>
              </a:ext>
            </a:extLst>
          </p:cNvPr>
          <p:cNvSpPr/>
          <p:nvPr/>
        </p:nvSpPr>
        <p:spPr>
          <a:xfrm rot="2776213">
            <a:off x="9502889" y="528595"/>
            <a:ext cx="491580" cy="210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172702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a:xfrm>
            <a:off x="377456" y="241078"/>
            <a:ext cx="10515600" cy="1325563"/>
          </a:xfrm>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74</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5" descr="Table&#10;&#10;Description automatically generated">
            <a:extLst>
              <a:ext uri="{FF2B5EF4-FFF2-40B4-BE49-F238E27FC236}">
                <a16:creationId xmlns:a16="http://schemas.microsoft.com/office/drawing/2014/main" id="{A659C0E8-49A7-4B63-A98F-68C403AD490C}"/>
              </a:ext>
            </a:extLst>
          </p:cNvPr>
          <p:cNvPicPr>
            <a:picLocks noChangeAspect="1"/>
          </p:cNvPicPr>
          <p:nvPr/>
        </p:nvPicPr>
        <p:blipFill>
          <a:blip r:embed="rId2"/>
          <a:stretch>
            <a:fillRect/>
          </a:stretch>
        </p:blipFill>
        <p:spPr>
          <a:xfrm>
            <a:off x="392727" y="1451098"/>
            <a:ext cx="11416829" cy="3280660"/>
          </a:xfrm>
          <a:prstGeom prst="rect">
            <a:avLst/>
          </a:prstGeom>
        </p:spPr>
      </p:pic>
    </p:spTree>
    <p:extLst>
      <p:ext uri="{BB962C8B-B14F-4D97-AF65-F5344CB8AC3E}">
        <p14:creationId xmlns:p14="http://schemas.microsoft.com/office/powerpoint/2010/main" val="3822811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a:xfrm>
            <a:off x="377456" y="241078"/>
            <a:ext cx="10515600" cy="1325563"/>
          </a:xfrm>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75</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5" descr="Table&#10;&#10;Description automatically generated">
            <a:extLst>
              <a:ext uri="{FF2B5EF4-FFF2-40B4-BE49-F238E27FC236}">
                <a16:creationId xmlns:a16="http://schemas.microsoft.com/office/drawing/2014/main" id="{A659C0E8-49A7-4B63-A98F-68C403AD490C}"/>
              </a:ext>
            </a:extLst>
          </p:cNvPr>
          <p:cNvPicPr>
            <a:picLocks noChangeAspect="1"/>
          </p:cNvPicPr>
          <p:nvPr/>
        </p:nvPicPr>
        <p:blipFill>
          <a:blip r:embed="rId2"/>
          <a:stretch>
            <a:fillRect/>
          </a:stretch>
        </p:blipFill>
        <p:spPr>
          <a:xfrm>
            <a:off x="392727" y="1451098"/>
            <a:ext cx="11416829" cy="3280660"/>
          </a:xfrm>
          <a:prstGeom prst="rect">
            <a:avLst/>
          </a:prstGeom>
        </p:spPr>
      </p:pic>
      <p:sp>
        <p:nvSpPr>
          <p:cNvPr id="5" name="Rectangle 4">
            <a:extLst>
              <a:ext uri="{FF2B5EF4-FFF2-40B4-BE49-F238E27FC236}">
                <a16:creationId xmlns:a16="http://schemas.microsoft.com/office/drawing/2014/main" id="{61DB0A15-5392-410F-B7C9-1ED1D65BB9E5}"/>
              </a:ext>
            </a:extLst>
          </p:cNvPr>
          <p:cNvSpPr/>
          <p:nvPr/>
        </p:nvSpPr>
        <p:spPr>
          <a:xfrm>
            <a:off x="5434361" y="4189141"/>
            <a:ext cx="864219" cy="511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60DBDA-FBF5-4571-865C-14D316AB210D}"/>
              </a:ext>
            </a:extLst>
          </p:cNvPr>
          <p:cNvSpPr/>
          <p:nvPr/>
        </p:nvSpPr>
        <p:spPr>
          <a:xfrm>
            <a:off x="10489580" y="4189141"/>
            <a:ext cx="1310267" cy="511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824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531541" y="281491"/>
            <a:ext cx="10515600" cy="1325563"/>
          </a:xfrm>
        </p:spPr>
        <p:txBody>
          <a:bodyPr anchor="ctr">
            <a:normAutofit/>
          </a:bodyPr>
          <a:lstStyle/>
          <a:p>
            <a:r>
              <a:rPr lang="en-US">
                <a:solidFill>
                  <a:schemeClr val="tx1"/>
                </a:solidFill>
                <a:latin typeface="Arial"/>
                <a:cs typeface="Arial"/>
              </a:rPr>
              <a:t>Second Pugh Chart </a:t>
            </a:r>
          </a:p>
        </p:txBody>
      </p:sp>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76</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pic>
        <p:nvPicPr>
          <p:cNvPr id="3" name="Picture 4" descr="Table&#10;&#10;Description automatically generated">
            <a:extLst>
              <a:ext uri="{FF2B5EF4-FFF2-40B4-BE49-F238E27FC236}">
                <a16:creationId xmlns:a16="http://schemas.microsoft.com/office/drawing/2014/main" id="{383174BE-D630-4FF2-87F6-B238336B91BB}"/>
              </a:ext>
            </a:extLst>
          </p:cNvPr>
          <p:cNvPicPr>
            <a:picLocks noChangeAspect="1"/>
          </p:cNvPicPr>
          <p:nvPr/>
        </p:nvPicPr>
        <p:blipFill rotWithShape="1">
          <a:blip r:embed="rId2"/>
          <a:srcRect t="1534" b="512"/>
          <a:stretch/>
        </p:blipFill>
        <p:spPr>
          <a:xfrm>
            <a:off x="563481" y="1608175"/>
            <a:ext cx="11068647" cy="3529576"/>
          </a:xfrm>
          <a:prstGeom prst="rect">
            <a:avLst/>
          </a:prstGeom>
        </p:spPr>
      </p:pic>
    </p:spTree>
    <p:extLst>
      <p:ext uri="{BB962C8B-B14F-4D97-AF65-F5344CB8AC3E}">
        <p14:creationId xmlns:p14="http://schemas.microsoft.com/office/powerpoint/2010/main" val="3780624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531541" y="281491"/>
            <a:ext cx="10515600" cy="1325563"/>
          </a:xfrm>
        </p:spPr>
        <p:txBody>
          <a:bodyPr anchor="ctr">
            <a:normAutofit/>
          </a:bodyPr>
          <a:lstStyle/>
          <a:p>
            <a:r>
              <a:rPr lang="en-US">
                <a:solidFill>
                  <a:schemeClr val="tx1"/>
                </a:solidFill>
                <a:latin typeface="Arial"/>
                <a:cs typeface="Arial"/>
              </a:rPr>
              <a:t>Second Pugh Chart </a:t>
            </a:r>
          </a:p>
        </p:txBody>
      </p:sp>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77</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pic>
        <p:nvPicPr>
          <p:cNvPr id="3" name="Picture 4" descr="Table&#10;&#10;Description automatically generated">
            <a:extLst>
              <a:ext uri="{FF2B5EF4-FFF2-40B4-BE49-F238E27FC236}">
                <a16:creationId xmlns:a16="http://schemas.microsoft.com/office/drawing/2014/main" id="{383174BE-D630-4FF2-87F6-B238336B91BB}"/>
              </a:ext>
            </a:extLst>
          </p:cNvPr>
          <p:cNvPicPr>
            <a:picLocks noChangeAspect="1"/>
          </p:cNvPicPr>
          <p:nvPr/>
        </p:nvPicPr>
        <p:blipFill rotWithShape="1">
          <a:blip r:embed="rId2"/>
          <a:srcRect t="1534" b="512"/>
          <a:stretch/>
        </p:blipFill>
        <p:spPr>
          <a:xfrm>
            <a:off x="563481" y="1608175"/>
            <a:ext cx="11068647" cy="3529576"/>
          </a:xfrm>
          <a:prstGeom prst="rect">
            <a:avLst/>
          </a:prstGeom>
        </p:spPr>
      </p:pic>
      <p:sp>
        <p:nvSpPr>
          <p:cNvPr id="5" name="Rectangle 4">
            <a:extLst>
              <a:ext uri="{FF2B5EF4-FFF2-40B4-BE49-F238E27FC236}">
                <a16:creationId xmlns:a16="http://schemas.microsoft.com/office/drawing/2014/main" id="{80F3618C-6DE0-4EA3-BD48-ADA6DB3A5244}"/>
              </a:ext>
            </a:extLst>
          </p:cNvPr>
          <p:cNvSpPr/>
          <p:nvPr/>
        </p:nvSpPr>
        <p:spPr>
          <a:xfrm>
            <a:off x="4168768" y="4509896"/>
            <a:ext cx="116635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50C8AA-221C-4A03-A4DF-0DB309D56AAC}"/>
              </a:ext>
            </a:extLst>
          </p:cNvPr>
          <p:cNvSpPr/>
          <p:nvPr/>
        </p:nvSpPr>
        <p:spPr>
          <a:xfrm>
            <a:off x="5330354" y="4509896"/>
            <a:ext cx="128067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4A4440-1C77-43D1-9289-1711FFCBE149}"/>
              </a:ext>
            </a:extLst>
          </p:cNvPr>
          <p:cNvSpPr/>
          <p:nvPr/>
        </p:nvSpPr>
        <p:spPr>
          <a:xfrm>
            <a:off x="7633209" y="4509895"/>
            <a:ext cx="136128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445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23</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8" name="Content Placeholder 7">
            <a:extLst>
              <a:ext uri="{FF2B5EF4-FFF2-40B4-BE49-F238E27FC236}">
                <a16:creationId xmlns:a16="http://schemas.microsoft.com/office/drawing/2014/main" id="{5CA192AC-F32D-4FCB-BC29-216E963DE164}"/>
              </a:ext>
            </a:extLst>
          </p:cNvPr>
          <p:cNvGraphicFramePr>
            <a:graphicFrameLocks noGrp="1"/>
          </p:cNvGraphicFramePr>
          <p:nvPr>
            <p:ph idx="1"/>
            <p:extLst>
              <p:ext uri="{D42A27DB-BD31-4B8C-83A1-F6EECF244321}">
                <p14:modId xmlns:p14="http://schemas.microsoft.com/office/powerpoint/2010/main" val="1685389576"/>
              </p:ext>
            </p:extLst>
          </p:nvPr>
        </p:nvGraphicFramePr>
        <p:xfrm>
          <a:off x="1999332" y="1308368"/>
          <a:ext cx="7828252" cy="4232335"/>
        </p:xfrm>
        <a:graphic>
          <a:graphicData uri="http://schemas.openxmlformats.org/drawingml/2006/table">
            <a:tbl>
              <a:tblPr firstRow="1" bandRow="1">
                <a:tableStyleId>{5C22544A-7EE6-4342-B048-85BDC9FD1C3A}</a:tableStyleId>
              </a:tblPr>
              <a:tblGrid>
                <a:gridCol w="3414048">
                  <a:extLst>
                    <a:ext uri="{9D8B030D-6E8A-4147-A177-3AD203B41FA5}">
                      <a16:colId xmlns:a16="http://schemas.microsoft.com/office/drawing/2014/main" val="508054342"/>
                    </a:ext>
                  </a:extLst>
                </a:gridCol>
                <a:gridCol w="4414204">
                  <a:extLst>
                    <a:ext uri="{9D8B030D-6E8A-4147-A177-3AD203B41FA5}">
                      <a16:colId xmlns:a16="http://schemas.microsoft.com/office/drawing/2014/main" val="2285763943"/>
                    </a:ext>
                  </a:extLst>
                </a:gridCol>
              </a:tblGrid>
              <a:tr h="511968">
                <a:tc>
                  <a:txBody>
                    <a:bodyPr/>
                    <a:lstStyle/>
                    <a:p>
                      <a:pPr fontAlgn="b"/>
                      <a:r>
                        <a:rPr lang="en-US" sz="1100">
                          <a:effectLst/>
                        </a:rPr>
                        <a:t>Criteria Comparison Matrix [C] </a:t>
                      </a:r>
                      <a:endParaRPr lang="en-US" sz="1100">
                        <a:solidFill>
                          <a:srgbClr val="FFFFFF"/>
                        </a:solidFill>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001279827"/>
                  </a:ext>
                </a:extLst>
              </a:tr>
              <a:tr h="451184">
                <a:tc>
                  <a:txBody>
                    <a:bodyPr/>
                    <a:lstStyle/>
                    <a:p>
                      <a:pPr algn="ctr" fontAlgn="b"/>
                      <a:r>
                        <a:rPr lang="en-US" sz="1800" b="0">
                          <a:effectLst/>
                        </a:rPr>
                        <a:t>Functions</a:t>
                      </a:r>
                    </a:p>
                  </a:txBody>
                  <a:tcPr marL="9525" marR="9525" marT="9525" anchor="b">
                    <a:solidFill>
                      <a:schemeClr val="accent1">
                        <a:lumMod val="60000"/>
                        <a:lumOff val="40000"/>
                      </a:schemeClr>
                    </a:solidFill>
                  </a:tcPr>
                </a:tc>
                <a:tc>
                  <a:txBody>
                    <a:bodyPr/>
                    <a:lstStyle/>
                    <a:p>
                      <a:pPr algn="ctr" fontAlgn="b"/>
                      <a:r>
                        <a:rPr lang="en-US" sz="1800" b="0">
                          <a:effectLst/>
                        </a:rPr>
                        <a:t>Criteria Weights{W}</a:t>
                      </a:r>
                      <a:endParaRPr lang="en-US" sz="1800" b="0">
                        <a:effectLst/>
                        <a:latin typeface="Calibri"/>
                      </a:endParaRPr>
                    </a:p>
                  </a:txBody>
                  <a:tcPr marL="9525" marR="9525" marT="9525" anchor="b">
                    <a:solidFill>
                      <a:schemeClr val="accent1">
                        <a:lumMod val="60000"/>
                        <a:lumOff val="40000"/>
                      </a:schemeClr>
                    </a:solidFill>
                  </a:tcPr>
                </a:tc>
                <a:extLst>
                  <a:ext uri="{0D108BD9-81ED-4DB2-BD59-A6C34878D82A}">
                    <a16:rowId xmlns:a16="http://schemas.microsoft.com/office/drawing/2014/main" val="3847941493"/>
                  </a:ext>
                </a:extLst>
              </a:tr>
              <a:tr h="280650">
                <a:tc>
                  <a:txBody>
                    <a:bodyPr/>
                    <a:lstStyle/>
                    <a:p>
                      <a:pPr algn="l" fontAlgn="ctr"/>
                      <a:r>
                        <a:rPr lang="en-US" sz="1800">
                          <a:effectLst/>
                        </a:rPr>
                        <a:t>Alert of Elevation</a:t>
                      </a:r>
                      <a:endParaRPr lang="en-US" sz="1800">
                        <a:effectLst/>
                        <a:latin typeface="Calibri"/>
                      </a:endParaRPr>
                    </a:p>
                  </a:txBody>
                  <a:tcPr marL="9525" marR="9525" marT="9525" anchor="ctr"/>
                </a:tc>
                <a:tc>
                  <a:txBody>
                    <a:bodyPr/>
                    <a:lstStyle/>
                    <a:p>
                      <a:pPr algn="ctr" fontAlgn="b"/>
                      <a:r>
                        <a:rPr lang="en-US" sz="1800" b="1">
                          <a:effectLst/>
                        </a:rPr>
                        <a:t>0.11</a:t>
                      </a:r>
                      <a:endParaRPr lang="en-US" sz="1800" b="1">
                        <a:effectLst/>
                        <a:latin typeface="Calibri"/>
                      </a:endParaRPr>
                    </a:p>
                  </a:txBody>
                  <a:tcPr marL="9525" marR="9525" marT="9525" anchor="ctr"/>
                </a:tc>
                <a:extLst>
                  <a:ext uri="{0D108BD9-81ED-4DB2-BD59-A6C34878D82A}">
                    <a16:rowId xmlns:a16="http://schemas.microsoft.com/office/drawing/2014/main" val="3945760563"/>
                  </a:ext>
                </a:extLst>
              </a:tr>
              <a:tr h="280650">
                <a:tc>
                  <a:txBody>
                    <a:bodyPr/>
                    <a:lstStyle/>
                    <a:p>
                      <a:pPr algn="l" fontAlgn="ctr"/>
                      <a:r>
                        <a:rPr lang="en-US" sz="1800">
                          <a:effectLst/>
                        </a:rPr>
                        <a:t>Determine Location</a:t>
                      </a:r>
                      <a:endParaRPr lang="en-US" sz="1800">
                        <a:effectLst/>
                        <a:latin typeface="Calibri"/>
                      </a:endParaRPr>
                    </a:p>
                  </a:txBody>
                  <a:tcPr marL="9525" marR="9525" marT="9525" anchor="ctr"/>
                </a:tc>
                <a:tc>
                  <a:txBody>
                    <a:bodyPr/>
                    <a:lstStyle/>
                    <a:p>
                      <a:pPr algn="ctr" fontAlgn="b"/>
                      <a:r>
                        <a:rPr lang="en-US" sz="1800">
                          <a:effectLst/>
                        </a:rPr>
                        <a:t>0.13</a:t>
                      </a:r>
                      <a:endParaRPr lang="en-US" sz="1800">
                        <a:effectLst/>
                        <a:latin typeface="Calibri"/>
                      </a:endParaRPr>
                    </a:p>
                  </a:txBody>
                  <a:tcPr marL="9525" marR="9525" marT="9525" anchor="ctr"/>
                </a:tc>
                <a:extLst>
                  <a:ext uri="{0D108BD9-81ED-4DB2-BD59-A6C34878D82A}">
                    <a16:rowId xmlns:a16="http://schemas.microsoft.com/office/drawing/2014/main" val="1403704490"/>
                  </a:ext>
                </a:extLst>
              </a:tr>
              <a:tr h="280650">
                <a:tc>
                  <a:txBody>
                    <a:bodyPr/>
                    <a:lstStyle/>
                    <a:p>
                      <a:pPr algn="l" fontAlgn="ctr"/>
                      <a:r>
                        <a:rPr lang="en-US" sz="1800">
                          <a:effectLst/>
                        </a:rPr>
                        <a:t>Interpret Sensory Information</a:t>
                      </a:r>
                      <a:endParaRPr lang="en-US" sz="1800">
                        <a:effectLst/>
                        <a:latin typeface="Calibri"/>
                      </a:endParaRPr>
                    </a:p>
                  </a:txBody>
                  <a:tcPr marL="9525" marR="9525" marT="9525" anchor="ctr"/>
                </a:tc>
                <a:tc>
                  <a:txBody>
                    <a:bodyPr/>
                    <a:lstStyle/>
                    <a:p>
                      <a:pPr algn="ctr" fontAlgn="b"/>
                      <a:r>
                        <a:rPr lang="en-US" sz="1800" b="1">
                          <a:effectLst/>
                        </a:rPr>
                        <a:t>0.24</a:t>
                      </a:r>
                      <a:endParaRPr lang="en-US" sz="1800" b="1">
                        <a:effectLst/>
                        <a:latin typeface="Calibri"/>
                      </a:endParaRPr>
                    </a:p>
                  </a:txBody>
                  <a:tcPr marL="9525" marR="9525" marT="9525" anchor="ctr"/>
                </a:tc>
                <a:extLst>
                  <a:ext uri="{0D108BD9-81ED-4DB2-BD59-A6C34878D82A}">
                    <a16:rowId xmlns:a16="http://schemas.microsoft.com/office/drawing/2014/main" val="2778031430"/>
                  </a:ext>
                </a:extLst>
              </a:tr>
              <a:tr h="280650">
                <a:tc>
                  <a:txBody>
                    <a:bodyPr/>
                    <a:lstStyle/>
                    <a:p>
                      <a:pPr algn="l" fontAlgn="ctr"/>
                      <a:r>
                        <a:rPr lang="en-US" sz="1800">
                          <a:effectLst/>
                        </a:rPr>
                        <a:t>Access Emergency Contact </a:t>
                      </a:r>
                      <a:endParaRPr lang="en-US" sz="1800">
                        <a:effectLst/>
                        <a:latin typeface="Calibri"/>
                      </a:endParaRPr>
                    </a:p>
                  </a:txBody>
                  <a:tcPr marL="9525" marR="9525" marT="9525" anchor="ctr"/>
                </a:tc>
                <a:tc>
                  <a:txBody>
                    <a:bodyPr/>
                    <a:lstStyle/>
                    <a:p>
                      <a:pPr algn="ctr" fontAlgn="b"/>
                      <a:r>
                        <a:rPr lang="en-US" sz="1800">
                          <a:effectLst/>
                        </a:rPr>
                        <a:t>0.03</a:t>
                      </a:r>
                      <a:endParaRPr lang="en-US" sz="1800">
                        <a:effectLst/>
                        <a:latin typeface="Calibri"/>
                      </a:endParaRPr>
                    </a:p>
                  </a:txBody>
                  <a:tcPr marL="9525" marR="9525" marT="9525" anchor="ctr"/>
                </a:tc>
                <a:extLst>
                  <a:ext uri="{0D108BD9-81ED-4DB2-BD59-A6C34878D82A}">
                    <a16:rowId xmlns:a16="http://schemas.microsoft.com/office/drawing/2014/main" val="1390243694"/>
                  </a:ext>
                </a:extLst>
              </a:tr>
              <a:tr h="481114">
                <a:tc>
                  <a:txBody>
                    <a:bodyPr/>
                    <a:lstStyle/>
                    <a:p>
                      <a:pPr algn="l" fontAlgn="ctr"/>
                      <a:r>
                        <a:rPr lang="en-US" sz="1800">
                          <a:effectLst/>
                        </a:rPr>
                        <a:t>Interface With Pre-Existing Skills</a:t>
                      </a:r>
                      <a:endParaRPr lang="en-US" sz="1800">
                        <a:effectLst/>
                        <a:latin typeface="Calibri"/>
                      </a:endParaRPr>
                    </a:p>
                  </a:txBody>
                  <a:tcPr marL="9525" marR="9525" marT="9525" anchor="ctr"/>
                </a:tc>
                <a:tc>
                  <a:txBody>
                    <a:bodyPr/>
                    <a:lstStyle/>
                    <a:p>
                      <a:pPr algn="ctr" fontAlgn="b"/>
                      <a:r>
                        <a:rPr lang="en-US" sz="1800">
                          <a:effectLst/>
                        </a:rPr>
                        <a:t>0.11</a:t>
                      </a:r>
                      <a:endParaRPr lang="en-US" sz="1800">
                        <a:effectLst/>
                        <a:latin typeface="Calibri"/>
                      </a:endParaRPr>
                    </a:p>
                  </a:txBody>
                  <a:tcPr marL="9525" marR="9525" marT="9525" anchor="ctr"/>
                </a:tc>
                <a:extLst>
                  <a:ext uri="{0D108BD9-81ED-4DB2-BD59-A6C34878D82A}">
                    <a16:rowId xmlns:a16="http://schemas.microsoft.com/office/drawing/2014/main" val="3352504397"/>
                  </a:ext>
                </a:extLst>
              </a:tr>
              <a:tr h="280650">
                <a:tc>
                  <a:txBody>
                    <a:bodyPr/>
                    <a:lstStyle/>
                    <a:p>
                      <a:pPr algn="l" fontAlgn="ctr"/>
                      <a:r>
                        <a:rPr lang="en-US" sz="1800">
                          <a:effectLst/>
                        </a:rPr>
                        <a:t>Store Frequent Tasks</a:t>
                      </a:r>
                      <a:endParaRPr lang="en-US" sz="1800">
                        <a:effectLst/>
                        <a:latin typeface="Calibri"/>
                      </a:endParaRPr>
                    </a:p>
                  </a:txBody>
                  <a:tcPr marL="9525" marR="9525" marT="9525" anchor="ctr"/>
                </a:tc>
                <a:tc>
                  <a:txBody>
                    <a:bodyPr/>
                    <a:lstStyle/>
                    <a:p>
                      <a:pPr algn="ctr" fontAlgn="b"/>
                      <a:r>
                        <a:rPr lang="en-US" sz="1800">
                          <a:effectLst/>
                        </a:rPr>
                        <a:t>0.04</a:t>
                      </a:r>
                      <a:endParaRPr lang="en-US" sz="1800">
                        <a:effectLst/>
                        <a:latin typeface="Calibri"/>
                      </a:endParaRPr>
                    </a:p>
                  </a:txBody>
                  <a:tcPr marL="9525" marR="9525" marT="9525" anchor="ctr"/>
                </a:tc>
                <a:extLst>
                  <a:ext uri="{0D108BD9-81ED-4DB2-BD59-A6C34878D82A}">
                    <a16:rowId xmlns:a16="http://schemas.microsoft.com/office/drawing/2014/main" val="2814010704"/>
                  </a:ext>
                </a:extLst>
              </a:tr>
              <a:tr h="280650">
                <a:tc>
                  <a:txBody>
                    <a:bodyPr/>
                    <a:lstStyle/>
                    <a:p>
                      <a:pPr algn="l" fontAlgn="ctr"/>
                      <a:r>
                        <a:rPr lang="en-US" sz="1800">
                          <a:effectLst/>
                        </a:rPr>
                        <a:t>Alert of Physical Object</a:t>
                      </a:r>
                      <a:endParaRPr lang="en-US" sz="1800">
                        <a:effectLst/>
                        <a:latin typeface="Calibri"/>
                      </a:endParaRPr>
                    </a:p>
                  </a:txBody>
                  <a:tcPr marL="9525" marR="9525" marT="9525" anchor="ctr"/>
                </a:tc>
                <a:tc>
                  <a:txBody>
                    <a:bodyPr/>
                    <a:lstStyle/>
                    <a:p>
                      <a:pPr algn="ctr" fontAlgn="b"/>
                      <a:r>
                        <a:rPr lang="en-US" sz="1800" b="1">
                          <a:effectLst/>
                        </a:rPr>
                        <a:t>0.19</a:t>
                      </a:r>
                      <a:endParaRPr lang="en-US" sz="1800" b="1">
                        <a:effectLst/>
                        <a:latin typeface="Calibri"/>
                      </a:endParaRPr>
                    </a:p>
                  </a:txBody>
                  <a:tcPr marL="9525" marR="9525" marT="9525" anchor="ctr"/>
                </a:tc>
                <a:extLst>
                  <a:ext uri="{0D108BD9-81ED-4DB2-BD59-A6C34878D82A}">
                    <a16:rowId xmlns:a16="http://schemas.microsoft.com/office/drawing/2014/main" val="3861889553"/>
                  </a:ext>
                </a:extLst>
              </a:tr>
              <a:tr h="481114">
                <a:tc>
                  <a:txBody>
                    <a:bodyPr/>
                    <a:lstStyle/>
                    <a:p>
                      <a:pPr algn="l" fontAlgn="ctr"/>
                      <a:r>
                        <a:rPr lang="en-US" sz="1800">
                          <a:effectLst/>
                        </a:rPr>
                        <a:t>Inform User of Possible Threats</a:t>
                      </a:r>
                      <a:endParaRPr lang="en-US" sz="1800">
                        <a:effectLst/>
                        <a:latin typeface="Calibri"/>
                      </a:endParaRPr>
                    </a:p>
                  </a:txBody>
                  <a:tcPr marL="9525" marR="9525" marT="9525" anchor="ctr"/>
                </a:tc>
                <a:tc>
                  <a:txBody>
                    <a:bodyPr/>
                    <a:lstStyle/>
                    <a:p>
                      <a:pPr algn="ctr" fontAlgn="b"/>
                      <a:r>
                        <a:rPr lang="en-US" sz="1800" b="0">
                          <a:effectLst/>
                        </a:rPr>
                        <a:t>0.15</a:t>
                      </a:r>
                    </a:p>
                  </a:txBody>
                  <a:tcPr marL="9525" marR="9525" marT="9525" anchor="ctr"/>
                </a:tc>
                <a:extLst>
                  <a:ext uri="{0D108BD9-81ED-4DB2-BD59-A6C34878D82A}">
                    <a16:rowId xmlns:a16="http://schemas.microsoft.com/office/drawing/2014/main" val="4103318859"/>
                  </a:ext>
                </a:extLst>
              </a:tr>
              <a:tr h="280650">
                <a:tc>
                  <a:txBody>
                    <a:bodyPr/>
                    <a:lstStyle/>
                    <a:p>
                      <a:pPr algn="ctr" fontAlgn="b"/>
                      <a:r>
                        <a:rPr lang="en-US" sz="1800" b="0">
                          <a:effectLst/>
                        </a:rPr>
                        <a:t>Sum</a:t>
                      </a:r>
                      <a:endParaRPr lang="en-US" sz="1800" b="0">
                        <a:effectLst/>
                        <a:latin typeface="Calibri"/>
                      </a:endParaRPr>
                    </a:p>
                  </a:txBody>
                  <a:tcPr marL="9525" marR="9525" marT="9525" anchor="b"/>
                </a:tc>
                <a:tc>
                  <a:txBody>
                    <a:bodyPr/>
                    <a:lstStyle/>
                    <a:p>
                      <a:pPr algn="ctr" fontAlgn="b"/>
                      <a:r>
                        <a:rPr lang="en-US" sz="1800" b="0">
                          <a:effectLst/>
                        </a:rPr>
                        <a:t>1.00</a:t>
                      </a:r>
                      <a:endParaRPr lang="en-US" sz="1800" b="0">
                        <a:effectLst/>
                        <a:latin typeface="Calibri"/>
                      </a:endParaRPr>
                    </a:p>
                  </a:txBody>
                  <a:tcPr marL="9525" marR="9525" marT="9525" anchor="b"/>
                </a:tc>
                <a:extLst>
                  <a:ext uri="{0D108BD9-81ED-4DB2-BD59-A6C34878D82A}">
                    <a16:rowId xmlns:a16="http://schemas.microsoft.com/office/drawing/2014/main" val="2122903967"/>
                  </a:ext>
                </a:extLst>
              </a:tr>
            </a:tbl>
          </a:graphicData>
        </a:graphic>
      </p:graphicFrame>
      <p:sp>
        <p:nvSpPr>
          <p:cNvPr id="6" name="Rectangle 5">
            <a:extLst>
              <a:ext uri="{FF2B5EF4-FFF2-40B4-BE49-F238E27FC236}">
                <a16:creationId xmlns:a16="http://schemas.microsoft.com/office/drawing/2014/main" id="{AB03A981-EFAE-43CA-B7C1-E6521C39A5F7}"/>
              </a:ext>
            </a:extLst>
          </p:cNvPr>
          <p:cNvSpPr/>
          <p:nvPr/>
        </p:nvSpPr>
        <p:spPr>
          <a:xfrm>
            <a:off x="7302562" y="2261224"/>
            <a:ext cx="580200" cy="322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21DF5663-C68B-4094-B283-B6DDC73445E0}"/>
              </a:ext>
            </a:extLst>
          </p:cNvPr>
          <p:cNvCxnSpPr/>
          <p:nvPr/>
        </p:nvCxnSpPr>
        <p:spPr>
          <a:xfrm>
            <a:off x="1999332" y="5192208"/>
            <a:ext cx="7819570" cy="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447BA78-FE6F-4019-A493-2583DBD60C49}"/>
              </a:ext>
            </a:extLst>
          </p:cNvPr>
          <p:cNvSpPr/>
          <p:nvPr/>
        </p:nvSpPr>
        <p:spPr>
          <a:xfrm>
            <a:off x="7302562" y="2904074"/>
            <a:ext cx="580200" cy="331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39DBAC-3235-4031-ADE2-7C65356CAEA1}"/>
              </a:ext>
            </a:extLst>
          </p:cNvPr>
          <p:cNvSpPr/>
          <p:nvPr/>
        </p:nvSpPr>
        <p:spPr>
          <a:xfrm>
            <a:off x="7302562" y="4396463"/>
            <a:ext cx="580200" cy="314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660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24</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2658829661"/>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solidFill>
                            <a:schemeClr val="tx1"/>
                          </a:solidFill>
                        </a:rPr>
                        <a:t>0.11</a:t>
                      </a:r>
                    </a:p>
                  </a:txBody>
                  <a:tcPr/>
                </a:tc>
                <a:tc>
                  <a:txBody>
                    <a:bodyPr/>
                    <a:lstStyle/>
                    <a:p>
                      <a:r>
                        <a:rPr lang="en-US" sz="1600"/>
                        <a:t>0.11</a:t>
                      </a:r>
                    </a:p>
                  </a:txBody>
                  <a:tcPr/>
                </a:tc>
                <a:tc>
                  <a:txBody>
                    <a:bodyPr/>
                    <a:lstStyle/>
                    <a:p>
                      <a:r>
                        <a:rPr lang="en-US" sz="1600" b="1"/>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600" b="1"/>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800" b="1"/>
                        <a:t>0.45</a:t>
                      </a:r>
                    </a:p>
                  </a:txBody>
                  <a:tcPr/>
                </a:tc>
                <a:tc>
                  <a:txBody>
                    <a:bodyPr/>
                    <a:lstStyle/>
                    <a:p>
                      <a:r>
                        <a:rPr lang="en-US" sz="1600" b="1"/>
                        <a:t>0.45</a:t>
                      </a:r>
                    </a:p>
                  </a:txBody>
                  <a:tcPr/>
                </a:tc>
                <a:tc>
                  <a:txBody>
                    <a:bodyPr/>
                    <a:lstStyle/>
                    <a:p>
                      <a:r>
                        <a:rPr lang="en-US" sz="1600" b="1"/>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600" b="1"/>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600" b="1"/>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8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800" b="1">
                          <a:solidFill>
                            <a:schemeClr val="tx1"/>
                          </a:solidFill>
                        </a:rPr>
                        <a:t>0.43</a:t>
                      </a:r>
                    </a:p>
                  </a:txBody>
                  <a:tcPr/>
                </a:tc>
                <a:tc>
                  <a:txBody>
                    <a:bodyPr/>
                    <a:lstStyle/>
                    <a:p>
                      <a:r>
                        <a:rPr lang="en-US" sz="1600"/>
                        <a:t>0.14</a:t>
                      </a:r>
                    </a:p>
                  </a:txBody>
                  <a:tcPr/>
                </a:tc>
                <a:tc>
                  <a:txBody>
                    <a:bodyPr/>
                    <a:lstStyle/>
                    <a:p>
                      <a:r>
                        <a:rPr lang="en-US" sz="1600" b="1"/>
                        <a:t>0.43</a:t>
                      </a:r>
                    </a:p>
                  </a:txBody>
                  <a:tcPr/>
                </a:tc>
                <a:extLst>
                  <a:ext uri="{0D108BD9-81ED-4DB2-BD59-A6C34878D82A}">
                    <a16:rowId xmlns:a16="http://schemas.microsoft.com/office/drawing/2014/main" val="1888443334"/>
                  </a:ext>
                </a:extLst>
              </a:tr>
              <a:tr h="640129">
                <a:tc>
                  <a:txBody>
                    <a:bodyPr/>
                    <a:lstStyle/>
                    <a:p>
                      <a:r>
                        <a:rPr lang="en-US" sz="1600" dirty="0"/>
                        <a:t>Inform User of Possible Threats</a:t>
                      </a:r>
                    </a:p>
                  </a:txBody>
                  <a:tcPr>
                    <a:solidFill>
                      <a:schemeClr val="accent1">
                        <a:lumMod val="60000"/>
                        <a:lumOff val="40000"/>
                      </a:schemeClr>
                    </a:solidFill>
                  </a:tcPr>
                </a:tc>
                <a:tc>
                  <a:txBody>
                    <a:bodyPr/>
                    <a:lstStyle/>
                    <a:p>
                      <a:r>
                        <a:rPr lang="en-US" sz="1800" b="1" dirty="0"/>
                        <a:t>0.33</a:t>
                      </a:r>
                    </a:p>
                  </a:txBody>
                  <a:tcPr/>
                </a:tc>
                <a:tc>
                  <a:txBody>
                    <a:bodyPr/>
                    <a:lstStyle/>
                    <a:p>
                      <a:r>
                        <a:rPr lang="en-US" sz="1600" b="1" dirty="0"/>
                        <a:t>0.33</a:t>
                      </a:r>
                    </a:p>
                  </a:txBody>
                  <a:tcPr/>
                </a:tc>
                <a:tc>
                  <a:txBody>
                    <a:bodyPr/>
                    <a:lstStyle/>
                    <a:p>
                      <a:r>
                        <a:rPr lang="en-US" sz="1600" b="1" dirty="0"/>
                        <a:t>0.33</a:t>
                      </a:r>
                    </a:p>
                  </a:txBody>
                  <a:tcPr/>
                </a:tc>
                <a:extLst>
                  <a:ext uri="{0D108BD9-81ED-4DB2-BD59-A6C34878D82A}">
                    <a16:rowId xmlns:a16="http://schemas.microsoft.com/office/drawing/2014/main" val="1191187882"/>
                  </a:ext>
                </a:extLst>
              </a:tr>
            </a:tbl>
          </a:graphicData>
        </a:graphic>
      </p:graphicFrame>
    </p:spTree>
    <p:extLst>
      <p:ext uri="{BB962C8B-B14F-4D97-AF65-F5344CB8AC3E}">
        <p14:creationId xmlns:p14="http://schemas.microsoft.com/office/powerpoint/2010/main" val="3250689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8</a:t>
            </a:r>
          </a:p>
          <a:p>
            <a:endParaRPr lang="en-US"/>
          </a:p>
        </p:txBody>
      </p:sp>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11" name="Straight Arrow Connector 10">
            <a:extLst>
              <a:ext uri="{FF2B5EF4-FFF2-40B4-BE49-F238E27FC236}">
                <a16:creationId xmlns:a16="http://schemas.microsoft.com/office/drawing/2014/main" id="{13891D9E-CCE4-4FEE-8419-73105612C8D5}"/>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227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dirty="0">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dirty="0">
                <a:latin typeface="Arial"/>
                <a:cs typeface="Arial"/>
              </a:rPr>
              <a:t>25</a:t>
            </a:r>
            <a:endParaRPr lang="en-US" dirty="0"/>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dirty="0">
                <a:latin typeface="Arial"/>
                <a:cs typeface="Arial"/>
              </a:rPr>
              <a:t>Nicolas Garcia</a:t>
            </a:r>
            <a:endParaRPr lang="en-US" dirty="0"/>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1879919258"/>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dirty="0"/>
                        <a:t>0.11</a:t>
                      </a:r>
                    </a:p>
                  </a:txBody>
                  <a:tcPr/>
                </a:tc>
                <a:tc>
                  <a:txBody>
                    <a:bodyPr/>
                    <a:lstStyle/>
                    <a:p>
                      <a:r>
                        <a:rPr lang="en-US" sz="1600" dirty="0"/>
                        <a:t>0.11</a:t>
                      </a:r>
                    </a:p>
                  </a:txBody>
                  <a:tcPr/>
                </a:tc>
                <a:tc>
                  <a:txBody>
                    <a:bodyPr/>
                    <a:lstStyle/>
                    <a:p>
                      <a:r>
                        <a:rPr lang="en-US" sz="1600" dirty="0"/>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dirty="0"/>
                        <a:t>0.16</a:t>
                      </a:r>
                    </a:p>
                  </a:txBody>
                  <a:tcPr/>
                </a:tc>
                <a:tc>
                  <a:txBody>
                    <a:bodyPr/>
                    <a:lstStyle/>
                    <a:p>
                      <a:r>
                        <a:rPr lang="en-US" sz="1600" dirty="0"/>
                        <a:t>0.19</a:t>
                      </a:r>
                    </a:p>
                  </a:txBody>
                  <a:tcPr/>
                </a:tc>
                <a:tc>
                  <a:txBody>
                    <a:bodyPr/>
                    <a:lstStyle/>
                    <a:p>
                      <a:r>
                        <a:rPr lang="en-US" sz="1600" dirty="0"/>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600" dirty="0"/>
                        <a:t>0.45</a:t>
                      </a:r>
                    </a:p>
                  </a:txBody>
                  <a:tcPr/>
                </a:tc>
                <a:tc>
                  <a:txBody>
                    <a:bodyPr/>
                    <a:lstStyle/>
                    <a:p>
                      <a:r>
                        <a:rPr lang="en-US" sz="1800" b="1" dirty="0"/>
                        <a:t>0.45</a:t>
                      </a:r>
                    </a:p>
                  </a:txBody>
                  <a:tcPr/>
                </a:tc>
                <a:tc>
                  <a:txBody>
                    <a:bodyPr/>
                    <a:lstStyle/>
                    <a:p>
                      <a:r>
                        <a:rPr lang="en-US" sz="1600" dirty="0"/>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dirty="0"/>
                        <a:t>0.20</a:t>
                      </a:r>
                    </a:p>
                  </a:txBody>
                  <a:tcPr/>
                </a:tc>
                <a:tc>
                  <a:txBody>
                    <a:bodyPr/>
                    <a:lstStyle/>
                    <a:p>
                      <a:r>
                        <a:rPr lang="en-US" sz="1600" dirty="0"/>
                        <a:t>0.20</a:t>
                      </a:r>
                    </a:p>
                  </a:txBody>
                  <a:tcPr/>
                </a:tc>
                <a:tc>
                  <a:txBody>
                    <a:bodyPr/>
                    <a:lstStyle/>
                    <a:p>
                      <a:r>
                        <a:rPr lang="en-US" sz="1600" dirty="0"/>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dirty="0"/>
                        <a:t>0.14</a:t>
                      </a:r>
                    </a:p>
                  </a:txBody>
                  <a:tcPr/>
                </a:tc>
                <a:tc>
                  <a:txBody>
                    <a:bodyPr/>
                    <a:lstStyle/>
                    <a:p>
                      <a:r>
                        <a:rPr lang="en-US" sz="1600" dirty="0"/>
                        <a:t>0.14</a:t>
                      </a:r>
                    </a:p>
                  </a:txBody>
                  <a:tcPr/>
                </a:tc>
                <a:tc>
                  <a:txBody>
                    <a:bodyPr/>
                    <a:lstStyle/>
                    <a:p>
                      <a:r>
                        <a:rPr lang="en-US" sz="1600" dirty="0"/>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600" dirty="0"/>
                        <a:t>0.33</a:t>
                      </a:r>
                    </a:p>
                  </a:txBody>
                  <a:tcPr/>
                </a:tc>
                <a:tc>
                  <a:txBody>
                    <a:bodyPr/>
                    <a:lstStyle/>
                    <a:p>
                      <a:r>
                        <a:rPr lang="en-US" sz="1800" b="1" dirty="0"/>
                        <a:t>0.33</a:t>
                      </a:r>
                    </a:p>
                  </a:txBody>
                  <a:tcPr/>
                </a:tc>
                <a:tc>
                  <a:txBody>
                    <a:bodyPr/>
                    <a:lstStyle/>
                    <a:p>
                      <a:r>
                        <a:rPr lang="en-US" sz="1600" dirty="0"/>
                        <a:t>0.33</a:t>
                      </a:r>
                    </a:p>
                  </a:txBody>
                  <a:tcPr/>
                </a:tc>
                <a:extLst>
                  <a:ext uri="{0D108BD9-81ED-4DB2-BD59-A6C34878D82A}">
                    <a16:rowId xmlns:a16="http://schemas.microsoft.com/office/drawing/2014/main" val="1497346941"/>
                  </a:ext>
                </a:extLst>
              </a:tr>
              <a:tr h="368559">
                <a:tc>
                  <a:txBody>
                    <a:bodyPr/>
                    <a:lstStyle/>
                    <a:p>
                      <a:r>
                        <a:rPr lang="en-US" sz="1600" dirty="0"/>
                        <a:t>Alert of a Physical  Object </a:t>
                      </a:r>
                    </a:p>
                  </a:txBody>
                  <a:tcPr>
                    <a:solidFill>
                      <a:schemeClr val="accent1">
                        <a:lumMod val="60000"/>
                        <a:lumOff val="40000"/>
                      </a:schemeClr>
                    </a:solidFill>
                  </a:tcPr>
                </a:tc>
                <a:tc>
                  <a:txBody>
                    <a:bodyPr/>
                    <a:lstStyle/>
                    <a:p>
                      <a:r>
                        <a:rPr lang="en-US" sz="1600" dirty="0"/>
                        <a:t>0.43</a:t>
                      </a:r>
                    </a:p>
                  </a:txBody>
                  <a:tcPr/>
                </a:tc>
                <a:tc>
                  <a:txBody>
                    <a:bodyPr/>
                    <a:lstStyle/>
                    <a:p>
                      <a:r>
                        <a:rPr lang="en-US" sz="1600" dirty="0"/>
                        <a:t>0.14</a:t>
                      </a:r>
                    </a:p>
                  </a:txBody>
                  <a:tcPr/>
                </a:tc>
                <a:tc>
                  <a:txBody>
                    <a:bodyPr/>
                    <a:lstStyle/>
                    <a:p>
                      <a:r>
                        <a:rPr lang="en-US" sz="1600" dirty="0"/>
                        <a:t>0.43</a:t>
                      </a:r>
                    </a:p>
                  </a:txBody>
                  <a:tcPr/>
                </a:tc>
                <a:extLst>
                  <a:ext uri="{0D108BD9-81ED-4DB2-BD59-A6C34878D82A}">
                    <a16:rowId xmlns:a16="http://schemas.microsoft.com/office/drawing/2014/main" val="1888443334"/>
                  </a:ext>
                </a:extLst>
              </a:tr>
              <a:tr h="640129">
                <a:tc>
                  <a:txBody>
                    <a:bodyPr/>
                    <a:lstStyle/>
                    <a:p>
                      <a:r>
                        <a:rPr lang="en-US" sz="1600" dirty="0"/>
                        <a:t>Inform User of Possible Threats</a:t>
                      </a:r>
                    </a:p>
                  </a:txBody>
                  <a:tcPr>
                    <a:solidFill>
                      <a:schemeClr val="accent1">
                        <a:lumMod val="60000"/>
                        <a:lumOff val="40000"/>
                      </a:schemeClr>
                    </a:solidFill>
                  </a:tcPr>
                </a:tc>
                <a:tc>
                  <a:txBody>
                    <a:bodyPr/>
                    <a:lstStyle/>
                    <a:p>
                      <a:r>
                        <a:rPr lang="en-US" sz="1600" dirty="0"/>
                        <a:t>0.33</a:t>
                      </a:r>
                    </a:p>
                  </a:txBody>
                  <a:tcPr/>
                </a:tc>
                <a:tc>
                  <a:txBody>
                    <a:bodyPr/>
                    <a:lstStyle/>
                    <a:p>
                      <a:r>
                        <a:rPr lang="en-US" sz="1800" b="1" dirty="0"/>
                        <a:t>0.33</a:t>
                      </a:r>
                    </a:p>
                  </a:txBody>
                  <a:tcPr/>
                </a:tc>
                <a:tc>
                  <a:txBody>
                    <a:bodyPr/>
                    <a:lstStyle/>
                    <a:p>
                      <a:r>
                        <a:rPr lang="en-US" sz="1600" dirty="0"/>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EE802227-828F-43F4-86BD-B0CF9427092C}"/>
              </a:ext>
            </a:extLst>
          </p:cNvPr>
          <p:cNvSpPr/>
          <p:nvPr/>
        </p:nvSpPr>
        <p:spPr>
          <a:xfrm>
            <a:off x="5875806"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800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dirty="0">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dirty="0">
                <a:latin typeface="Arial"/>
                <a:cs typeface="Arial"/>
              </a:rPr>
              <a:t>26</a:t>
            </a:r>
            <a:endParaRPr lang="en-US" dirty="0"/>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dirty="0">
                <a:latin typeface="Arial"/>
                <a:cs typeface="Arial"/>
              </a:rPr>
              <a:t>Nicolas Garcia</a:t>
            </a:r>
            <a:endParaRPr lang="en-US" dirty="0"/>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2564904271"/>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dirty="0">
                          <a:solidFill>
                            <a:schemeClr val="tx1"/>
                          </a:solidFill>
                        </a:rPr>
                        <a:t>Sensor Pin Chip</a:t>
                      </a:r>
                    </a:p>
                  </a:txBody>
                  <a:tcPr>
                    <a:solidFill>
                      <a:schemeClr val="accent1">
                        <a:lumMod val="60000"/>
                        <a:lumOff val="40000"/>
                      </a:schemeClr>
                    </a:solidFill>
                  </a:tcPr>
                </a:tc>
                <a:tc>
                  <a:txBody>
                    <a:bodyPr/>
                    <a:lstStyle/>
                    <a:p>
                      <a:r>
                        <a:rPr lang="en-US" sz="1600" b="0" dirty="0">
                          <a:solidFill>
                            <a:schemeClr val="tx1"/>
                          </a:solidFill>
                        </a:rPr>
                        <a:t>Sensor Watch</a:t>
                      </a:r>
                    </a:p>
                  </a:txBody>
                  <a:tcPr>
                    <a:solidFill>
                      <a:schemeClr val="accent1">
                        <a:lumMod val="60000"/>
                        <a:lumOff val="40000"/>
                      </a:schemeClr>
                    </a:solidFill>
                  </a:tcPr>
                </a:tc>
                <a:tc>
                  <a:txBody>
                    <a:bodyPr/>
                    <a:lstStyle/>
                    <a:p>
                      <a:r>
                        <a:rPr lang="en-US" sz="1600" b="0" dirty="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dirty="0"/>
                        <a:t>Alert of Elevation</a:t>
                      </a:r>
                    </a:p>
                  </a:txBody>
                  <a:tcPr>
                    <a:solidFill>
                      <a:schemeClr val="accent1">
                        <a:lumMod val="60000"/>
                        <a:lumOff val="40000"/>
                      </a:schemeClr>
                    </a:solidFill>
                  </a:tcPr>
                </a:tc>
                <a:tc>
                  <a:txBody>
                    <a:bodyPr/>
                    <a:lstStyle/>
                    <a:p>
                      <a:r>
                        <a:rPr lang="en-US" sz="1600" dirty="0"/>
                        <a:t>0.11</a:t>
                      </a:r>
                    </a:p>
                  </a:txBody>
                  <a:tcPr/>
                </a:tc>
                <a:tc>
                  <a:txBody>
                    <a:bodyPr/>
                    <a:lstStyle/>
                    <a:p>
                      <a:r>
                        <a:rPr lang="en-US" sz="1600" dirty="0"/>
                        <a:t>0.11</a:t>
                      </a:r>
                    </a:p>
                  </a:txBody>
                  <a:tcPr/>
                </a:tc>
                <a:tc>
                  <a:txBody>
                    <a:bodyPr/>
                    <a:lstStyle/>
                    <a:p>
                      <a:r>
                        <a:rPr lang="en-US" sz="1800" b="1" dirty="0"/>
                        <a:t>0.78</a:t>
                      </a:r>
                    </a:p>
                  </a:txBody>
                  <a:tcPr/>
                </a:tc>
                <a:extLst>
                  <a:ext uri="{0D108BD9-81ED-4DB2-BD59-A6C34878D82A}">
                    <a16:rowId xmlns:a16="http://schemas.microsoft.com/office/drawing/2014/main" val="2854592075"/>
                  </a:ext>
                </a:extLst>
              </a:tr>
              <a:tr h="368559">
                <a:tc>
                  <a:txBody>
                    <a:bodyPr/>
                    <a:lstStyle/>
                    <a:p>
                      <a:r>
                        <a:rPr lang="en-US" sz="1600" dirty="0"/>
                        <a:t>Determine Location</a:t>
                      </a:r>
                    </a:p>
                  </a:txBody>
                  <a:tcPr>
                    <a:solidFill>
                      <a:schemeClr val="accent1">
                        <a:lumMod val="60000"/>
                        <a:lumOff val="40000"/>
                      </a:schemeClr>
                    </a:solidFill>
                  </a:tcPr>
                </a:tc>
                <a:tc>
                  <a:txBody>
                    <a:bodyPr/>
                    <a:lstStyle/>
                    <a:p>
                      <a:r>
                        <a:rPr lang="en-US" sz="1600" dirty="0"/>
                        <a:t>0.16</a:t>
                      </a:r>
                    </a:p>
                  </a:txBody>
                  <a:tcPr/>
                </a:tc>
                <a:tc>
                  <a:txBody>
                    <a:bodyPr/>
                    <a:lstStyle/>
                    <a:p>
                      <a:r>
                        <a:rPr lang="en-US" sz="1600" dirty="0"/>
                        <a:t>0.19</a:t>
                      </a:r>
                    </a:p>
                  </a:txBody>
                  <a:tcPr/>
                </a:tc>
                <a:tc>
                  <a:txBody>
                    <a:bodyPr/>
                    <a:lstStyle/>
                    <a:p>
                      <a:r>
                        <a:rPr lang="en-US" sz="1800" b="1" dirty="0"/>
                        <a:t>0.66</a:t>
                      </a:r>
                    </a:p>
                  </a:txBody>
                  <a:tcPr/>
                </a:tc>
                <a:extLst>
                  <a:ext uri="{0D108BD9-81ED-4DB2-BD59-A6C34878D82A}">
                    <a16:rowId xmlns:a16="http://schemas.microsoft.com/office/drawing/2014/main" val="277835052"/>
                  </a:ext>
                </a:extLst>
              </a:tr>
              <a:tr h="640129">
                <a:tc>
                  <a:txBody>
                    <a:bodyPr/>
                    <a:lstStyle/>
                    <a:p>
                      <a:r>
                        <a:rPr lang="en-US" sz="1600" dirty="0"/>
                        <a:t>Interpret Sensory Information</a:t>
                      </a:r>
                    </a:p>
                  </a:txBody>
                  <a:tcPr>
                    <a:solidFill>
                      <a:schemeClr val="accent1">
                        <a:lumMod val="60000"/>
                        <a:lumOff val="40000"/>
                      </a:schemeClr>
                    </a:solidFill>
                  </a:tcPr>
                </a:tc>
                <a:tc>
                  <a:txBody>
                    <a:bodyPr/>
                    <a:lstStyle/>
                    <a:p>
                      <a:r>
                        <a:rPr lang="en-US" sz="1600" dirty="0"/>
                        <a:t>0.45</a:t>
                      </a:r>
                    </a:p>
                  </a:txBody>
                  <a:tcPr/>
                </a:tc>
                <a:tc>
                  <a:txBody>
                    <a:bodyPr/>
                    <a:lstStyle/>
                    <a:p>
                      <a:r>
                        <a:rPr lang="en-US" sz="1600" dirty="0"/>
                        <a:t>0.45</a:t>
                      </a:r>
                    </a:p>
                  </a:txBody>
                  <a:tcPr/>
                </a:tc>
                <a:tc>
                  <a:txBody>
                    <a:bodyPr/>
                    <a:lstStyle/>
                    <a:p>
                      <a:r>
                        <a:rPr lang="en-US" sz="1600" dirty="0"/>
                        <a:t>0.09</a:t>
                      </a:r>
                    </a:p>
                  </a:txBody>
                  <a:tcPr/>
                </a:tc>
                <a:extLst>
                  <a:ext uri="{0D108BD9-81ED-4DB2-BD59-A6C34878D82A}">
                    <a16:rowId xmlns:a16="http://schemas.microsoft.com/office/drawing/2014/main" val="24446035"/>
                  </a:ext>
                </a:extLst>
              </a:tr>
              <a:tr h="368559">
                <a:tc>
                  <a:txBody>
                    <a:bodyPr/>
                    <a:lstStyle/>
                    <a:p>
                      <a:r>
                        <a:rPr lang="en-US" sz="1600" dirty="0"/>
                        <a:t>Access Emergency Contact</a:t>
                      </a:r>
                    </a:p>
                  </a:txBody>
                  <a:tcPr>
                    <a:solidFill>
                      <a:schemeClr val="accent1">
                        <a:lumMod val="60000"/>
                        <a:lumOff val="40000"/>
                      </a:schemeClr>
                    </a:solidFill>
                  </a:tcPr>
                </a:tc>
                <a:tc>
                  <a:txBody>
                    <a:bodyPr/>
                    <a:lstStyle/>
                    <a:p>
                      <a:r>
                        <a:rPr lang="en-US" sz="1600" dirty="0"/>
                        <a:t>0.20</a:t>
                      </a:r>
                    </a:p>
                  </a:txBody>
                  <a:tcPr/>
                </a:tc>
                <a:tc>
                  <a:txBody>
                    <a:bodyPr/>
                    <a:lstStyle/>
                    <a:p>
                      <a:r>
                        <a:rPr lang="en-US" sz="1600" dirty="0"/>
                        <a:t>0.20</a:t>
                      </a:r>
                    </a:p>
                  </a:txBody>
                  <a:tcPr/>
                </a:tc>
                <a:tc>
                  <a:txBody>
                    <a:bodyPr/>
                    <a:lstStyle/>
                    <a:p>
                      <a:r>
                        <a:rPr lang="en-US" sz="1800" b="1" dirty="0"/>
                        <a:t>0.60</a:t>
                      </a:r>
                    </a:p>
                  </a:txBody>
                  <a:tcPr/>
                </a:tc>
                <a:extLst>
                  <a:ext uri="{0D108BD9-81ED-4DB2-BD59-A6C34878D82A}">
                    <a16:rowId xmlns:a16="http://schemas.microsoft.com/office/drawing/2014/main" val="2191678601"/>
                  </a:ext>
                </a:extLst>
              </a:tr>
              <a:tr h="640129">
                <a:tc>
                  <a:txBody>
                    <a:bodyPr/>
                    <a:lstStyle/>
                    <a:p>
                      <a:r>
                        <a:rPr lang="en-US" sz="1600" dirty="0"/>
                        <a:t>Interface with Pre-existing Skills</a:t>
                      </a:r>
                    </a:p>
                  </a:txBody>
                  <a:tcPr>
                    <a:solidFill>
                      <a:schemeClr val="accent1">
                        <a:lumMod val="60000"/>
                        <a:lumOff val="40000"/>
                      </a:schemeClr>
                    </a:solidFill>
                  </a:tcPr>
                </a:tc>
                <a:tc>
                  <a:txBody>
                    <a:bodyPr/>
                    <a:lstStyle/>
                    <a:p>
                      <a:r>
                        <a:rPr lang="en-US" sz="1600" dirty="0"/>
                        <a:t>0.14</a:t>
                      </a:r>
                    </a:p>
                  </a:txBody>
                  <a:tcPr/>
                </a:tc>
                <a:tc>
                  <a:txBody>
                    <a:bodyPr/>
                    <a:lstStyle/>
                    <a:p>
                      <a:r>
                        <a:rPr lang="en-US" sz="1600" dirty="0"/>
                        <a:t>0.14</a:t>
                      </a:r>
                    </a:p>
                  </a:txBody>
                  <a:tcPr/>
                </a:tc>
                <a:tc>
                  <a:txBody>
                    <a:bodyPr/>
                    <a:lstStyle/>
                    <a:p>
                      <a:r>
                        <a:rPr lang="en-US" sz="1800" b="1" dirty="0"/>
                        <a:t>0.71</a:t>
                      </a:r>
                    </a:p>
                  </a:txBody>
                  <a:tcPr/>
                </a:tc>
                <a:extLst>
                  <a:ext uri="{0D108BD9-81ED-4DB2-BD59-A6C34878D82A}">
                    <a16:rowId xmlns:a16="http://schemas.microsoft.com/office/drawing/2014/main" val="4001440917"/>
                  </a:ext>
                </a:extLst>
              </a:tr>
              <a:tr h="368559">
                <a:tc>
                  <a:txBody>
                    <a:bodyPr/>
                    <a:lstStyle/>
                    <a:p>
                      <a:r>
                        <a:rPr lang="en-US" sz="1600" dirty="0"/>
                        <a:t>Store Frequent Tasks</a:t>
                      </a:r>
                    </a:p>
                  </a:txBody>
                  <a:tcPr>
                    <a:solidFill>
                      <a:schemeClr val="accent1">
                        <a:lumMod val="60000"/>
                        <a:lumOff val="40000"/>
                      </a:schemeClr>
                    </a:solidFill>
                  </a:tcPr>
                </a:tc>
                <a:tc>
                  <a:txBody>
                    <a:bodyPr/>
                    <a:lstStyle/>
                    <a:p>
                      <a:r>
                        <a:rPr lang="en-US" sz="1600" dirty="0"/>
                        <a:t>0.33</a:t>
                      </a:r>
                    </a:p>
                  </a:txBody>
                  <a:tcPr/>
                </a:tc>
                <a:tc>
                  <a:txBody>
                    <a:bodyPr/>
                    <a:lstStyle/>
                    <a:p>
                      <a:r>
                        <a:rPr lang="en-US" sz="1600" dirty="0"/>
                        <a:t>0.33</a:t>
                      </a:r>
                    </a:p>
                  </a:txBody>
                  <a:tcPr/>
                </a:tc>
                <a:tc>
                  <a:txBody>
                    <a:bodyPr/>
                    <a:lstStyle/>
                    <a:p>
                      <a:r>
                        <a:rPr lang="en-US" sz="1800" b="1" dirty="0"/>
                        <a:t>0.33</a:t>
                      </a:r>
                    </a:p>
                  </a:txBody>
                  <a:tcPr/>
                </a:tc>
                <a:extLst>
                  <a:ext uri="{0D108BD9-81ED-4DB2-BD59-A6C34878D82A}">
                    <a16:rowId xmlns:a16="http://schemas.microsoft.com/office/drawing/2014/main" val="1497346941"/>
                  </a:ext>
                </a:extLst>
              </a:tr>
              <a:tr h="368559">
                <a:tc>
                  <a:txBody>
                    <a:bodyPr/>
                    <a:lstStyle/>
                    <a:p>
                      <a:r>
                        <a:rPr lang="en-US" sz="1600" dirty="0"/>
                        <a:t>Alert of a Physical  Object </a:t>
                      </a:r>
                    </a:p>
                  </a:txBody>
                  <a:tcPr>
                    <a:solidFill>
                      <a:schemeClr val="accent1">
                        <a:lumMod val="60000"/>
                        <a:lumOff val="40000"/>
                      </a:schemeClr>
                    </a:solidFill>
                  </a:tcPr>
                </a:tc>
                <a:tc>
                  <a:txBody>
                    <a:bodyPr/>
                    <a:lstStyle/>
                    <a:p>
                      <a:r>
                        <a:rPr lang="en-US" sz="1600" dirty="0"/>
                        <a:t>0.43</a:t>
                      </a:r>
                    </a:p>
                  </a:txBody>
                  <a:tcPr/>
                </a:tc>
                <a:tc>
                  <a:txBody>
                    <a:bodyPr/>
                    <a:lstStyle/>
                    <a:p>
                      <a:r>
                        <a:rPr lang="en-US" sz="1600" dirty="0"/>
                        <a:t>0.14</a:t>
                      </a:r>
                    </a:p>
                  </a:txBody>
                  <a:tcPr/>
                </a:tc>
                <a:tc>
                  <a:txBody>
                    <a:bodyPr/>
                    <a:lstStyle/>
                    <a:p>
                      <a:r>
                        <a:rPr lang="en-US" sz="1800" b="1" dirty="0"/>
                        <a:t>0.43</a:t>
                      </a:r>
                    </a:p>
                  </a:txBody>
                  <a:tcPr/>
                </a:tc>
                <a:extLst>
                  <a:ext uri="{0D108BD9-81ED-4DB2-BD59-A6C34878D82A}">
                    <a16:rowId xmlns:a16="http://schemas.microsoft.com/office/drawing/2014/main" val="1888443334"/>
                  </a:ext>
                </a:extLst>
              </a:tr>
              <a:tr h="640129">
                <a:tc>
                  <a:txBody>
                    <a:bodyPr/>
                    <a:lstStyle/>
                    <a:p>
                      <a:r>
                        <a:rPr lang="en-US" sz="1600" dirty="0"/>
                        <a:t>Inform User of Possible Threats</a:t>
                      </a:r>
                    </a:p>
                  </a:txBody>
                  <a:tcPr>
                    <a:solidFill>
                      <a:schemeClr val="accent1">
                        <a:lumMod val="60000"/>
                        <a:lumOff val="40000"/>
                      </a:schemeClr>
                    </a:solidFill>
                  </a:tcPr>
                </a:tc>
                <a:tc>
                  <a:txBody>
                    <a:bodyPr/>
                    <a:lstStyle/>
                    <a:p>
                      <a:r>
                        <a:rPr lang="en-US" sz="1600" dirty="0"/>
                        <a:t>0.33</a:t>
                      </a:r>
                    </a:p>
                  </a:txBody>
                  <a:tcPr/>
                </a:tc>
                <a:tc>
                  <a:txBody>
                    <a:bodyPr/>
                    <a:lstStyle/>
                    <a:p>
                      <a:r>
                        <a:rPr lang="en-US" sz="1600" dirty="0"/>
                        <a:t>0.33</a:t>
                      </a:r>
                    </a:p>
                  </a:txBody>
                  <a:tcPr/>
                </a:tc>
                <a:tc>
                  <a:txBody>
                    <a:bodyPr/>
                    <a:lstStyle/>
                    <a:p>
                      <a:r>
                        <a:rPr lang="en-US" sz="1800" b="1" dirty="0"/>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3D8804CA-5650-47A0-916A-58E7CFB5DEEC}"/>
              </a:ext>
            </a:extLst>
          </p:cNvPr>
          <p:cNvSpPr/>
          <p:nvPr/>
        </p:nvSpPr>
        <p:spPr>
          <a:xfrm>
            <a:off x="8630023"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4347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dirty="0" smtClean="0"/>
              <a:pPr/>
              <a:t>82</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dirty="0" smtClean="0"/>
              <a:pPr/>
              <a:t>83</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dirty="0" smtClean="0"/>
              <a:pPr/>
              <a:t>84</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0682" cy="3955834"/>
          </a:xfrm>
          <a:prstGeom prst="rect">
            <a:avLst/>
          </a:prstGeom>
        </p:spPr>
      </p:pic>
      <p:sp>
        <p:nvSpPr>
          <p:cNvPr id="3" name="Rectangle: Rounded Corners 2">
            <a:extLst>
              <a:ext uri="{FF2B5EF4-FFF2-40B4-BE49-F238E27FC236}">
                <a16:creationId xmlns:a16="http://schemas.microsoft.com/office/drawing/2014/main" id="{FC46D97E-3A19-44CF-80DB-F16DF08FEA5C}"/>
              </a:ext>
            </a:extLst>
          </p:cNvPr>
          <p:cNvSpPr/>
          <p:nvPr/>
        </p:nvSpPr>
        <p:spPr>
          <a:xfrm>
            <a:off x="537010" y="4517004"/>
            <a:ext cx="1829118" cy="1015662"/>
          </a:xfrm>
          <a:prstGeom prst="roundRect">
            <a:avLst/>
          </a:prstGeom>
          <a:solidFill>
            <a:srgbClr val="8B9D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solidFill>
              <a:cs typeface="Calibri"/>
            </a:endParaRPr>
          </a:p>
        </p:txBody>
      </p:sp>
    </p:spTree>
    <p:extLst>
      <p:ext uri="{BB962C8B-B14F-4D97-AF65-F5344CB8AC3E}">
        <p14:creationId xmlns:p14="http://schemas.microsoft.com/office/powerpoint/2010/main" val="41539187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D2950E-B0EC-40B3-A97A-095870E9FE4F}"/>
              </a:ext>
            </a:extLst>
          </p:cNvPr>
          <p:cNvSpPr>
            <a:spLocks noGrp="1"/>
          </p:cNvSpPr>
          <p:nvPr>
            <p:ph idx="1"/>
          </p:nvPr>
        </p:nvSpPr>
        <p:spPr/>
        <p:txBody>
          <a:bodyPr vert="horz" lIns="91440" tIns="45720" rIns="91440" bIns="45720" rtlCol="0" anchor="t">
            <a:normAutofit/>
          </a:bodyPr>
          <a:lstStyle/>
          <a:p>
            <a:r>
              <a:rPr lang="en-US">
                <a:latin typeface="Arial"/>
                <a:cs typeface="Arial"/>
              </a:rPr>
              <a:t>Slides to keep:</a:t>
            </a:r>
          </a:p>
          <a:p>
            <a:r>
              <a:rPr lang="en-US">
                <a:latin typeface="Arial"/>
                <a:cs typeface="Arial"/>
              </a:rPr>
              <a:t>Intro, Synopsis of VDR1 (Rename), Customer Needs, minimize Concept Gen. &amp; Selection, Final Selection?, What's Next, Last team member slide, Ref.</a:t>
            </a:r>
          </a:p>
          <a:p>
            <a:endParaRPr lang="en-US"/>
          </a:p>
          <a:p>
            <a:r>
              <a:rPr lang="en-US">
                <a:latin typeface="Arial"/>
                <a:cs typeface="Arial"/>
              </a:rPr>
              <a:t>Slides to add:</a:t>
            </a:r>
          </a:p>
          <a:p>
            <a:r>
              <a:rPr lang="en-US">
                <a:latin typeface="Arial"/>
                <a:cs typeface="Arial"/>
              </a:rPr>
              <a:t>Specs of design</a:t>
            </a:r>
          </a:p>
          <a:p>
            <a:r>
              <a:rPr lang="en-US">
                <a:latin typeface="Arial"/>
                <a:cs typeface="Arial"/>
              </a:rPr>
              <a:t>BOM/Ordering parts</a:t>
            </a:r>
          </a:p>
          <a:p>
            <a:r>
              <a:rPr lang="en-US">
                <a:latin typeface="Arial"/>
                <a:cs typeface="Arial"/>
              </a:rPr>
              <a:t>Our progress in the </a:t>
            </a:r>
            <a:r>
              <a:rPr lang="en-US" err="1">
                <a:latin typeface="Arial"/>
                <a:cs typeface="Arial"/>
              </a:rPr>
              <a:t>InNOLEvation</a:t>
            </a:r>
            <a:r>
              <a:rPr lang="en-US">
                <a:latin typeface="Arial"/>
                <a:cs typeface="Arial"/>
              </a:rPr>
              <a:t> challenge?</a:t>
            </a:r>
            <a:endParaRPr lang="en-US"/>
          </a:p>
          <a:p>
            <a:endParaRPr lang="en-US"/>
          </a:p>
        </p:txBody>
      </p:sp>
      <p:sp>
        <p:nvSpPr>
          <p:cNvPr id="3" name="Slide Number Placeholder 2">
            <a:extLst>
              <a:ext uri="{FF2B5EF4-FFF2-40B4-BE49-F238E27FC236}">
                <a16:creationId xmlns:a16="http://schemas.microsoft.com/office/drawing/2014/main" id="{6E2C033F-5614-4AD5-AD84-AFABCBEF2B6C}"/>
              </a:ext>
            </a:extLst>
          </p:cNvPr>
          <p:cNvSpPr>
            <a:spLocks noGrp="1"/>
          </p:cNvSpPr>
          <p:nvPr>
            <p:ph type="sldNum" sz="quarter" idx="4"/>
          </p:nvPr>
        </p:nvSpPr>
        <p:spPr/>
        <p:txBody>
          <a:bodyPr/>
          <a:lstStyle/>
          <a:p>
            <a:fld id="{6F1FABC0-072B-4F22-8F9B-95A9D10B0206}" type="slidenum">
              <a:rPr lang="en-US" dirty="0" smtClean="0"/>
              <a:pPr/>
              <a:t>85</a:t>
            </a:fld>
            <a:endParaRPr lang="en-US"/>
          </a:p>
        </p:txBody>
      </p:sp>
      <p:sp>
        <p:nvSpPr>
          <p:cNvPr id="4" name="Content Placeholder 3">
            <a:extLst>
              <a:ext uri="{FF2B5EF4-FFF2-40B4-BE49-F238E27FC236}">
                <a16:creationId xmlns:a16="http://schemas.microsoft.com/office/drawing/2014/main" id="{9347A1D0-41D1-4A21-8591-E87B0107880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3329113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dirty="0" smtClean="0"/>
              <a:pPr/>
              <a:t>86</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898142377"/>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2092584941"/>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9</a:t>
            </a:r>
          </a:p>
          <a:p>
            <a:endParaRPr lang="en-US"/>
          </a:p>
        </p:txBody>
      </p:sp>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a:solidFill>
                  <a:srgbClr val="000000"/>
                </a:solidFill>
                <a:effectLst/>
                <a:latin typeface="Calibri"/>
                <a:cs typeface="Calibri"/>
              </a:rPr>
              <a:t>The </a:t>
            </a:r>
            <a:r>
              <a:rPr lang="en-US" sz="1200" b="1" i="0" u="none" strike="noStrike">
                <a:solidFill>
                  <a:srgbClr val="000000"/>
                </a:solidFill>
                <a:effectLst/>
                <a:latin typeface="Calibri"/>
                <a:cs typeface="Calibri"/>
              </a:rPr>
              <a:t>ultrasonic </a:t>
            </a:r>
            <a:r>
              <a:rPr lang="en-US" sz="1200" b="1">
                <a:solidFill>
                  <a:srgbClr val="000000"/>
                </a:solidFill>
                <a:latin typeface="Calibri"/>
                <a:cs typeface="Calibri"/>
              </a:rPr>
              <a:t>sensors</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sense an object up to </a:t>
            </a:r>
            <a:r>
              <a:rPr lang="en-US" sz="1200" b="1" i="0" u="none" strike="noStrike">
                <a:solidFill>
                  <a:srgbClr val="000000"/>
                </a:solidFill>
                <a:effectLst/>
                <a:latin typeface="Calibri"/>
                <a:cs typeface="Calibri"/>
              </a:rPr>
              <a:t>3 meters </a:t>
            </a:r>
            <a:r>
              <a:rPr lang="en-US" sz="1200" b="0" i="0" u="none" strike="noStrike">
                <a:solidFill>
                  <a:srgbClr val="000000"/>
                </a:solidFill>
                <a:effectLst/>
                <a:latin typeface="Calibri"/>
                <a:cs typeface="Calibri"/>
              </a:rPr>
              <a:t>away.</a:t>
            </a:r>
            <a:endParaRPr lang="en-US" sz="1200">
              <a:latin typeface="Calibri"/>
              <a:cs typeface="Calibri"/>
            </a:endParaRPr>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15" name="Straight Arrow Connector 14">
            <a:extLst>
              <a:ext uri="{FF2B5EF4-FFF2-40B4-BE49-F238E27FC236}">
                <a16:creationId xmlns:a16="http://schemas.microsoft.com/office/drawing/2014/main" id="{20A96EA7-4716-4962-B932-FABCDDCA3493}"/>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256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31EFB099C2D4F924B51AEFD863827" ma:contentTypeVersion="4" ma:contentTypeDescription="Create a new document." ma:contentTypeScope="" ma:versionID="a4f80ed94022a1dcb4a9338eeba18d05">
  <xsd:schema xmlns:xsd="http://www.w3.org/2001/XMLSchema" xmlns:xs="http://www.w3.org/2001/XMLSchema" xmlns:p="http://schemas.microsoft.com/office/2006/metadata/properties" xmlns:ns1="http://schemas.microsoft.com/sharepoint/v3" xmlns:ns2="66256231-e987-401e-8bdb-e6b916ead027" targetNamespace="http://schemas.microsoft.com/office/2006/metadata/properties" ma:root="true" ma:fieldsID="a959cd16ea12e2105f6dd574a8263ea8" ns1:_="" ns2:_="">
    <xsd:import namespace="http://schemas.microsoft.com/sharepoint/v3"/>
    <xsd:import namespace="66256231-e987-401e-8bdb-e6b916ead02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256231-e987-401e-8bdb-e6b916ead02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Tag" ma:index="12" nillable="true" ma:displayName="Tag" ma:internalName="Tag">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g xmlns="66256231-e987-401e-8bdb-e6b916ead027" xsi:nil="true"/>
  </documentManagement>
</p:properties>
</file>

<file path=customXml/itemProps1.xml><?xml version="1.0" encoding="utf-8"?>
<ds:datastoreItem xmlns:ds="http://schemas.openxmlformats.org/officeDocument/2006/customXml" ds:itemID="{008AD569-D4FA-4F22-9F84-28286F5CFBF8}">
  <ds:schemaRefs>
    <ds:schemaRef ds:uri="66256231-e987-401e-8bdb-e6b916ead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66256231-e987-401e-8bdb-e6b916ead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EML 4551-2 2019 Widescreen 190128</Template>
  <Application>Microsoft Office PowerPoint</Application>
  <PresentationFormat>Widescreen</PresentationFormat>
  <Slides>86</Slides>
  <Notes>3</Notes>
  <HiddenSlides>45</HiddenSlide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ESD- Vision Impaired Technology</vt:lpstr>
      <vt:lpstr>PowerPoint Presentation</vt:lpstr>
      <vt:lpstr>Advisors</vt:lpstr>
      <vt:lpstr>Introduction</vt:lpstr>
      <vt:lpstr>Interpreted Customer Needs</vt:lpstr>
      <vt:lpstr>Targets and Metrics</vt:lpstr>
      <vt:lpstr>Concept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Assembly: Third Edition </vt:lpstr>
      <vt:lpstr>Assembly Concerns: Distribution </vt:lpstr>
      <vt:lpstr>Assembled View: Final Product</vt:lpstr>
      <vt:lpstr>PowerPoint Presentation</vt:lpstr>
      <vt:lpstr>Raspberry Pi: Sensors and Motors Code</vt:lpstr>
      <vt:lpstr>Sensor Validation</vt:lpstr>
      <vt:lpstr>Sensor Limitations</vt:lpstr>
      <vt:lpstr>Item Identification on HapTac</vt:lpstr>
      <vt:lpstr>PowerPoint Presentation</vt:lpstr>
      <vt:lpstr>PowerPoint Presentation</vt:lpstr>
      <vt:lpstr>PowerPoint Presentation</vt:lpstr>
      <vt:lpstr>Validation</vt:lpstr>
      <vt:lpstr>Validation</vt:lpstr>
      <vt:lpstr>Validation</vt:lpstr>
      <vt:lpstr>Summary</vt:lpstr>
      <vt:lpstr>Reference</vt:lpstr>
      <vt:lpstr>PowerPoint Presentation</vt:lpstr>
      <vt:lpstr>PowerPoint Presentation</vt:lpstr>
      <vt:lpstr>PowerPoint Presentation</vt:lpstr>
      <vt:lpstr>PowerPoint Presentation</vt:lpstr>
      <vt:lpstr>Raspberry Pi and Grove Parts</vt:lpstr>
      <vt:lpstr>Lessons Learned</vt:lpstr>
      <vt:lpstr>PowerPoint Presentation</vt:lpstr>
      <vt:lpstr>Lessons Learned</vt:lpstr>
      <vt:lpstr>InNOLEvation Challenge</vt:lpstr>
      <vt:lpstr>Third Housing</vt:lpstr>
      <vt:lpstr>Third Housing</vt:lpstr>
      <vt:lpstr>Assembly Concerns: Addressed</vt:lpstr>
      <vt:lpstr>Housing Validation</vt:lpstr>
      <vt:lpstr> Housing</vt:lpstr>
      <vt:lpstr>Camera Identification - AlexNet</vt:lpstr>
      <vt:lpstr>Housing Validation</vt:lpstr>
      <vt:lpstr>PowerPoint Presentation</vt:lpstr>
      <vt:lpstr>Key Goals and Assumptions</vt:lpstr>
      <vt:lpstr>Critical Functions</vt:lpstr>
      <vt:lpstr>Raspberry Pi: Sensors and Motors Code</vt:lpstr>
      <vt:lpstr>PowerPoint Presentation</vt:lpstr>
      <vt:lpstr>Yearly Projections</vt:lpstr>
      <vt:lpstr>Housing</vt:lpstr>
      <vt:lpstr>Housing Concerns: Warping</vt:lpstr>
      <vt:lpstr>Medium-High Fidelity Concepts</vt:lpstr>
      <vt:lpstr>Markets</vt:lpstr>
      <vt:lpstr>Final Selection</vt:lpstr>
      <vt:lpstr>PowerPoint Presentation</vt:lpstr>
      <vt:lpstr>WeWalk</vt:lpstr>
      <vt:lpstr>Competitor Comparison</vt:lpstr>
      <vt:lpstr>Device Operational Time </vt:lpstr>
      <vt:lpstr>Targets and Metrics</vt:lpstr>
      <vt:lpstr>Concept Generation Tools</vt:lpstr>
      <vt:lpstr>Medium Fidelity Concepts</vt:lpstr>
      <vt:lpstr>Concept Selection</vt:lpstr>
      <vt:lpstr>Pugh Chart</vt:lpstr>
      <vt:lpstr>Pugh Chart</vt:lpstr>
      <vt:lpstr>Second Pugh Chart </vt:lpstr>
      <vt:lpstr>Second Pugh Chart </vt:lpstr>
      <vt:lpstr>Analytical Hierarchy Process</vt:lpstr>
      <vt:lpstr>Analytical Hierarchy Process</vt:lpstr>
      <vt:lpstr>Analytical Hierarchy Process</vt:lpstr>
      <vt:lpstr>Analytical Hierarchy Process</vt:lpstr>
      <vt:lpstr>Standard Shapes</vt:lpstr>
      <vt:lpstr>Approved Logos</vt:lpstr>
      <vt:lpstr>Color Palette</vt:lpstr>
      <vt:lpstr>PowerPoint Presentation</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12</cp:revision>
  <dcterms:created xsi:type="dcterms:W3CDTF">2019-02-05T17:04:43Z</dcterms:created>
  <dcterms:modified xsi:type="dcterms:W3CDTF">2021-04-15T22:08:22Z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0x010100FF331EFB099C2D4F924B51AEFD863827</vt:lpwstr>
  </property>
</Properties>
</file>