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256" r:id="rId5"/>
    <p:sldId id="257" r:id="rId6"/>
    <p:sldId id="258" r:id="rId7"/>
    <p:sldId id="294" r:id="rId8"/>
    <p:sldId id="259" r:id="rId9"/>
    <p:sldId id="296" r:id="rId10"/>
    <p:sldId id="298" r:id="rId11"/>
    <p:sldId id="300" r:id="rId12"/>
    <p:sldId id="261" r:id="rId13"/>
    <p:sldId id="289" r:id="rId14"/>
    <p:sldId id="303" r:id="rId15"/>
    <p:sldId id="301" r:id="rId16"/>
    <p:sldId id="302" r:id="rId17"/>
    <p:sldId id="304" r:id="rId18"/>
    <p:sldId id="297" r:id="rId19"/>
    <p:sldId id="287" r:id="rId20"/>
    <p:sldId id="264" r:id="rId21"/>
    <p:sldId id="266" r:id="rId22"/>
    <p:sldId id="282" r:id="rId23"/>
    <p:sldId id="277" r:id="rId24"/>
    <p:sldId id="262" r:id="rId25"/>
    <p:sldId id="267" r:id="rId26"/>
    <p:sldId id="278" r:id="rId27"/>
    <p:sldId id="279" r:id="rId28"/>
    <p:sldId id="269" r:id="rId29"/>
    <p:sldId id="270" r:id="rId30"/>
    <p:sldId id="271" r:id="rId31"/>
    <p:sldId id="27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6676F853-BA14-47E1-B53B-B843A96E2A79}">
          <p14:sldIdLst>
            <p14:sldId id="256"/>
            <p14:sldId id="257"/>
            <p14:sldId id="258"/>
            <p14:sldId id="294"/>
            <p14:sldId id="259"/>
            <p14:sldId id="296"/>
            <p14:sldId id="298"/>
          </p14:sldIdLst>
        </p14:section>
        <p14:section name="Problem Set up" id="{88294E19-6904-47AA-B184-F0E27FC1FB4C}">
          <p14:sldIdLst>
            <p14:sldId id="300"/>
            <p14:sldId id="261"/>
            <p14:sldId id="289"/>
            <p14:sldId id="303"/>
            <p14:sldId id="301"/>
            <p14:sldId id="302"/>
            <p14:sldId id="304"/>
            <p14:sldId id="297"/>
            <p14:sldId id="287"/>
            <p14:sldId id="264"/>
            <p14:sldId id="266"/>
          </p14:sldIdLst>
        </p14:section>
        <p14:section name="Embodiment Design" id="{71B43428-6807-4AB9-8248-BB854D4EEEFF}">
          <p14:sldIdLst>
            <p14:sldId id="282"/>
          </p14:sldIdLst>
        </p14:section>
        <p14:section name="Build Phase" id="{FF596EF2-128C-4E64-A61A-F3E9BB20605F}">
          <p14:sldIdLst>
            <p14:sldId id="277"/>
          </p14:sldIdLst>
        </p14:section>
        <p14:section name="Testing and Validation" id="{8E8EEF18-DF67-4650-A7B8-5C58F429AA84}">
          <p14:sldIdLst>
            <p14:sldId id="262"/>
          </p14:sldIdLst>
        </p14:section>
        <p14:section name="Project Management" id="{A7BEC58C-F7F8-4BD6-84CB-16BE2DA38256}">
          <p14:sldIdLst/>
        </p14:section>
        <p14:section name="Summary" id="{4C300BF7-36E4-4088-9A61-FD5AD972028E}">
          <p14:sldIdLst/>
        </p14:section>
        <p14:section name="Backup Slides" id="{1B3CCD90-13A5-48D3-9111-A1677DE0799C}">
          <p14:sldIdLst>
            <p14:sldId id="267"/>
          </p14:sldIdLst>
        </p14:section>
        <p14:section name="Functional Decopmosition" id="{EDC6A04F-423C-4940-855B-FC9FE1A86332}">
          <p14:sldIdLst/>
        </p14:section>
        <p14:section name="Concept Selection" id="{8CB161AF-49DE-4F03-B00D-781A04968C2F}">
          <p14:sldIdLst/>
        </p14:section>
        <p14:section name="Detailed Math" id="{8359201E-DCC9-4570-8795-589005A4ED44}">
          <p14:sldIdLst>
            <p14:sldId id="278"/>
            <p14:sldId id="279"/>
          </p14:sldIdLst>
        </p14:section>
        <p14:section name="Back Matter" id="{3B477371-1A9E-4F72-87A4-6BB6BC7C18B6}">
          <p14:sldIdLst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than Saffer" initials="ES" lastIdx="16" clrIdx="0">
    <p:extLst>
      <p:ext uri="{19B8F6BF-5375-455C-9EA6-DF929625EA0E}">
        <p15:presenceInfo xmlns:p15="http://schemas.microsoft.com/office/powerpoint/2012/main" userId="S::ers16c@my.fsu.edu::ee58371d-cbdf-44ad-b6b9-b9b69ee900d2" providerId="AD"/>
      </p:ext>
    </p:extLst>
  </p:cmAuthor>
  <p:cmAuthor id="2" name="Nicolas Garcia Menduina" initials="NM" lastIdx="7" clrIdx="1">
    <p:extLst>
      <p:ext uri="{19B8F6BF-5375-455C-9EA6-DF929625EA0E}">
        <p15:presenceInfo xmlns:p15="http://schemas.microsoft.com/office/powerpoint/2012/main" userId="S::ng16m@my.fsu.edu::64d19b49-6a6b-4f41-8546-131c5cf0ebe4" providerId="AD"/>
      </p:ext>
    </p:extLst>
  </p:cmAuthor>
  <p:cmAuthor id="3" name="Nicolas Garcia Menduina" initials="NGM" lastIdx="4" clrIdx="2">
    <p:extLst>
      <p:ext uri="{19B8F6BF-5375-455C-9EA6-DF929625EA0E}">
        <p15:presenceInfo xmlns:p15="http://schemas.microsoft.com/office/powerpoint/2012/main" userId="Nicolas Garcia Menduina" providerId="None"/>
      </p:ext>
    </p:extLst>
  </p:cmAuthor>
  <p:cmAuthor id="4" name="Madison Jaffe" initials="MJ" lastIdx="1" clrIdx="3">
    <p:extLst>
      <p:ext uri="{19B8F6BF-5375-455C-9EA6-DF929625EA0E}">
        <p15:presenceInfo xmlns:p15="http://schemas.microsoft.com/office/powerpoint/2012/main" userId="S::msj16d@my.fsu.edu::b6d604a7-bacf-4011-9c55-c80fee906b0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09C"/>
    <a:srgbClr val="A69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D634D6-92C4-286A-55F4-859AF68C254F}" v="35" dt="2020-10-16T00:08:42.287"/>
    <p1510:client id="{13E9023B-1AB0-7BDB-256B-B0EAC79F6587}" v="451" dt="2020-10-15T22:21:54.547"/>
    <p1510:client id="{1665182B-A81F-A29B-8CE9-2894E46F055F}" v="88" dt="2020-10-15T02:24:41.098"/>
    <p1510:client id="{1783871C-08C0-A881-48A7-1FBB6C890105}" v="35" dt="2020-10-13T21:58:26.634"/>
    <p1510:client id="{3F215497-BDA4-72EC-03BC-38A69F2F470C}" v="644" dt="2020-10-13T23:27:44.008"/>
    <p1510:client id="{4DAB64B8-9C05-DD55-C2A6-7F3BA2D4275B}" v="619" dt="2020-10-13T22:18:32.830"/>
    <p1510:client id="{526A2965-15E8-F5F6-E07F-0C5368AB158A}" v="21" dt="2020-10-16T00:12:00.125"/>
    <p1510:client id="{71F260EC-945D-B922-B035-7223FCD59319}" v="590" dt="2020-10-13T01:38:32.191"/>
    <p1510:client id="{88B515E1-53C8-0C94-01F7-167D5EC1F8A0}" v="16" dt="2020-10-13T21:11:08.694"/>
    <p1510:client id="{8AD564E9-AE2D-22D5-5E98-4C87D10C3AD5}" v="788" dt="2020-10-13T23:20:26.112"/>
    <p1510:client id="{A703C002-286A-F894-2C05-5381B110F1C6}" v="78" dt="2020-10-13T01:04:27.657"/>
    <p1510:client id="{B98EAB78-D3A4-A892-3671-B0CD14790AB8}" v="53" dt="2020-10-16T00:03:35.435"/>
    <p1510:client id="{B9A3750B-3C1D-48CE-90BD-9CAB4BFF5107}" v="88" dt="2020-10-13T21:43:46.962"/>
    <p1510:client id="{BDF80F75-FAE7-5DA4-29CA-936F63863868}" v="170" dt="2020-10-16T00:07:06.339"/>
    <p1510:client id="{BFD0479C-364C-558A-5160-0118B856A9B3}" v="1" dt="2020-10-15T13:56:37.148"/>
    <p1510:client id="{C44E0AE2-3FE9-3AB1-1C2E-6E02750666F4}" v="2" dt="2020-10-13T15:41:19.874"/>
    <p1510:client id="{C4DA4A0C-9445-774D-C209-A0067F37A199}" v="2" dt="2020-10-15T23:28:02.167"/>
    <p1510:client id="{C9D66434-9919-2854-C20E-0522269BEAE7}" v="932" dt="2020-10-13T23:22:42.359"/>
    <p1510:client id="{D232AD1E-B5ED-0757-B755-1891A830415C}" v="17" dt="2020-10-16T00:08:29.2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3T15:27:45.875" idx="6">
    <p:pos x="10" y="10"/>
    <p:text>preliminary objective
</p:text>
    <p:extLst>
      <p:ext uri="{C676402C-5697-4E1C-873F-D02D1690AC5C}">
        <p15:threadingInfo xmlns:p15="http://schemas.microsoft.com/office/powerpoint/2012/main" timeZoneBias="420"/>
      </p:ext>
    </p:extLst>
  </p:cm>
  <p:cm authorId="1" dt="2020-10-13T15:31:22.005" idx="7">
    <p:pos x="106" y="106"/>
    <p:text>started with broad scope, narrowed it down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0-10-13T17:23:53.275" idx="2">
    <p:pos x="10" y="10"/>
    <p:text>Cross Reference table.  We must speak about how the values that share an X are probably the ones which matter the most</p:text>
    <p:extLst>
      <p:ext uri="{C676402C-5697-4E1C-873F-D02D1690AC5C}">
        <p15:threadingInfo xmlns:p15="http://schemas.microsoft.com/office/powerpoint/2012/main" timeZoneBias="240"/>
      </p:ext>
    </p:extLst>
  </p:cm>
  <p:cm authorId="1" dt="2020-10-15T06:56:37.148" idx="16">
    <p:pos x="106" y="106"/>
    <p:text>Elevation-
hills. stairs, handicapped ramps, 
Location-
specific location, general vicinity,
Objects- 
doors, signs, cross walks, shelves
Threats-
low level tripping hazards, branches, beams, lights
Tasks-
gather data to figure out common places travelled and intuitively give directions to said place
</p:text>
    <p:extLst>
      <p:ext uri="{C676402C-5697-4E1C-873F-D02D1690AC5C}">
        <p15:threadingInfo xmlns:p15="http://schemas.microsoft.com/office/powerpoint/2012/main" timeZoneBias="420"/>
      </p:ext>
    </p:extLst>
  </p:cm>
  <p:cm authorId="2" dt="2020-10-15T14:58:45.052" idx="7">
    <p:pos x="106" y="202"/>
    <p:text>Threat - Movement 
</p:text>
    <p:extLst>
      <p:ext uri="{C676402C-5697-4E1C-873F-D02D1690AC5C}">
        <p15:threadingInfo xmlns:p15="http://schemas.microsoft.com/office/powerpoint/2012/main" timeZoneBias="420">
          <p15:parentCm authorId="1" idx="16"/>
        </p15:threadingInfo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0-10-13T17:24:31.692" idx="3">
    <p:pos x="2304" y="450"/>
    <p:text>We should come up with a decent amount of questions, put them here, then get ready to answer them.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0-10-13T17:24:54.442" idx="4">
    <p:pos x="10" y="10"/>
    <p:text>lets make sure we put all the quoted info here, like the things on ethan's comments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2T18:34:20.287" idx="3">
    <p:pos x="7339" y="1316"/>
    <p:text>The number of non-institutionalized persons aged twenty-one to sixty-four years with a visual disability in the United States in 2016.
Uninsured: 471,900 (12.4%)
Insured: 3,326,300 (87.6%
</p:text>
    <p:extLst>
      <p:ext uri="{C676402C-5697-4E1C-873F-D02D1690AC5C}">
        <p15:threadingInfo xmlns:p15="http://schemas.microsoft.com/office/powerpoint/2012/main" timeZoneBias="420"/>
      </p:ext>
    </p:extLst>
  </p:cm>
  <p:cm authorId="2" dt="2020-10-13T13:57:36.893" idx="2">
    <p:pos x="7339" y="1412"/>
    <p:text>Let's make sure to keep all info relevant. this is useful but it might go somewhere else
</p:text>
    <p:extLst>
      <p:ext uri="{C676402C-5697-4E1C-873F-D02D1690AC5C}">
        <p15:threadingInfo xmlns:p15="http://schemas.microsoft.com/office/powerpoint/2012/main" timeZoneBias="420">
          <p15:parentCm authorId="1" idx="3"/>
        </p15:threadingInfo>
      </p:ext>
    </p:extLst>
  </p:cm>
  <p:cm authorId="1" dt="2020-10-12T18:37:43.860" idx="4">
    <p:pos x="7435" y="1412"/>
    <p:text>109,000 of the 1.3 million legally blind people in the United States use a white cane
</p:text>
    <p:extLst>
      <p:ext uri="{C676402C-5697-4E1C-873F-D02D1690AC5C}">
        <p15:threadingInfo xmlns:p15="http://schemas.microsoft.com/office/powerpoint/2012/main" timeZoneBias="420"/>
      </p:ext>
    </p:extLst>
  </p:cm>
  <p:cm authorId="1" dt="2020-10-12T18:38:02.736" idx="5">
    <p:pos x="7531" y="1508"/>
    <p:text>Most people who are visually impaired don’t use a white cane. In fact, only an estimated 2 percent to 8 percent do. The rest rely on their useable vision, a guide dog or a sighted guide
</p:text>
    <p:extLst>
      <p:ext uri="{C676402C-5697-4E1C-873F-D02D1690AC5C}">
        <p15:threadingInfo xmlns:p15="http://schemas.microsoft.com/office/powerpoint/2012/main" timeZoneBias="420"/>
      </p:ext>
    </p:extLst>
  </p:cm>
  <p:cm authorId="2" dt="2020-10-13T14:47:20.313" idx="3">
    <p:pos x="10" y="10"/>
    <p:text>O&amp;M specialists teach white cane technique to people who are blind, but to become certified, you must spend at least 120 hours blindfolded, navigating with a white cane.
</p:text>
    <p:extLst>
      <p:ext uri="{C676402C-5697-4E1C-873F-D02D1690AC5C}">
        <p15:threadingInfo xmlns:p15="http://schemas.microsoft.com/office/powerpoint/2012/main" timeZoneBias="420"/>
      </p:ext>
    </p:extLst>
  </p:cm>
  <p:cm authorId="4" dt="2020-10-15T17:03:35.435" idx="1">
    <p:pos x="106" y="106"/>
    <p:text>Use with an existing interface such as a phone. 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3T16:05:45.539" idx="12">
    <p:pos x="10" y="10"/>
    <p:text>109,000 of the 1.3 million legally blind people in the United States use a white cane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3T16:04:54.616" idx="10">
    <p:pos x="10" y="10"/>
    <p:text>O&amp;M specialists teach white cane technique to people who are blind, but to become certified, you must spend at least 120 hours blindfolded, navigating with a white cane.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0-10-13T17:15:32.821" idx="1">
    <p:pos x="10" y="10"/>
    <p:text>We joined a Facebook support group, Blind and visually impaired support group, to ask people who are visually impaired about what they thought would improve their daily life.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3T16:03:52.661" idx="8">
    <p:pos x="4072" y="1001"/>
    <p:text>mention outside scope
</p:text>
    <p:extLst>
      <p:ext uri="{C676402C-5697-4E1C-873F-D02D1690AC5C}">
        <p15:threadingInfo xmlns:p15="http://schemas.microsoft.com/office/powerpoint/2012/main" timeZoneBias="420"/>
      </p:ext>
    </p:extLst>
  </p:cm>
  <p:cm authorId="2" dt="2020-10-13T16:04:10.630" idx="5">
    <p:pos x="4072" y="1097"/>
    <p:text>Teaching the consumer how to use the technology​
Provide training at therapy -treatment centers​
Get involved in the community
</p:text>
    <p:extLst>
      <p:ext uri="{C676402C-5697-4E1C-873F-D02D1690AC5C}">
        <p15:threadingInfo xmlns:p15="http://schemas.microsoft.com/office/powerpoint/2012/main" timeZoneBias="420">
          <p15:parentCm authorId="1" idx="8"/>
        </p15:threadingInfo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10-13T16:20:26.112" idx="6">
    <p:pos x="10" y="10"/>
    <p:text> which may include tasks outside of ones’ home, ranging from grocery shopping, getting to and from locations, and distinguishing people in common areas. ​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3T16:08:07.370" idx="15">
    <p:pos x="10" y="10"/>
    <p:text>The annual earnings and poverty status of non-institutionalized persons aged twenty-one to sixty-four years with a visual disability in the United States in 2016.
Median Annual Earnings: $38,500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10-13T15:58:00.635" idx="4">
    <p:pos x="10" y="10"/>
    <p:text>The funding for this project is offered by the FAMU-FSU College of Engineering. Dr. McConomy, Dr. Devine, and Dr. Hooker will all be Team 522’s advisors on the project and will therefore be stakeholders.  Jeff Whitehead is a potential user and tester of our product, as well as a mentor and advisor. Also wishes to help us sell andmdistribute product if it were to be practical.   
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9F038-1167-4D95-8C53-B3C3292059E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48D8C-6117-40E4-8E16-004DA1856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34154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2" r:id="rId3"/>
    <p:sldLayoutId id="2147483666" r:id="rId4"/>
    <p:sldLayoutId id="2147483681" r:id="rId5"/>
    <p:sldLayoutId id="2147483672" r:id="rId6"/>
    <p:sldLayoutId id="2147483662" r:id="rId7"/>
    <p:sldLayoutId id="2147483664" r:id="rId8"/>
    <p:sldLayoutId id="2147483665" r:id="rId9"/>
    <p:sldLayoutId id="2147483668" r:id="rId10"/>
    <p:sldLayoutId id="2147483669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70" r:id="rId20"/>
    <p:sldLayoutId id="2147483671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9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comments" Target="../comments/commen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comments" Target="../comments/commen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comments" Target="../comments/commen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ESD- Vision Impaired Technology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CE93E2-8F10-4A6E-A116-2EC5408665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Team 522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22183-DDE3-4447-A286-75482185C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0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Project Scope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92BC89-9D44-45B6-A192-DD6903D17E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868025" cy="43703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Assumptions</a:t>
            </a:r>
          </a:p>
          <a:p>
            <a:r>
              <a:rPr lang="en-US">
                <a:latin typeface="Arial"/>
                <a:cs typeface="Arial"/>
              </a:rPr>
              <a:t>Key Goals</a:t>
            </a:r>
          </a:p>
          <a:p>
            <a:r>
              <a:rPr lang="en-US">
                <a:latin typeface="Arial"/>
                <a:cs typeface="Arial"/>
              </a:rPr>
              <a:t>Market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Stakeholders</a:t>
            </a:r>
            <a:endParaRPr lang="en-US"/>
          </a:p>
          <a:p>
            <a:endParaRPr lang="en-US"/>
          </a:p>
          <a:p>
            <a:endParaRPr lang="en-US"/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9C197B-A6D6-4078-825C-8343D8CD3AC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Ethan Saffer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92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F71D7-70EA-42FA-8AA4-DDA510E5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Assumptions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FBA81-3DE8-4A1C-8177-181AC3D9D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13939"/>
            <a:ext cx="10936705" cy="43713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Arial"/>
                <a:cs typeface="Arial"/>
              </a:rPr>
              <a:t>The visually impaired are unable to gather sufficient information to discern their surroundings.</a:t>
            </a:r>
            <a:endParaRPr lang="en-US" sz="2400"/>
          </a:p>
          <a:p>
            <a:r>
              <a:rPr lang="en-US" sz="2400">
                <a:latin typeface="Arial"/>
                <a:cs typeface="Arial"/>
              </a:rPr>
              <a:t>Users have undergone Orientation and Mobility training/rehabilitation.</a:t>
            </a:r>
          </a:p>
          <a:p>
            <a:r>
              <a:rPr lang="en-US" sz="2400">
                <a:latin typeface="Arial"/>
                <a:cs typeface="Arial"/>
              </a:rPr>
              <a:t>The visually impaired are not fully comfortable in current society. </a:t>
            </a:r>
          </a:p>
          <a:p>
            <a:r>
              <a:rPr lang="en-US" sz="2400">
                <a:latin typeface="Arial"/>
                <a:cs typeface="Arial"/>
              </a:rPr>
              <a:t>Simple interface, does not require visual assistance in its use.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7C6D82-E803-4E52-B810-7397E61DB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0375B-B181-49C1-9052-D817944F2EC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Ethan Saffer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39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DA24-2C5A-4D75-B6DE-3FDE44B7D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Key Goals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57B47-618B-4B4A-9DEF-264F1AC27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1284"/>
            <a:ext cx="10515600" cy="40909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Arial"/>
                <a:cs typeface="Arial"/>
              </a:rPr>
              <a:t>Develop a technology that aids the visually impaired in daily activities.</a:t>
            </a:r>
            <a:endParaRPr lang="en-US" sz="2400"/>
          </a:p>
          <a:p>
            <a:r>
              <a:rPr lang="en-US" sz="2400">
                <a:latin typeface="Arial"/>
                <a:cs typeface="Arial"/>
              </a:rPr>
              <a:t>Create a product that will allow people who are visually impaired to become more active. </a:t>
            </a:r>
            <a:endParaRPr lang="en-US" sz="2000"/>
          </a:p>
          <a:p>
            <a:r>
              <a:rPr lang="en-US" sz="2400">
                <a:latin typeface="Arial"/>
                <a:cs typeface="Arial"/>
              </a:rPr>
              <a:t>Keep the visually impaired safe while executing relatively complex tasks. </a:t>
            </a:r>
          </a:p>
          <a:p>
            <a:r>
              <a:rPr lang="en-US" sz="2400">
                <a:latin typeface="Arial"/>
                <a:cs typeface="Arial"/>
              </a:rPr>
              <a:t>Cost-efficient and reliable.</a:t>
            </a:r>
          </a:p>
          <a:p>
            <a:endParaRPr lang="en-US" sz="2000">
              <a:latin typeface="Arial"/>
              <a:cs typeface="Arial"/>
            </a:endParaRPr>
          </a:p>
          <a:p>
            <a:endParaRPr lang="en-US" sz="2000">
              <a:latin typeface="Arial"/>
              <a:cs typeface="Arial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D237D5-8A97-4724-9E22-3CF3A4A31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3109A69-C543-4A9F-911D-22F48BC1409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Ethan Saffer</a:t>
            </a:r>
          </a:p>
        </p:txBody>
      </p:sp>
    </p:spTree>
    <p:extLst>
      <p:ext uri="{BB962C8B-B14F-4D97-AF65-F5344CB8AC3E}">
        <p14:creationId xmlns:p14="http://schemas.microsoft.com/office/powerpoint/2010/main" val="3934533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9BCB-2099-4931-A77D-255089A17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Market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79F42-8236-4227-8C9D-09B7CB1B4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643" y="1480175"/>
            <a:ext cx="5181600" cy="410420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latin typeface="Arial"/>
                <a:cs typeface="Arial"/>
              </a:rPr>
              <a:t>Primary market </a:t>
            </a:r>
            <a:endParaRPr lang="en-US"/>
          </a:p>
          <a:p>
            <a:pPr lvl="1"/>
            <a:r>
              <a:rPr lang="en-US" sz="2000">
                <a:latin typeface="Arial"/>
                <a:cs typeface="Arial"/>
              </a:rPr>
              <a:t>People with severe visual impairment or total lack of vision. </a:t>
            </a:r>
            <a:endParaRPr lang="en-US" sz="2000"/>
          </a:p>
          <a:p>
            <a:pPr marL="457200" lvl="1" indent="0">
              <a:buNone/>
            </a:pPr>
            <a:endParaRPr lang="en-US" sz="2000">
              <a:latin typeface="Arial"/>
              <a:cs typeface="Arial"/>
            </a:endParaRPr>
          </a:p>
          <a:p>
            <a:r>
              <a:rPr lang="en-US" sz="2400">
                <a:latin typeface="Arial"/>
                <a:cs typeface="Arial"/>
              </a:rPr>
              <a:t>Rehabilitation and treatment centers.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B52D21-BAB3-4F3A-88A6-B9F3FD9AC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9929" y="1422400"/>
            <a:ext cx="539024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Arial"/>
                <a:cs typeface="Arial"/>
              </a:rPr>
              <a:t>Secondary market:</a:t>
            </a:r>
            <a:endParaRPr lang="en-US"/>
          </a:p>
          <a:p>
            <a:pPr lvl="1"/>
            <a:r>
              <a:rPr lang="en-US" sz="2000">
                <a:latin typeface="Arial"/>
                <a:cs typeface="Arial"/>
              </a:rPr>
              <a:t>People with poor/low vision to the point where they are unable to be independent.</a:t>
            </a:r>
            <a:endParaRPr lang="en-US" sz="2000"/>
          </a:p>
          <a:p>
            <a:pPr marL="457200" lvl="1" indent="0">
              <a:buNone/>
            </a:pPr>
            <a:endParaRPr lang="en-US" sz="2000">
              <a:latin typeface="Arial"/>
              <a:cs typeface="Arial"/>
            </a:endParaRPr>
          </a:p>
          <a:p>
            <a:r>
              <a:rPr lang="en-US" sz="2400">
                <a:latin typeface="Arial"/>
                <a:cs typeface="Arial"/>
              </a:rPr>
              <a:t>State-local Departments of Transportation.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660B6-2415-4DD7-8599-6D0840646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BE7558-3B2B-493D-B982-464E50A24D0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Ethan Saffer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52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522A0-A2AB-453C-A8F0-AE1447E35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Stakeholders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01FF4-641A-4071-8278-DDDB800F6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375" y="1710980"/>
            <a:ext cx="5926272" cy="43421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latin typeface="Arial"/>
                <a:cs typeface="Arial"/>
              </a:rPr>
              <a:t>Shayne McConomy (Advisor) | (850) 410-6624 |  </a:t>
            </a:r>
            <a:r>
              <a:rPr lang="en-US" sz="2400" u="sng">
                <a:latin typeface="Arial"/>
                <a:cs typeface="Arial"/>
              </a:rPr>
              <a:t>smcconomy@eng.famu.fsu.edu</a:t>
            </a:r>
            <a:r>
              <a:rPr lang="en-US" sz="2400">
                <a:latin typeface="Arial"/>
                <a:cs typeface="Arial"/>
              </a:rPr>
              <a:t> </a:t>
            </a:r>
          </a:p>
          <a:p>
            <a:r>
              <a:rPr lang="en-US" sz="2400">
                <a:latin typeface="Arial"/>
                <a:cs typeface="Arial"/>
              </a:rPr>
              <a:t>Michael Devine (Advisor) | (850) 410-6378 | </a:t>
            </a:r>
            <a:r>
              <a:rPr lang="en-US" sz="2400" u="sng">
                <a:latin typeface="Arial"/>
                <a:cs typeface="Arial"/>
              </a:rPr>
              <a:t>mdevine@eng.famu.fsu.edu</a:t>
            </a:r>
            <a:r>
              <a:rPr lang="en-US" sz="2400">
                <a:latin typeface="Arial"/>
                <a:cs typeface="Arial"/>
              </a:rPr>
              <a:t> </a:t>
            </a:r>
          </a:p>
          <a:p>
            <a:r>
              <a:rPr lang="en-US" sz="2400">
                <a:latin typeface="Arial"/>
                <a:cs typeface="Arial"/>
              </a:rPr>
              <a:t>Jerris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2400">
                <a:latin typeface="Arial"/>
                <a:cs typeface="Arial"/>
              </a:rPr>
              <a:t>Hooker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2400">
                <a:latin typeface="Arial"/>
                <a:cs typeface="Arial"/>
              </a:rPr>
              <a:t>(Advisor)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2400">
                <a:latin typeface="Arial"/>
                <a:cs typeface="Arial"/>
              </a:rPr>
              <a:t>|</a:t>
            </a:r>
            <a:r>
              <a:rPr lang="en-US" sz="1200">
                <a:latin typeface="Arial"/>
                <a:cs typeface="Arial"/>
              </a:rPr>
              <a:t> </a:t>
            </a:r>
            <a:r>
              <a:rPr lang="en-US" sz="2400">
                <a:latin typeface="Arial"/>
                <a:cs typeface="Arial"/>
              </a:rPr>
              <a:t>(850)</a:t>
            </a:r>
            <a:r>
              <a:rPr lang="en-US" sz="1600">
                <a:latin typeface="Arial"/>
                <a:cs typeface="Arial"/>
              </a:rPr>
              <a:t> </a:t>
            </a:r>
            <a:r>
              <a:rPr lang="en-US" sz="2400">
                <a:latin typeface="Arial"/>
                <a:cs typeface="Arial"/>
              </a:rPr>
              <a:t>410-6463 | </a:t>
            </a:r>
            <a:r>
              <a:rPr lang="en-US" sz="2400" u="sng">
                <a:latin typeface="Arial"/>
                <a:cs typeface="Arial"/>
              </a:rPr>
              <a:t>hooker@eng.famu.fsu.edu</a:t>
            </a:r>
            <a:r>
              <a:rPr lang="en-US" sz="2400">
                <a:latin typeface="Arial"/>
                <a:cs typeface="Arial"/>
              </a:rPr>
              <a:t> </a:t>
            </a:r>
          </a:p>
          <a:p>
            <a:r>
              <a:rPr lang="en-US" sz="2400">
                <a:latin typeface="Arial"/>
                <a:cs typeface="Arial"/>
              </a:rPr>
              <a:t>FSU-FAMU College of Engineering  </a:t>
            </a:r>
          </a:p>
          <a:p>
            <a:endParaRPr lang="en-US" sz="24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CCD73B-462D-40DC-A724-C3D9CD7C0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271" y="1716768"/>
            <a:ext cx="544137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Arial"/>
                <a:cs typeface="Arial"/>
              </a:rPr>
              <a:t>Jeff Whitehead (Visually Impairment Rehabilitator/Potential Tester) | (407) 883-7107 | </a:t>
            </a:r>
            <a:r>
              <a:rPr lang="en-US" sz="2400" u="sng">
                <a:latin typeface="Arial"/>
                <a:cs typeface="Arial"/>
              </a:rPr>
              <a:t>Jeffwhitehead@dbs.sldoe.org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E8CF7-C081-479A-98EF-0914501B9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28DC91-0B0E-4F4F-80B3-1B6B3FF9BEF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Ethan Saffer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12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2190DD77-E1EC-4C05-A323-AFB1DE3F3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Functional Decomposition 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7801CA-38AA-40B4-9F62-BFECFEB5A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 lIns="91440" tIns="45720" rIns="91440" bIns="45720" anchor="t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Arial"/>
                <a:cs typeface="Arial"/>
              </a:rPr>
              <a:t>15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BEE669C0-C041-4D3C-A84F-B6395E2819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63200" y="5611399"/>
            <a:ext cx="1828800" cy="3108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Ethan Saffer</a:t>
            </a:r>
            <a:endParaRPr lang="en-US"/>
          </a:p>
        </p:txBody>
      </p:sp>
      <p:pic>
        <p:nvPicPr>
          <p:cNvPr id="14" name="Picture 15" descr="Diagram&#10;&#10;Description automatically generated">
            <a:extLst>
              <a:ext uri="{FF2B5EF4-FFF2-40B4-BE49-F238E27FC236}">
                <a16:creationId xmlns:a16="http://schemas.microsoft.com/office/drawing/2014/main" id="{DB49E4EA-5260-4ED9-BE54-F7DBB201A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71" y="1315513"/>
            <a:ext cx="9035142" cy="461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33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Functional Decomposition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CC2FF60-AD6B-48E9-8FE3-2FA21C4F904A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010514897"/>
              </p:ext>
            </p:extLst>
          </p:nvPr>
        </p:nvGraphicFramePr>
        <p:xfrm>
          <a:off x="722923" y="1309077"/>
          <a:ext cx="10796632" cy="4312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9158">
                  <a:extLst>
                    <a:ext uri="{9D8B030D-6E8A-4147-A177-3AD203B41FA5}">
                      <a16:colId xmlns:a16="http://schemas.microsoft.com/office/drawing/2014/main" val="1580303588"/>
                    </a:ext>
                  </a:extLst>
                </a:gridCol>
                <a:gridCol w="2699158">
                  <a:extLst>
                    <a:ext uri="{9D8B030D-6E8A-4147-A177-3AD203B41FA5}">
                      <a16:colId xmlns:a16="http://schemas.microsoft.com/office/drawing/2014/main" val="785292471"/>
                    </a:ext>
                  </a:extLst>
                </a:gridCol>
                <a:gridCol w="2699158">
                  <a:extLst>
                    <a:ext uri="{9D8B030D-6E8A-4147-A177-3AD203B41FA5}">
                      <a16:colId xmlns:a16="http://schemas.microsoft.com/office/drawing/2014/main" val="2773159885"/>
                    </a:ext>
                  </a:extLst>
                </a:gridCol>
                <a:gridCol w="2699158">
                  <a:extLst>
                    <a:ext uri="{9D8B030D-6E8A-4147-A177-3AD203B41FA5}">
                      <a16:colId xmlns:a16="http://schemas.microsoft.com/office/drawing/2014/main" val="1539445800"/>
                    </a:ext>
                  </a:extLst>
                </a:gridCol>
              </a:tblGrid>
              <a:tr h="263772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Orientation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Mobility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Utility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2933231"/>
                  </a:ext>
                </a:extLst>
              </a:tr>
              <a:tr h="395696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Alert of Elevation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X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X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9930034"/>
                  </a:ext>
                </a:extLst>
              </a:tr>
              <a:tr h="395696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Determine Location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X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X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2969496"/>
                  </a:ext>
                </a:extLst>
              </a:tr>
              <a:tr h="473204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Alert of Physical Object 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X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X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9876504"/>
                  </a:ext>
                </a:extLst>
              </a:tr>
              <a:tr h="636377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Inform User of Possible Threats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X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X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50759520"/>
                  </a:ext>
                </a:extLst>
              </a:tr>
              <a:tr h="554791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Access to Emergency Contact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X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2473081"/>
                  </a:ext>
                </a:extLst>
              </a:tr>
              <a:tr h="554791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Interpret Sensory information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X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9622687"/>
                  </a:ext>
                </a:extLst>
              </a:tr>
              <a:tr h="473204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Store Frequent Tasks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X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X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80153859"/>
                  </a:ext>
                </a:extLst>
              </a:tr>
              <a:tr h="554791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Interface With Pre-Existing Skills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X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43199649"/>
                  </a:ext>
                </a:extLst>
              </a:tr>
            </a:tbl>
          </a:graphicData>
        </a:graphic>
      </p:graphicFrame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A397066-511B-41BD-BB18-F839AF83E5E4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latin typeface="Arial"/>
                <a:cs typeface="Arial"/>
              </a:rPr>
              <a:t>Ethan Saffer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71158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BEDBD4-2645-455F-8B79-B6808147B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Questions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FE0191-B8E5-4EFB-9EFF-FA70DBB2A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166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Questions may be asked now.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A8EC0-251F-4940-8511-7C5BC77D3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576A019-FC1B-43A6-81A1-AE1174AAEC6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63200" y="5611399"/>
            <a:ext cx="1828800" cy="31089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84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E105-55B5-4CB2-AFB1-9E90C2B5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16B3E-A78D-4F3F-904F-E5E054621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6F26E-82FA-48B3-9763-CBB3AC06CDF0}"/>
              </a:ext>
            </a:extLst>
          </p:cNvPr>
          <p:cNvSpPr txBox="1"/>
          <p:nvPr/>
        </p:nvSpPr>
        <p:spPr>
          <a:xfrm>
            <a:off x="836246" y="1715476"/>
            <a:ext cx="1051950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0" i="0" kern="1200">
                <a:latin typeface="Abadi"/>
                <a:ea typeface="Helvetica Neue"/>
                <a:cs typeface="Helvetica Neue"/>
              </a:rPr>
              <a:t>Blind vs. Visually Impaired: What's the Difference?: IBVI: Blog. (2020, April 02). Retrieved September 25, 2020, from </a:t>
            </a:r>
            <a:r>
              <a:rPr lang="en-US" sz="1600" b="0" i="0" u="sng" kern="1200">
                <a:latin typeface="Abadi"/>
                <a:ea typeface="Helvetica Neue"/>
                <a:cs typeface="Helvetica Neue"/>
              </a:rPr>
              <a:t>https://ibvi.org/blog/blind-vs-visually-impaired-whats-the-difference/</a:t>
            </a:r>
            <a:endParaRPr lang="en-US" sz="1600" b="0" i="0" kern="1200">
              <a:latin typeface="Abadi"/>
              <a:ea typeface="Helvetica Neue"/>
              <a:cs typeface="Calibri" panose="020F0502020204030204"/>
            </a:endParaRPr>
          </a:p>
          <a:p>
            <a:endParaRPr lang="en-US" sz="1600" u="sng">
              <a:latin typeface="Abadi"/>
            </a:endParaRPr>
          </a:p>
          <a:p>
            <a:r>
              <a:rPr lang="en-US" sz="1600">
                <a:latin typeface="Abadi"/>
                <a:ea typeface="+mn-lt"/>
                <a:cs typeface="+mn-lt"/>
              </a:rPr>
              <a:t>Blindness Statistics. (n.d.). Retrieved October 12, 2020, from https://www.nfb.org/resources/blindness-statistics</a:t>
            </a:r>
            <a:endParaRPr lang="en-US" sz="1600">
              <a:latin typeface="Abadi"/>
            </a:endParaRPr>
          </a:p>
        </p:txBody>
      </p:sp>
    </p:spTree>
    <p:extLst>
      <p:ext uri="{BB962C8B-B14F-4D97-AF65-F5344CB8AC3E}">
        <p14:creationId xmlns:p14="http://schemas.microsoft.com/office/powerpoint/2010/main" val="1566711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6844AA-3A36-46C4-8CA3-834EFE73B8F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66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50AF06-A8FC-4B2F-AABF-051BAE85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Introductions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A1825-83A1-406C-85B7-E22C8CC8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8532EC9F-B5C2-4727-972A-7B16A1FFC5E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565054" y="2104362"/>
            <a:ext cx="1952780" cy="200933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7C58CA-988A-4A1A-8C96-195EC82E4496}"/>
              </a:ext>
            </a:extLst>
          </p:cNvPr>
          <p:cNvSpPr txBox="1"/>
          <p:nvPr/>
        </p:nvSpPr>
        <p:spPr>
          <a:xfrm>
            <a:off x="566252" y="4485516"/>
            <a:ext cx="205786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/>
              <a:t>David Alicea</a:t>
            </a:r>
          </a:p>
          <a:p>
            <a:pPr algn="ctr"/>
            <a:r>
              <a:rPr lang="en-US" i="1">
                <a:ea typeface="+mn-lt"/>
                <a:cs typeface="+mn-lt"/>
              </a:rPr>
              <a:t>Field/Test Engineer and Quality Control</a:t>
            </a:r>
            <a:endParaRPr lang="en-US" i="1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D4A022-20F2-4C96-A44D-478FEF0F82F8}"/>
              </a:ext>
            </a:extLst>
          </p:cNvPr>
          <p:cNvSpPr txBox="1"/>
          <p:nvPr/>
        </p:nvSpPr>
        <p:spPr>
          <a:xfrm>
            <a:off x="6423174" y="4351770"/>
            <a:ext cx="2003917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/>
              <a:t>Nicolas Garcia</a:t>
            </a:r>
          </a:p>
          <a:p>
            <a:pPr algn="ctr"/>
            <a:r>
              <a:rPr lang="en-US" i="1">
                <a:ea typeface="+mn-lt"/>
                <a:cs typeface="+mn-lt"/>
              </a:rPr>
              <a:t>Design Engineer and Resource Manager</a:t>
            </a:r>
            <a:endParaRPr lang="en-US" i="1">
              <a:cs typeface="Calibri" panose="020F0502020204030204"/>
            </a:endParaRPr>
          </a:p>
          <a:p>
            <a:pPr algn="ctr"/>
            <a:endParaRPr lang="en-US">
              <a:cs typeface="Calibri" panose="020F0502020204030204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4306B5D-730D-4743-93AA-5571254E4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888" y="2102787"/>
            <a:ext cx="2028825" cy="200977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B046E58-2D0C-4F97-A9AA-3C8713B3E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317" y="2102787"/>
            <a:ext cx="2009775" cy="2009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5714A0-6ADE-42E5-96FB-E45DFBB0E0AC}"/>
              </a:ext>
            </a:extLst>
          </p:cNvPr>
          <p:cNvSpPr txBox="1"/>
          <p:nvPr/>
        </p:nvSpPr>
        <p:spPr>
          <a:xfrm>
            <a:off x="3302537" y="4412673"/>
            <a:ext cx="205495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Segoe UI"/>
              </a:rPr>
              <a:t>Madison Jaffe​</a:t>
            </a:r>
            <a:endParaRPr lang="en-US">
              <a:cs typeface="Calibri" panose="020F0502020204030204"/>
            </a:endParaRPr>
          </a:p>
          <a:p>
            <a:pPr algn="ctr"/>
            <a:r>
              <a:rPr lang="en-US" i="1">
                <a:ea typeface="+mn-lt"/>
                <a:cs typeface="+mn-lt"/>
              </a:rPr>
              <a:t>Project Manager and Discussion Lead</a:t>
            </a:r>
            <a:endParaRPr lang="en-US" i="1">
              <a:cs typeface="Calibri"/>
            </a:endParaRPr>
          </a:p>
          <a:p>
            <a:pPr algn="ctr"/>
            <a:endParaRPr lang="en-US">
              <a:cs typeface="Segoe UI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51E95360-5A0E-4999-920F-F2A643B12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2775" y="2107549"/>
            <a:ext cx="2009774" cy="2005014"/>
          </a:xfrm>
          <a:prstGeom prst="ellipse">
            <a:avLst/>
          </a:prstGeom>
          <a:ln>
            <a:solidFill>
              <a:schemeClr val="accent1"/>
            </a:solidFill>
          </a:ln>
          <a:effectLst>
            <a:softEdge rad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207C2-4138-4408-939D-8A745F20E544}"/>
              </a:ext>
            </a:extLst>
          </p:cNvPr>
          <p:cNvSpPr txBox="1"/>
          <p:nvPr/>
        </p:nvSpPr>
        <p:spPr>
          <a:xfrm>
            <a:off x="9525918" y="4347989"/>
            <a:ext cx="184348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Ethan Saffer</a:t>
            </a:r>
          </a:p>
          <a:p>
            <a:pPr algn="ctr"/>
            <a:r>
              <a:rPr lang="en-US" i="1">
                <a:ea typeface="+mn-lt"/>
                <a:cs typeface="+mn-lt"/>
              </a:rPr>
              <a:t>Systems/Design </a:t>
            </a:r>
          </a:p>
          <a:p>
            <a:pPr algn="ctr"/>
            <a:r>
              <a:rPr lang="en-US" i="1">
                <a:ea typeface="+mn-lt"/>
                <a:cs typeface="+mn-lt"/>
              </a:rPr>
              <a:t>Engineer </a:t>
            </a:r>
            <a:endParaRPr lang="en-US" i="1">
              <a:cs typeface="Calibri" panose="020F0502020204030204"/>
            </a:endParaRP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7C792A85-7AB0-4D3B-82D2-D271E2598B6C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latin typeface="Arial"/>
                <a:cs typeface="Arial"/>
              </a:rPr>
              <a:t>Madison Jaffe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64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1DB08B-3786-4951-9B5F-E2DF9AA8010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09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6D1F43-4240-49BD-AF82-731AE86C42D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65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A2903D-AAB6-42C0-AC35-1C387C737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7E5-EE02-4F08-A256-D355695AE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C96CCB-4FD9-45A4-8C9A-108729B69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84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B299CA-E37D-44A8-B3C5-C4864CBC2D6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08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93DB51-9BFD-4F76-BC2C-B29A2FD4805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32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4777B-26F0-48A5-A1D1-691D803CB8B3}"/>
              </a:ext>
            </a:extLst>
          </p:cNvPr>
          <p:cNvGrpSpPr/>
          <p:nvPr/>
        </p:nvGrpSpPr>
        <p:grpSpPr>
          <a:xfrm>
            <a:off x="602984" y="1449866"/>
            <a:ext cx="10156422" cy="4338886"/>
            <a:chOff x="602984" y="1670586"/>
            <a:chExt cx="10156422" cy="433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D4948-37C8-41FB-AAE7-E8E593D15E17}"/>
                </a:ext>
              </a:extLst>
            </p:cNvPr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ysClr val="windowText" lastClr="000000"/>
                  </a:solidFill>
                </a:rPr>
                <a:t>Summary Box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19C75B-F5BA-42A5-98FC-8098B5F0509D}"/>
                </a:ext>
              </a:extLst>
            </p:cNvPr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2325E-A2DD-4B3D-9EA2-ACF3869B2980}"/>
                </a:ext>
              </a:extLst>
            </p:cNvPr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9255DE-7C1F-4F3B-BD5A-D83AAACC2730}"/>
                </a:ext>
              </a:extLst>
            </p:cNvPr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3EAAC-E19B-4C87-83A2-2A1D2E6ACB20}"/>
                </a:ext>
              </a:extLst>
            </p:cNvPr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9F974E-80EE-4D7D-822C-C6B3DB671DD0}"/>
                </a:ext>
              </a:extLst>
            </p:cNvPr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75824-1E9F-4AE7-BE90-3E777C4DE59D}"/>
                </a:ext>
              </a:extLst>
            </p:cNvPr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7ACD1-261F-46E2-AD7C-B55443653F5A}"/>
                </a:ext>
              </a:extLst>
            </p:cNvPr>
            <p:cNvSpPr txBox="1"/>
            <p:nvPr/>
          </p:nvSpPr>
          <p:spPr>
            <a:xfrm>
              <a:off x="5257800" y="2606943"/>
              <a:ext cx="1229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Text box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BFD611-8B84-49E9-9AF7-600638FE30AE}"/>
                </a:ext>
              </a:extLst>
            </p:cNvPr>
            <p:cNvSpPr txBox="1"/>
            <p:nvPr/>
          </p:nvSpPr>
          <p:spPr>
            <a:xfrm>
              <a:off x="8839200" y="2606943"/>
              <a:ext cx="1920206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/>
                <a:t>Outlined</a:t>
              </a:r>
              <a:r>
                <a:rPr lang="en-US"/>
                <a:t> Text Box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C82D91-488E-4E1A-82B0-10ABA4B9E597}"/>
                </a:ext>
              </a:extLst>
            </p:cNvPr>
            <p:cNvCxnSpPr/>
            <p:nvPr/>
          </p:nvCxnSpPr>
          <p:spPr>
            <a:xfrm flipV="1">
              <a:off x="602984" y="32766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CE5654-6189-40ED-BD8C-C61235EAA5D9}"/>
                </a:ext>
              </a:extLst>
            </p:cNvPr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EFD6CF-E437-44EE-A616-A028A876DCC4}"/>
                </a:ext>
              </a:extLst>
            </p:cNvPr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CF3755-3CA6-4320-BE01-4069C77CA0C5}"/>
                </a:ext>
              </a:extLst>
            </p:cNvPr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251-44F2-4F31-BBFE-D35D792AC405}"/>
                </a:ext>
              </a:extLst>
            </p:cNvPr>
            <p:cNvCxnSpPr/>
            <p:nvPr/>
          </p:nvCxnSpPr>
          <p:spPr>
            <a:xfrm flipV="1">
              <a:off x="5257800" y="3229829"/>
              <a:ext cx="91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8E697-72CF-49D4-B59F-9B815737F65C}"/>
                </a:ext>
              </a:extLst>
            </p:cNvPr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CD504C-28ED-488B-8C7A-A21B82370428}"/>
                </a:ext>
              </a:extLst>
            </p:cNvPr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16AAAD-A5C6-4366-A860-DF326E7AC0A9}"/>
                </a:ext>
              </a:extLst>
            </p:cNvPr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BBFEC-5450-477C-AEA9-B16DFD4BF4AD}"/>
                </a:ext>
              </a:extLst>
            </p:cNvPr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FE2FB0-EA66-474C-9B1F-3C03B1587AE3}"/>
                </a:ext>
              </a:extLst>
            </p:cNvPr>
            <p:cNvCxnSpPr/>
            <p:nvPr/>
          </p:nvCxnSpPr>
          <p:spPr>
            <a:xfrm flipV="1">
              <a:off x="8839200" y="3251416"/>
              <a:ext cx="914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7024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ADFE8-C13D-40A5-BD5F-0F1A16C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Approved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8E16D-4AD1-44B8-9681-5418B40F7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A222A-970D-49DE-8905-5690FCFED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FDB3-07A6-49E5-A2D7-E0C64FD48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1513727"/>
            <a:ext cx="2636515" cy="295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885E9-F710-4001-8722-B7BF26FD7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3" y="3529950"/>
            <a:ext cx="4936265" cy="7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C108-FE91-4B99-9B3D-DD29356F3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38" y="1725622"/>
            <a:ext cx="2912061" cy="274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13B-8848-4F5B-9848-140569C78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61" y="1621520"/>
            <a:ext cx="4909101" cy="11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7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09BABA-22D3-40B8-B5AA-93F5EED3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47A7-9FB4-428F-A628-134CFC1D2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0B4F-176C-446D-A354-8FB91821F7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4D978-25AB-44BB-AA81-5FCAF9B3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19" y="1825625"/>
            <a:ext cx="7290682" cy="3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8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AD84F-C227-4BAD-99CF-6B91C8F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FC5C1-88B4-416E-82E6-BF8E9A369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37BA5-843B-4E23-AB3E-0B215BC9A9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CD382D0-1E0E-46FD-91E7-CF1B379B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0835874"/>
              </p:ext>
            </p:extLst>
          </p:nvPr>
        </p:nvGraphicFramePr>
        <p:xfrm>
          <a:off x="802574" y="1324510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9DDD356-6059-40C6-8BEF-CB17C0608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735357"/>
              </p:ext>
            </p:extLst>
          </p:nvPr>
        </p:nvGraphicFramePr>
        <p:xfrm>
          <a:off x="838200" y="363200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885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382E-ADA7-442D-BB8A-1D3D00B0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Advisors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991601-FC12-4929-A276-FFB7E4646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336630-A30B-4E2A-9736-EC71702DD595}"/>
              </a:ext>
            </a:extLst>
          </p:cNvPr>
          <p:cNvSpPr txBox="1"/>
          <p:nvPr/>
        </p:nvSpPr>
        <p:spPr>
          <a:xfrm>
            <a:off x="552316" y="4582053"/>
            <a:ext cx="395251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ea typeface="+mn-lt"/>
                <a:cs typeface="+mn-lt"/>
              </a:rPr>
              <a:t>Shayne McConomy</a:t>
            </a:r>
          </a:p>
          <a:p>
            <a:pPr algn="ctr"/>
            <a:r>
              <a:rPr lang="en-US">
                <a:ea typeface="+mn-lt"/>
                <a:cs typeface="+mn-lt"/>
              </a:rPr>
              <a:t>(850) 410-6624</a:t>
            </a:r>
            <a:endParaRPr lang="en-US">
              <a:cs typeface="Calibri"/>
            </a:endParaRPr>
          </a:p>
          <a:p>
            <a:pPr algn="ctr"/>
            <a:r>
              <a:rPr lang="en-US">
                <a:ea typeface="+mn-lt"/>
                <a:cs typeface="+mn-lt"/>
              </a:rPr>
              <a:t>smcconomy@eng.famu.fsu.edu </a:t>
            </a:r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18525F-C1B3-44E6-826A-DFEBA47495BE}"/>
              </a:ext>
            </a:extLst>
          </p:cNvPr>
          <p:cNvSpPr txBox="1"/>
          <p:nvPr/>
        </p:nvSpPr>
        <p:spPr>
          <a:xfrm>
            <a:off x="4504832" y="4519546"/>
            <a:ext cx="3128770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cs typeface="Calibri"/>
              </a:rPr>
              <a:t>Michael Devine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>
                <a:ea typeface="+mn-lt"/>
                <a:cs typeface="+mn-lt"/>
              </a:rPr>
              <a:t>(850) 410-6378</a:t>
            </a:r>
            <a:endParaRPr lang="en-US">
              <a:cs typeface="Calibri"/>
            </a:endParaRPr>
          </a:p>
          <a:p>
            <a:pPr algn="ctr"/>
            <a:r>
              <a:rPr lang="en-US">
                <a:cs typeface="Calibri"/>
              </a:rPr>
              <a:t>mdevine@eng.famu.fsu.edu</a:t>
            </a: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E00459DD-6BF8-42B4-8392-B4621E9C6B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97020" y="1599790"/>
            <a:ext cx="1997960" cy="2798504"/>
          </a:xfrm>
          <a:ln>
            <a:solidFill>
              <a:schemeClr val="accent1"/>
            </a:solidFill>
          </a:ln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37C8432F-79B0-426F-90E9-9FC7751C0AF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8593146" y="1601011"/>
            <a:ext cx="1996139" cy="2797283"/>
          </a:xfrm>
          <a:ln>
            <a:solidFill>
              <a:schemeClr val="accent1"/>
            </a:solidFill>
          </a:ln>
        </p:spPr>
      </p:pic>
      <p:pic>
        <p:nvPicPr>
          <p:cNvPr id="10" name="Picture 10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CBA11429-5929-460A-B90A-43585D20D8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602988" y="1604348"/>
            <a:ext cx="2031999" cy="2747595"/>
          </a:xfrm>
          <a:ln>
            <a:solidFill>
              <a:schemeClr val="accent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1EDFE08-924B-4AC1-8B61-50D7A7E8EBD7}"/>
              </a:ext>
            </a:extLst>
          </p:cNvPr>
          <p:cNvSpPr txBox="1"/>
          <p:nvPr/>
        </p:nvSpPr>
        <p:spPr>
          <a:xfrm>
            <a:off x="8163169" y="4577862"/>
            <a:ext cx="302650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Jerris Hooker</a:t>
            </a:r>
          </a:p>
          <a:p>
            <a:pPr algn="ctr"/>
            <a:r>
              <a:rPr lang="en-US">
                <a:ea typeface="+mn-lt"/>
                <a:cs typeface="+mn-lt"/>
              </a:rPr>
              <a:t>(850) 410-6463</a:t>
            </a:r>
            <a:endParaRPr lang="en-US">
              <a:cs typeface="Calibri"/>
            </a:endParaRPr>
          </a:p>
          <a:p>
            <a:pPr algn="ctr"/>
            <a:r>
              <a:rPr lang="en-US">
                <a:ea typeface="+mn-lt"/>
                <a:cs typeface="+mn-lt"/>
              </a:rPr>
              <a:t> hooker@eng.famu.fsu.edu </a:t>
            </a:r>
            <a:endParaRPr lang="en-US">
              <a:cs typeface="Calibri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BEE7E2E9-A8C1-4C4E-9204-9F8AC0DA3A4B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latin typeface="Arial"/>
                <a:cs typeface="Arial"/>
              </a:rPr>
              <a:t>Madison Jaffe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94143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DA24-2C5A-4D75-B6DE-3FDE44B7D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Project Brief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57B47-618B-4B4A-9DEF-264F1AC27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1284"/>
            <a:ext cx="10515600" cy="40909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latin typeface="Arial"/>
                <a:cs typeface="Arial"/>
              </a:rPr>
              <a:t>The visually impaired are deprived of sensory information and need some form of technology to interpret it. </a:t>
            </a:r>
            <a:endParaRPr lang="en-US"/>
          </a:p>
          <a:p>
            <a:pPr marL="457200" indent="-457200"/>
            <a:endParaRPr lang="en-US"/>
          </a:p>
          <a:p>
            <a:pPr marL="457200" indent="-457200"/>
            <a:endParaRPr lang="en-US"/>
          </a:p>
          <a:p>
            <a:pPr marL="457200" indent="-457200"/>
            <a:endParaRPr lang="en-US"/>
          </a:p>
          <a:p>
            <a:pPr marL="457200" indent="-457200"/>
            <a:endParaRPr lang="en-US"/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D237D5-8A97-4724-9E22-3CF3A4A31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5A984D9E-8F66-461A-A211-EFF399AF396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Madison Jaffe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53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9912-51C3-4E24-A5FC-A826AC644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24259" cy="89578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Objective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DEA3C-84F8-49F2-AF73-78A49BAB6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710911"/>
            <a:ext cx="10440752" cy="35610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The objective of the project is to utilize technology to improve the quality of daily life for those who are visually impaired.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CCBE093-75A0-424B-AE14-BF6B7389FD10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latin typeface="Arial"/>
                <a:cs typeface="Arial"/>
              </a:rPr>
              <a:t>Madison Jaffe</a:t>
            </a:r>
            <a:endParaRPr lang="en-US" sz="1400"/>
          </a:p>
        </p:txBody>
      </p:sp>
      <p:pic>
        <p:nvPicPr>
          <p:cNvPr id="7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E3C4A54F-B215-418E-9554-E5D86992D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2" t="40274" r="57676" b="29315"/>
          <a:stretch/>
        </p:blipFill>
        <p:spPr>
          <a:xfrm>
            <a:off x="1685472" y="2857046"/>
            <a:ext cx="3170841" cy="241302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B9879F82-BBF2-4652-84B2-BB54886343AB}"/>
              </a:ext>
            </a:extLst>
          </p:cNvPr>
          <p:cNvSpPr/>
          <p:nvPr/>
        </p:nvSpPr>
        <p:spPr>
          <a:xfrm>
            <a:off x="5424955" y="3567683"/>
            <a:ext cx="1333499" cy="935181"/>
          </a:xfrm>
          <a:prstGeom prst="rightArrow">
            <a:avLst/>
          </a:prstGeom>
          <a:solidFill>
            <a:srgbClr val="B7B09C"/>
          </a:solidFill>
          <a:ln>
            <a:solidFill>
              <a:srgbClr val="B7B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A group of people in a park&#10;&#10;Description automatically generated">
            <a:extLst>
              <a:ext uri="{FF2B5EF4-FFF2-40B4-BE49-F238E27FC236}">
                <a16:creationId xmlns:a16="http://schemas.microsoft.com/office/drawing/2014/main" id="{A4EBAAAA-751A-4CBF-8C81-65FD0D5E1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127" y="2784093"/>
            <a:ext cx="4267200" cy="24934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6B8B2D-5C10-4E32-88B8-F72DC2DDA869}"/>
              </a:ext>
            </a:extLst>
          </p:cNvPr>
          <p:cNvSpPr txBox="1"/>
          <p:nvPr/>
        </p:nvSpPr>
        <p:spPr>
          <a:xfrm>
            <a:off x="6841548" y="5334866"/>
            <a:ext cx="2743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ea typeface="+mn-lt"/>
                <a:cs typeface="+mn-lt"/>
              </a:rPr>
              <a:t>https://mjmmg.com/approach/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52773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Background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FBA78EE-D0CC-4F43-B2F3-DE36A05A8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853" y="2188484"/>
            <a:ext cx="3868879" cy="24850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25EAF8-5525-4B05-83BE-F8AD17F26558}"/>
              </a:ext>
            </a:extLst>
          </p:cNvPr>
          <p:cNvSpPr txBox="1"/>
          <p:nvPr/>
        </p:nvSpPr>
        <p:spPr>
          <a:xfrm>
            <a:off x="7027719" y="4785014"/>
            <a:ext cx="272588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>
                <a:cs typeface="Calibri"/>
              </a:rPr>
              <a:t>Population</a:t>
            </a:r>
          </a:p>
          <a:p>
            <a:pPr algn="ctr"/>
            <a:r>
              <a:rPr lang="en-US" sz="1200">
                <a:cs typeface="Calibri"/>
              </a:rPr>
              <a:t>https://www.maxiaids.com/?idstore=1&amp;category=blind/low_vision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0319EA-A2CE-4A75-B386-268426A46A4E}"/>
              </a:ext>
            </a:extLst>
          </p:cNvPr>
          <p:cNvSpPr txBox="1"/>
          <p:nvPr/>
        </p:nvSpPr>
        <p:spPr>
          <a:xfrm>
            <a:off x="1234169" y="4781509"/>
            <a:ext cx="4693142" cy="9146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>
                <a:cs typeface="Calibri"/>
              </a:rPr>
              <a:t>Technology</a:t>
            </a:r>
            <a:endParaRPr lang="en-US"/>
          </a:p>
          <a:p>
            <a:pPr algn="ctr"/>
            <a:r>
              <a:rPr lang="en-US" sz="1200">
                <a:ea typeface="+mn-lt"/>
                <a:cs typeface="+mn-lt"/>
              </a:rPr>
              <a:t>https://www.reachoutradio.org/post/enabled-1706-high-techlow-tech-assistive-devices-01302017</a:t>
            </a:r>
            <a:endParaRPr lang="en-US" sz="1200">
              <a:cs typeface="Calibri" panose="020F0502020204030204"/>
            </a:endParaRPr>
          </a:p>
        </p:txBody>
      </p:sp>
      <p:pic>
        <p:nvPicPr>
          <p:cNvPr id="18" name="Picture 18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98BC0B3E-128A-40F3-BA8E-087BECBE7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808" y="2202428"/>
            <a:ext cx="3695698" cy="2453145"/>
          </a:xfrm>
          <a:prstGeom prst="rect">
            <a:avLst/>
          </a:prstGeom>
        </p:spPr>
      </p:pic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617A5E5-6401-4470-BA12-409CD5E6538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435772" y="5593256"/>
            <a:ext cx="1828800" cy="3108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Madison Jaffe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92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Background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770CCA-6496-4639-8FDE-A864B6877F8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269257"/>
            <a:ext cx="3474720" cy="36533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White Cane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9A8B0EB-EF6E-4F9E-8720-AD1FDF72EC8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09159" y="2269256"/>
            <a:ext cx="3474720" cy="36533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Sunu Band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CBFA42A-B0F5-4997-B621-8172CC3CEC6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2269255"/>
            <a:ext cx="3474720" cy="36533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OrCam </a:t>
            </a:r>
            <a:r>
              <a:rPr lang="en-US" err="1">
                <a:latin typeface="Arial"/>
                <a:cs typeface="Arial"/>
              </a:rPr>
              <a:t>MyEye</a:t>
            </a:r>
            <a:r>
              <a:rPr lang="en-US">
                <a:latin typeface="Arial"/>
                <a:cs typeface="Arial"/>
              </a:rPr>
              <a:t> 2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87082"/>
            <a:ext cx="3473132" cy="457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Current Products</a:t>
            </a:r>
            <a:endParaRPr lang="en-US"/>
          </a:p>
          <a:p>
            <a:pPr marL="342900" indent="-342900">
              <a:buChar char="•"/>
            </a:pPr>
            <a:endParaRPr lang="en-US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D503417-5843-43A4-8EA6-D150818059C0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4241303" y="2870526"/>
            <a:ext cx="2840517" cy="2003129"/>
          </a:xfr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D9C603B-9BBB-43F1-96AB-70AB7FC2F5A7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latin typeface="Arial"/>
                <a:cs typeface="Arial"/>
              </a:rPr>
              <a:t>Madison Jaffe</a:t>
            </a:r>
            <a:endParaRPr lang="en-US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FE66E6-3513-48EA-B113-A5540D6616A2}"/>
              </a:ext>
            </a:extLst>
          </p:cNvPr>
          <p:cNvSpPr txBox="1"/>
          <p:nvPr/>
        </p:nvSpPr>
        <p:spPr>
          <a:xfrm>
            <a:off x="4288971" y="5387438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ea typeface="+mn-lt"/>
                <a:cs typeface="+mn-lt"/>
              </a:rPr>
              <a:t>https://www.sunu.com/es/index</a:t>
            </a:r>
            <a:endParaRPr lang="en-US" sz="1200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1FCEDC32-BFC0-40CA-8D69-E1640140A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90" y="2725821"/>
            <a:ext cx="2743200" cy="2743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B73A4A-7DF3-4BA1-BB97-4169FCC3134A}"/>
              </a:ext>
            </a:extLst>
          </p:cNvPr>
          <p:cNvSpPr txBox="1"/>
          <p:nvPr/>
        </p:nvSpPr>
        <p:spPr>
          <a:xfrm>
            <a:off x="610833" y="5439392"/>
            <a:ext cx="319347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ea typeface="+mn-lt"/>
                <a:cs typeface="+mn-lt"/>
              </a:rPr>
              <a:t>https://www.healthproductsforyou.com/p-graham-field-lumex-folding-blind-canes.html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6D1317-0046-4411-A695-4AB4C5573A07}"/>
              </a:ext>
            </a:extLst>
          </p:cNvPr>
          <p:cNvSpPr txBox="1"/>
          <p:nvPr/>
        </p:nvSpPr>
        <p:spPr>
          <a:xfrm>
            <a:off x="7947361" y="5248893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ea typeface="+mn-lt"/>
                <a:cs typeface="+mn-lt"/>
              </a:rPr>
              <a:t>https://www.orcam.com/en/blog/using-orcam-accessibility-technology-trip-to-mobile-world-congress/</a:t>
            </a:r>
            <a:endParaRPr lang="en-US">
              <a:ea typeface="+mn-lt"/>
              <a:cs typeface="+mn-lt"/>
            </a:endParaRPr>
          </a:p>
        </p:txBody>
      </p:sp>
      <p:pic>
        <p:nvPicPr>
          <p:cNvPr id="17" name="Picture 17">
            <a:extLst>
              <a:ext uri="{FF2B5EF4-FFF2-40B4-BE49-F238E27FC236}">
                <a16:creationId xmlns:a16="http://schemas.microsoft.com/office/drawing/2014/main" id="{FDD02A03-B989-48B3-BE27-66A1F1305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876" y="2946363"/>
            <a:ext cx="3625515" cy="21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88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Project Background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421" y="1518846"/>
            <a:ext cx="334545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Orientation &amp; Mobility Training</a:t>
            </a:r>
          </a:p>
          <a:p>
            <a:pPr marL="342900" indent="-342900">
              <a:buChar char="•"/>
            </a:pPr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C229DBF6-6BCD-46D2-9B03-F63D3B9728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0" r="5303" b="-3"/>
          <a:stretch/>
        </p:blipFill>
        <p:spPr>
          <a:xfrm>
            <a:off x="3880477" y="1631995"/>
            <a:ext cx="3667497" cy="3074741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D9C603B-9BBB-43F1-96AB-70AB7FC2F5A7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latin typeface="Arial"/>
                <a:cs typeface="Arial"/>
              </a:rPr>
              <a:t>Madison Jaffe</a:t>
            </a:r>
            <a:endParaRPr lang="en-US" sz="1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9AC3BC-2D23-4D28-A4A2-4774B5A64C0A}"/>
              </a:ext>
            </a:extLst>
          </p:cNvPr>
          <p:cNvSpPr txBox="1"/>
          <p:nvPr/>
        </p:nvSpPr>
        <p:spPr>
          <a:xfrm>
            <a:off x="3877509" y="4816325"/>
            <a:ext cx="365364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ea typeface="+mn-lt"/>
                <a:cs typeface="+mn-lt"/>
              </a:rPr>
              <a:t>https://familyconnect.org/education/expanded-core-curriculum/orientation-and-mobility/</a:t>
            </a:r>
            <a:endParaRPr lang="en-US" sz="120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EF86D53-2E3F-4219-BCFD-F1A4A1D2A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701" y="1634651"/>
            <a:ext cx="4285561" cy="30745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A7A35A-F678-440C-8159-DF8330E54EC6}"/>
              </a:ext>
            </a:extLst>
          </p:cNvPr>
          <p:cNvSpPr txBox="1"/>
          <p:nvPr/>
        </p:nvSpPr>
        <p:spPr>
          <a:xfrm>
            <a:off x="7533702" y="4816206"/>
            <a:ext cx="428555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/>
              <a:t>https://www.pinterest.com/pin/400187116861412008/?nic_v2=1a7211dnu</a:t>
            </a:r>
          </a:p>
        </p:txBody>
      </p:sp>
    </p:spTree>
    <p:extLst>
      <p:ext uri="{BB962C8B-B14F-4D97-AF65-F5344CB8AC3E}">
        <p14:creationId xmlns:p14="http://schemas.microsoft.com/office/powerpoint/2010/main" val="3538168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Customer Needs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14ECC5-4629-479B-8AC9-32C8DC800D42}"/>
              </a:ext>
            </a:extLst>
          </p:cNvPr>
          <p:cNvSpPr txBox="1"/>
          <p:nvPr/>
        </p:nvSpPr>
        <p:spPr>
          <a:xfrm>
            <a:off x="609600" y="1533193"/>
            <a:ext cx="4918568" cy="393683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latin typeface="Arial"/>
                <a:cs typeface="Arial"/>
              </a:rPr>
              <a:t>The interpreted needs :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More mobility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Promotes independence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The ability to maintain/obtain employment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Design to be affordable or cheaper than similar options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A38611EF-0E22-4084-96E4-32316E76C9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28168" y="1375695"/>
            <a:ext cx="6234826" cy="4094327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EDAC63C7-ABB5-4477-89A0-A1890770F95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63200" y="5611399"/>
            <a:ext cx="1828800" cy="3108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Ethan Saffer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00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EABDFE-F83C-4BD7-885C-5C292B0A824A}" vid="{D8D23F16-7882-4D30-A2C3-8840AF0B5C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Tag xmlns="66256231-e987-401e-8bdb-e6b916ead02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331EFB099C2D4F924B51AEFD863827" ma:contentTypeVersion="4" ma:contentTypeDescription="Create a new document." ma:contentTypeScope="" ma:versionID="a4f80ed94022a1dcb4a9338eeba18d05">
  <xsd:schema xmlns:xsd="http://www.w3.org/2001/XMLSchema" xmlns:xs="http://www.w3.org/2001/XMLSchema" xmlns:p="http://schemas.microsoft.com/office/2006/metadata/properties" xmlns:ns1="http://schemas.microsoft.com/sharepoint/v3" xmlns:ns2="66256231-e987-401e-8bdb-e6b916ead027" targetNamespace="http://schemas.microsoft.com/office/2006/metadata/properties" ma:root="true" ma:fieldsID="a959cd16ea12e2105f6dd574a8263ea8" ns1:_="" ns2:_="">
    <xsd:import namespace="http://schemas.microsoft.com/sharepoint/v3"/>
    <xsd:import namespace="66256231-e987-401e-8bdb-e6b916ead02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T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256231-e987-401e-8bdb-e6b916ead0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Tag" ma:index="12" nillable="true" ma:displayName="Tag" ma:internalName="Tag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19C908-08D0-41E5-8AAB-BAC87D06F98F}">
  <ds:schemaRefs>
    <ds:schemaRef ds:uri="66256231-e987-401e-8bdb-e6b916ead02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08AD569-D4FA-4F22-9F84-28286F5CFBF8}">
  <ds:schemaRefs>
    <ds:schemaRef ds:uri="66256231-e987-401e-8bdb-e6b916ead02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 190128</Template>
  <Application>Microsoft Office PowerPoint</Application>
  <PresentationFormat>Widescreen</PresentationFormat>
  <Slides>28</Slides>
  <Notes>0</Notes>
  <HiddenSlides>7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ESD- Vision Impaired Technology</vt:lpstr>
      <vt:lpstr>Team Introductions</vt:lpstr>
      <vt:lpstr>Advisors</vt:lpstr>
      <vt:lpstr>Project Brief</vt:lpstr>
      <vt:lpstr>Objective</vt:lpstr>
      <vt:lpstr>Project Background</vt:lpstr>
      <vt:lpstr>Project Background</vt:lpstr>
      <vt:lpstr>Project Background</vt:lpstr>
      <vt:lpstr>Customer Needs</vt:lpstr>
      <vt:lpstr>Project Scope</vt:lpstr>
      <vt:lpstr>Assumptions</vt:lpstr>
      <vt:lpstr>Key Goals</vt:lpstr>
      <vt:lpstr>Market</vt:lpstr>
      <vt:lpstr>Stakeholders</vt:lpstr>
      <vt:lpstr>Functional Decomposition </vt:lpstr>
      <vt:lpstr>Functional Decomposition</vt:lpstr>
      <vt:lpstr>Questions</vt:lpstr>
      <vt:lpstr>Reference</vt:lpstr>
      <vt:lpstr>PowerPoint Presentation</vt:lpstr>
      <vt:lpstr>PowerPoint Presentation</vt:lpstr>
      <vt:lpstr>PowerPoint Presentation</vt:lpstr>
      <vt:lpstr>Backup Slides</vt:lpstr>
      <vt:lpstr>PowerPoint Presentation</vt:lpstr>
      <vt:lpstr>PowerPoint Presentation</vt:lpstr>
      <vt:lpstr>Standard Shapes</vt:lpstr>
      <vt:lpstr>Approved Logos</vt:lpstr>
      <vt:lpstr>Color Palette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revision>11</cp:revision>
  <dcterms:created xsi:type="dcterms:W3CDTF">2019-02-05T17:04:43Z</dcterms:created>
  <dcterms:modified xsi:type="dcterms:W3CDTF">2020-10-16T00:12:29Z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0x010100FF331EFB099C2D4F924B51AEFD863827</vt:lpwstr>
  </property>
</Properties>
</file>