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</p:sldMasterIdLst>
  <p:notesMasterIdLst>
    <p:notesMasterId r:id="rId27"/>
  </p:notesMasterIdLst>
  <p:sldIdLst>
    <p:sldId id="265" r:id="rId2"/>
    <p:sldId id="259" r:id="rId3"/>
    <p:sldId id="260" r:id="rId4"/>
    <p:sldId id="257" r:id="rId5"/>
    <p:sldId id="258" r:id="rId6"/>
    <p:sldId id="264" r:id="rId7"/>
    <p:sldId id="266" r:id="rId8"/>
    <p:sldId id="261" r:id="rId9"/>
    <p:sldId id="267" r:id="rId10"/>
    <p:sldId id="269" r:id="rId11"/>
    <p:sldId id="272" r:id="rId12"/>
    <p:sldId id="262" r:id="rId13"/>
    <p:sldId id="276" r:id="rId14"/>
    <p:sldId id="275" r:id="rId15"/>
    <p:sldId id="274" r:id="rId16"/>
    <p:sldId id="277" r:id="rId17"/>
    <p:sldId id="278" r:id="rId18"/>
    <p:sldId id="279" r:id="rId19"/>
    <p:sldId id="263" r:id="rId20"/>
    <p:sldId id="270" r:id="rId21"/>
    <p:sldId id="271" r:id="rId22"/>
    <p:sldId id="268" r:id="rId23"/>
    <p:sldId id="273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F79985-B32E-440B-8917-23E6CEB07B41}">
          <p14:sldIdLst/>
        </p14:section>
        <p14:section name="Title" id="{994F2FCA-8F80-48F6-A34C-3FD3D36BA987}">
          <p14:sldIdLst>
            <p14:sldId id="265"/>
          </p14:sldIdLst>
        </p14:section>
        <p14:section name="Intro/Recap" id="{6EDE8883-D0C8-4280-A170-F318042EDC0E}">
          <p14:sldIdLst>
            <p14:sldId id="259"/>
            <p14:sldId id="260"/>
            <p14:sldId id="257"/>
            <p14:sldId id="258"/>
          </p14:sldIdLst>
        </p14:section>
        <p14:section name="Progress/Prototyping" id="{129E74B4-0778-4185-B8AA-466B0983F47E}">
          <p14:sldIdLst>
            <p14:sldId id="264"/>
            <p14:sldId id="266"/>
            <p14:sldId id="261"/>
            <p14:sldId id="267"/>
            <p14:sldId id="269"/>
            <p14:sldId id="272"/>
            <p14:sldId id="262"/>
            <p14:sldId id="276"/>
            <p14:sldId id="275"/>
            <p14:sldId id="274"/>
            <p14:sldId id="277"/>
            <p14:sldId id="278"/>
            <p14:sldId id="279"/>
          </p14:sldIdLst>
        </p14:section>
        <p14:section name="Future Work" id="{5C6B3277-D410-42CE-B8A4-262D806DF4EF}">
          <p14:sldIdLst>
            <p14:sldId id="263"/>
          </p14:sldIdLst>
        </p14:section>
        <p14:section name="References/Questions" id="{1BD55EEB-DC6F-4770-80F8-3D5D42F122C0}">
          <p14:sldIdLst>
            <p14:sldId id="270"/>
            <p14:sldId id="271"/>
          </p14:sldIdLst>
        </p14:section>
        <p14:section name="Backup Material" id="{016CFDE1-6F91-4EAE-8B0A-A3145F3B542E}">
          <p14:sldIdLst>
            <p14:sldId id="268"/>
            <p14:sldId id="273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8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35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Jacobs" userId="c1bcba49-e437-465b-b926-85cc06a04349" providerId="ADAL" clId="{6C9B9140-28B2-4CC6-A37F-BC1950F0E30B}"/>
    <pc:docChg chg="modSld">
      <pc:chgData name="Taylor Jacobs" userId="c1bcba49-e437-465b-b926-85cc06a04349" providerId="ADAL" clId="{6C9B9140-28B2-4CC6-A37F-BC1950F0E30B}" dt="2020-02-03T21:30:59.948" v="6" actId="1076"/>
      <pc:docMkLst>
        <pc:docMk/>
      </pc:docMkLst>
      <pc:sldChg chg="modSp">
        <pc:chgData name="Taylor Jacobs" userId="c1bcba49-e437-465b-b926-85cc06a04349" providerId="ADAL" clId="{6C9B9140-28B2-4CC6-A37F-BC1950F0E30B}" dt="2020-02-03T21:30:59.948" v="6" actId="1076"/>
        <pc:sldMkLst>
          <pc:docMk/>
          <pc:sldMk cId="2049427607" sldId="258"/>
        </pc:sldMkLst>
        <pc:spChg chg="mod">
          <ac:chgData name="Taylor Jacobs" userId="c1bcba49-e437-465b-b926-85cc06a04349" providerId="ADAL" clId="{6C9B9140-28B2-4CC6-A37F-BC1950F0E30B}" dt="2020-02-03T21:30:59.948" v="6" actId="1076"/>
          <ac:spMkLst>
            <pc:docMk/>
            <pc:sldMk cId="2049427607" sldId="258"/>
            <ac:spMk id="8" creationId="{264CC2C0-F867-462F-92D8-0DA5030FB2AB}"/>
          </ac:spMkLst>
        </pc:spChg>
        <pc:picChg chg="mod">
          <ac:chgData name="Taylor Jacobs" userId="c1bcba49-e437-465b-b926-85cc06a04349" providerId="ADAL" clId="{6C9B9140-28B2-4CC6-A37F-BC1950F0E30B}" dt="2020-02-03T21:30:59.948" v="6" actId="1076"/>
          <ac:picMkLst>
            <pc:docMk/>
            <pc:sldMk cId="2049427607" sldId="258"/>
            <ac:picMk id="7" creationId="{DFEC37BE-F004-484C-AE83-E1B84AB9DD46}"/>
          </ac:picMkLst>
        </pc:picChg>
      </pc:sldChg>
      <pc:sldChg chg="modSp">
        <pc:chgData name="Taylor Jacobs" userId="c1bcba49-e437-465b-b926-85cc06a04349" providerId="ADAL" clId="{6C9B9140-28B2-4CC6-A37F-BC1950F0E30B}" dt="2020-02-03T21:30:23.946" v="4" actId="1076"/>
        <pc:sldMkLst>
          <pc:docMk/>
          <pc:sldMk cId="3779097270" sldId="263"/>
        </pc:sldMkLst>
        <pc:picChg chg="mod">
          <ac:chgData name="Taylor Jacobs" userId="c1bcba49-e437-465b-b926-85cc06a04349" providerId="ADAL" clId="{6C9B9140-28B2-4CC6-A37F-BC1950F0E30B}" dt="2020-02-03T21:30:23.946" v="4" actId="1076"/>
          <ac:picMkLst>
            <pc:docMk/>
            <pc:sldMk cId="3779097270" sldId="263"/>
            <ac:picMk id="8" creationId="{DCE462CA-075A-4F97-8EB3-957EB45C4073}"/>
          </ac:picMkLst>
        </pc:picChg>
        <pc:picChg chg="mod">
          <ac:chgData name="Taylor Jacobs" userId="c1bcba49-e437-465b-b926-85cc06a04349" providerId="ADAL" clId="{6C9B9140-28B2-4CC6-A37F-BC1950F0E30B}" dt="2020-02-03T21:30:20.597" v="2" actId="1076"/>
          <ac:picMkLst>
            <pc:docMk/>
            <pc:sldMk cId="3779097270" sldId="263"/>
            <ac:picMk id="9" creationId="{6E1CCD83-16F7-49A0-B85C-7CABCE7D427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30583-D731-4E86-8204-860CDEADD676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C2079-F677-409C-A568-7AACB25C6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-8467"/>
            <a:ext cx="12192001" cy="6866467"/>
            <a:chOff x="0" y="-8467"/>
            <a:chExt cx="12192001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507897" y="3048000"/>
              <a:ext cx="3684104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7618413" y="-8467"/>
              <a:ext cx="457041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9504191" y="-8467"/>
              <a:ext cx="2684634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981167-E585-4147-869D-CACFE34F0B5D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065BDDB-B93C-4DCB-ABA0-CC1ED5F46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DF6789F-D2D8-4C1A-AF98-4CA3DE1D5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4762BC6-DF81-47E5-857F-8726CC264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C414D6-D6B9-402D-972C-275452760D05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13707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FF750A-CA21-4FE9-A961-2CD40F58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9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B81687F-60FD-489D-BEB0-34498179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09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D3EA0B-E6D1-490D-89F2-650FA0E80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72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4EDA88-6C29-407B-A377-F7D8B23B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27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2D98BD8-303B-4995-BBDE-8400120D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4BB1EC-F9D6-42B3-9AA5-601359AE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04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3B43DA-64E4-4A4C-B211-518889B21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6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4DF820-DF6C-400A-96AA-64EA6D5E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5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784F223-4254-4FC1-BBE1-EBDD3F25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86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A21CC03-956C-4C7F-9389-D991D2DD6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2975A-7B6A-47B1-AF44-7C7FF777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9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3B0BB35-EBF1-4C85-84F0-27F2CAF2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13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68CE2F-244C-48F0-BD04-5077270A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6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5D3136-A33E-4311-9595-4747FBA4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  <a:prstGeom prst="rect">
            <a:avLst/>
          </a:prstGeom>
        </p:spPr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9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179790"/>
            <a:ext cx="12192000" cy="7037790"/>
            <a:chOff x="0" y="-179790"/>
            <a:chExt cx="12192000" cy="7037790"/>
          </a:xfrm>
        </p:grpSpPr>
        <p:cxnSp>
          <p:nvCxnSpPr>
            <p:cNvPr id="20" name="Straight Connector 19"/>
            <p:cNvCxnSpPr>
              <a:cxnSpLocks/>
            </p:cNvCxnSpPr>
            <p:nvPr/>
          </p:nvCxnSpPr>
          <p:spPr>
            <a:xfrm>
              <a:off x="10503462" y="-8467"/>
              <a:ext cx="86750" cy="686646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 rot="20478397">
              <a:off x="10013367" y="-179790"/>
              <a:ext cx="1958976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8996E5-2566-4FC1-ABBB-A30408E2F556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158FF8-FF13-48DB-99AD-1975F0A91B3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8FD66783-EB45-43B9-86C7-422BD4DDF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3A4A6285-6B74-42BD-A2D4-5C8F6C20C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36D415-96CE-4C8E-B3EC-087F37AD9425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C8D676-9609-4F6A-B1C9-074619484D4E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12073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C2C68B-32FA-4CF5-B2FD-0A3FA9591F85}"/>
              </a:ext>
            </a:extLst>
          </p:cNvPr>
          <p:cNvSpPr txBox="1"/>
          <p:nvPr/>
        </p:nvSpPr>
        <p:spPr>
          <a:xfrm>
            <a:off x="1699972" y="3776134"/>
            <a:ext cx="5884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Lightweight UAV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C8EEB41-D810-4371-9F49-598455759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7605" y="4782994"/>
            <a:ext cx="4649066" cy="1894034"/>
          </a:xfrm>
        </p:spPr>
        <p:txBody>
          <a:bodyPr>
            <a:normAutofit/>
          </a:bodyPr>
          <a:lstStyle/>
          <a:p>
            <a:pPr algn="ctr"/>
            <a:r>
              <a:rPr lang="en-US" sz="2600">
                <a:solidFill>
                  <a:schemeClr val="tx1"/>
                </a:solidFill>
              </a:rPr>
              <a:t>Team 518</a:t>
            </a:r>
          </a:p>
          <a:p>
            <a:pPr algn="ctr">
              <a:lnSpc>
                <a:spcPct val="120000"/>
              </a:lnSpc>
            </a:pPr>
            <a:r>
              <a:rPr lang="en-US" sz="1600">
                <a:solidFill>
                  <a:schemeClr val="tx1"/>
                </a:solidFill>
              </a:rPr>
              <a:t>Clayton Cooley, Taylor Jacobs, Zachary </a:t>
            </a:r>
            <a:r>
              <a:rPr lang="en-US" sz="1600" err="1">
                <a:solidFill>
                  <a:schemeClr val="tx1"/>
                </a:solidFill>
              </a:rPr>
              <a:t>Noay</a:t>
            </a:r>
            <a:r>
              <a:rPr lang="en-US" sz="1600">
                <a:solidFill>
                  <a:schemeClr val="tx1"/>
                </a:solidFill>
              </a:rPr>
              <a:t>, Brenden Richman, Brian </a:t>
            </a:r>
            <a:r>
              <a:rPr lang="en-US" sz="1600" err="1">
                <a:solidFill>
                  <a:schemeClr val="tx1"/>
                </a:solidFill>
              </a:rPr>
              <a:t>Thervil</a:t>
            </a: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7" name="Picture 4" descr="A picture containing photo, different, sitting, white&#10;&#10;Description generated with very high confidence">
            <a:extLst>
              <a:ext uri="{FF2B5EF4-FFF2-40B4-BE49-F238E27FC236}">
                <a16:creationId xmlns:a16="http://schemas.microsoft.com/office/drawing/2014/main" id="{8D72CDF4-3C82-475A-8040-9D0A655F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139" y="0"/>
            <a:ext cx="2907722" cy="455992"/>
          </a:xfrm>
          <a:prstGeom prst="rect">
            <a:avLst/>
          </a:prstGeom>
        </p:spPr>
      </p:pic>
      <p:pic>
        <p:nvPicPr>
          <p:cNvPr id="11" name="Picture 10" descr="A picture containing sitting, black, white, table&#10;&#10;Description automatically generated">
            <a:extLst>
              <a:ext uri="{FF2B5EF4-FFF2-40B4-BE49-F238E27FC236}">
                <a16:creationId xmlns:a16="http://schemas.microsoft.com/office/drawing/2014/main" id="{B2A409F7-2A28-4D45-88B1-D91175280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000" flipH="1">
            <a:off x="-255801" y="894634"/>
            <a:ext cx="8933807" cy="311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BFEEF8-49E1-442E-BB88-A87FC82EB486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E6989-D571-46B1-988F-FB1C24B2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51" y="330153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Thrust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19E7A-FF4C-42F3-BEFB-3E67ED91F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295" y="1716925"/>
            <a:ext cx="6255551" cy="1576781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1A7E5B-AF87-4C6D-823D-138A29F42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73" y="3636005"/>
            <a:ext cx="4221184" cy="147438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C7B9EE-3E5C-484A-BE45-48914D372B9D}"/>
              </a:ext>
            </a:extLst>
          </p:cNvPr>
          <p:cNvSpPr txBox="1">
            <a:spLocks/>
          </p:cNvSpPr>
          <p:nvPr/>
        </p:nvSpPr>
        <p:spPr>
          <a:xfrm>
            <a:off x="637528" y="1592428"/>
            <a:ext cx="4199768" cy="3830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/>
              <a:t>Thrust calculations at full throttle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Weight reduction changes max thrust requirement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Battery adjustment achieves required thrust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26410-B783-4EBE-83C7-00CE5B735F29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Taylor Jacobs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4CEB62A-9412-4701-85FF-8DB060500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10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B1968-9348-44E7-8CB8-342B6E8F9748}"/>
              </a:ext>
            </a:extLst>
          </p:cNvPr>
          <p:cNvSpPr/>
          <p:nvPr/>
        </p:nvSpPr>
        <p:spPr>
          <a:xfrm>
            <a:off x="9032682" y="2054897"/>
            <a:ext cx="2011680" cy="30556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B54E1-37BD-4878-94D3-681F62551E42}"/>
              </a:ext>
            </a:extLst>
          </p:cNvPr>
          <p:cNvSpPr/>
          <p:nvPr/>
        </p:nvSpPr>
        <p:spPr>
          <a:xfrm>
            <a:off x="9032682" y="2352534"/>
            <a:ext cx="2011680" cy="30556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043142-788C-49FF-B3EA-22C4B7889146}"/>
              </a:ext>
            </a:extLst>
          </p:cNvPr>
          <p:cNvSpPr/>
          <p:nvPr/>
        </p:nvSpPr>
        <p:spPr>
          <a:xfrm>
            <a:off x="6720177" y="2346409"/>
            <a:ext cx="1143663" cy="30556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B6D06-D6FC-4905-889B-2EF28F91E05B}"/>
              </a:ext>
            </a:extLst>
          </p:cNvPr>
          <p:cNvSpPr/>
          <p:nvPr/>
        </p:nvSpPr>
        <p:spPr>
          <a:xfrm>
            <a:off x="9032682" y="2640842"/>
            <a:ext cx="2011680" cy="30556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AA3D05-3289-4F04-96BB-9BC63B3225F4}"/>
              </a:ext>
            </a:extLst>
          </p:cNvPr>
          <p:cNvSpPr/>
          <p:nvPr/>
        </p:nvSpPr>
        <p:spPr>
          <a:xfrm>
            <a:off x="9032682" y="2938479"/>
            <a:ext cx="2011680" cy="30556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D081EA-BA84-4FCE-A6F9-BDC93C30A366}"/>
              </a:ext>
            </a:extLst>
          </p:cNvPr>
          <p:cNvSpPr/>
          <p:nvPr/>
        </p:nvSpPr>
        <p:spPr>
          <a:xfrm>
            <a:off x="6720176" y="2938479"/>
            <a:ext cx="1143663" cy="305562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36F41E-02BE-4A44-BAE6-655B5FD80341}"/>
              </a:ext>
            </a:extLst>
          </p:cNvPr>
          <p:cNvSpPr/>
          <p:nvPr/>
        </p:nvSpPr>
        <p:spPr>
          <a:xfrm>
            <a:off x="7547113" y="3954482"/>
            <a:ext cx="1795670" cy="54595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B6942F-EDAF-40F1-9784-462DB9205D77}"/>
              </a:ext>
            </a:extLst>
          </p:cNvPr>
          <p:cNvSpPr/>
          <p:nvPr/>
        </p:nvSpPr>
        <p:spPr>
          <a:xfrm>
            <a:off x="7547113" y="4778733"/>
            <a:ext cx="1787718" cy="27829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2EC656-0E18-4A71-A734-32A446C37DBD}"/>
              </a:ext>
            </a:extLst>
          </p:cNvPr>
          <p:cNvSpPr/>
          <p:nvPr/>
        </p:nvSpPr>
        <p:spPr>
          <a:xfrm>
            <a:off x="-176809" y="2508937"/>
            <a:ext cx="11128344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602B3-D549-4330-BAB8-F62FC005E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47" y="2421467"/>
            <a:ext cx="3657386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Prototyping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70FEEC-9788-496A-96DD-8FCE5A61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11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83F8AA-906C-435A-AAF6-CB2B4B2432C3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Taylor Jacobs</a:t>
            </a:r>
          </a:p>
        </p:txBody>
      </p:sp>
    </p:spTree>
    <p:extLst>
      <p:ext uri="{BB962C8B-B14F-4D97-AF65-F5344CB8AC3E}">
        <p14:creationId xmlns:p14="http://schemas.microsoft.com/office/powerpoint/2010/main" val="400353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4DFD69-D709-427C-869A-5E86F0EC87D1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8527-DD99-4A7E-8A0F-56EE6994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2381"/>
            <a:ext cx="2930518" cy="1320800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r>
              <a:rPr lang="en-US" sz="3300" dirty="0"/>
              <a:t> </a:t>
            </a:r>
            <a:r>
              <a:rPr lang="en-US" sz="3300" dirty="0">
                <a:solidFill>
                  <a:schemeClr val="bg1"/>
                </a:solidFill>
              </a:rPr>
              <a:t>3D Skeletons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C820-3C8E-4043-ABC9-E4954CA1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83" y="1329858"/>
            <a:ext cx="3831062" cy="38721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Arial"/>
              </a:rPr>
              <a:t>Printed PLA wing skeletons (Scaled down to 50%)</a:t>
            </a:r>
          </a:p>
          <a:p>
            <a:pPr marL="0" indent="0">
              <a:buNone/>
            </a:pPr>
            <a:endParaRPr lang="en-US" sz="2400">
              <a:cs typeface="Arial"/>
            </a:endParaRPr>
          </a:p>
          <a:p>
            <a:pPr lvl="1"/>
            <a:r>
              <a:rPr lang="en-US" sz="2200" dirty="0">
                <a:cs typeface="Arial"/>
              </a:rPr>
              <a:t>Individual ribbed sections</a:t>
            </a:r>
          </a:p>
          <a:p>
            <a:pPr lvl="1"/>
            <a:r>
              <a:rPr lang="en-US" sz="2200" dirty="0">
                <a:cs typeface="Arial"/>
              </a:rPr>
              <a:t>Connected with C-channel</a:t>
            </a:r>
          </a:p>
          <a:p>
            <a:pPr lvl="1"/>
            <a:r>
              <a:rPr lang="en-US" sz="2200" dirty="0">
                <a:cs typeface="Arial"/>
              </a:rPr>
              <a:t>Low structural integrity</a:t>
            </a:r>
          </a:p>
        </p:txBody>
      </p:sp>
      <p:pic>
        <p:nvPicPr>
          <p:cNvPr id="5" name="Picture 5" descr="A picture containing white, photo, black, man&#10;&#10;Description generated with very high confidence">
            <a:extLst>
              <a:ext uri="{FF2B5EF4-FFF2-40B4-BE49-F238E27FC236}">
                <a16:creationId xmlns:a16="http://schemas.microsoft.com/office/drawing/2014/main" id="{D48ACEF2-AEA3-4A45-BC40-772E05209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33" t="6341" r="37310" b="7480"/>
          <a:stretch/>
        </p:blipFill>
        <p:spPr>
          <a:xfrm rot="16200000">
            <a:off x="6097292" y="-168438"/>
            <a:ext cx="1260581" cy="4250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 descr="A picture containing indoor, table, sitting, kitchen&#10;&#10;Description generated with very high confidence">
            <a:extLst>
              <a:ext uri="{FF2B5EF4-FFF2-40B4-BE49-F238E27FC236}">
                <a16:creationId xmlns:a16="http://schemas.microsoft.com/office/drawing/2014/main" id="{FD2A4E0A-F231-4AFC-99CD-6D668A81F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" t="21987" r="5206" b="29316"/>
          <a:stretch/>
        </p:blipFill>
        <p:spPr>
          <a:xfrm>
            <a:off x="7932559" y="2976530"/>
            <a:ext cx="3211506" cy="2310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9" descr="A picture containing indoor, table, sitting, red&#10;&#10;Description generated with very high confidence">
            <a:extLst>
              <a:ext uri="{FF2B5EF4-FFF2-40B4-BE49-F238E27FC236}">
                <a16:creationId xmlns:a16="http://schemas.microsoft.com/office/drawing/2014/main" id="{05C72369-F692-4D3F-9D4A-F0F3CF291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95" t="25095" r="4843" b="25095"/>
          <a:stretch/>
        </p:blipFill>
        <p:spPr>
          <a:xfrm>
            <a:off x="4319517" y="3373552"/>
            <a:ext cx="3293845" cy="1677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1507881-9418-43E8-BBA3-92B676E6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12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4F213-9564-412A-9D99-50FD7CAFE0A0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</p:spTree>
    <p:extLst>
      <p:ext uri="{BB962C8B-B14F-4D97-AF65-F5344CB8AC3E}">
        <p14:creationId xmlns:p14="http://schemas.microsoft.com/office/powerpoint/2010/main" val="1539955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498D5B-FEAC-46C1-B362-6EBFCFF186EC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8527-DD99-4A7E-8A0F-56EE6994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0" y="2381"/>
            <a:ext cx="3008449" cy="1312141"/>
          </a:xfrm>
        </p:spPr>
        <p:txBody>
          <a:bodyPr anchor="ctr">
            <a:normAutofit/>
          </a:bodyPr>
          <a:lstStyle/>
          <a:p>
            <a:r>
              <a:rPr lang="en-US" sz="3300" dirty="0"/>
              <a:t> </a:t>
            </a:r>
            <a:r>
              <a:rPr lang="en-US" sz="3300" dirty="0">
                <a:solidFill>
                  <a:schemeClr val="bg1"/>
                </a:solidFill>
              </a:rPr>
              <a:t>3D Skeletons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C820-3C8E-4043-ABC9-E4954CA1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3" y="1321198"/>
            <a:ext cx="3251204" cy="399930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dirty="0">
                <a:cs typeface="Arial"/>
              </a:rPr>
              <a:t>Eventually printed in Light-weight PLA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endParaRPr lang="en-US" sz="2400" dirty="0"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US" sz="3100" dirty="0">
                <a:cs typeface="Arial"/>
              </a:rPr>
              <a:t>Modeled to scale</a:t>
            </a:r>
          </a:p>
          <a:p>
            <a:pPr lvl="1">
              <a:lnSpc>
                <a:spcPct val="120000"/>
              </a:lnSpc>
            </a:pPr>
            <a:r>
              <a:rPr lang="en-US" sz="3100" dirty="0">
                <a:cs typeface="Arial"/>
              </a:rPr>
              <a:t>Structural supports added</a:t>
            </a:r>
          </a:p>
          <a:p>
            <a:pPr lvl="1">
              <a:lnSpc>
                <a:spcPct val="120000"/>
              </a:lnSpc>
            </a:pPr>
            <a:r>
              <a:rPr lang="en-US" sz="3100" dirty="0">
                <a:cs typeface="Arial"/>
              </a:rPr>
              <a:t>When implemented, covered with foam</a:t>
            </a:r>
          </a:p>
          <a:p>
            <a:pPr lvl="1"/>
            <a:endParaRPr lang="en-US" sz="3100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BB310CB-034D-4BBE-AE8A-A54AEAB3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9" descr="A picture containing outdoor, surfing, snow, white&#10;&#10;Description generated with very high confidence">
            <a:extLst>
              <a:ext uri="{FF2B5EF4-FFF2-40B4-BE49-F238E27FC236}">
                <a16:creationId xmlns:a16="http://schemas.microsoft.com/office/drawing/2014/main" id="{A4D2C3CA-A1FD-489E-BC30-8E191BE14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5" t="4878" r="24295" b="3750"/>
          <a:stretch/>
        </p:blipFill>
        <p:spPr>
          <a:xfrm rot="16200000">
            <a:off x="5891230" y="-105136"/>
            <a:ext cx="1606800" cy="4270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old, photo, sitting, plane&#10;&#10;Description generated with very high confidence">
            <a:extLst>
              <a:ext uri="{FF2B5EF4-FFF2-40B4-BE49-F238E27FC236}">
                <a16:creationId xmlns:a16="http://schemas.microsoft.com/office/drawing/2014/main" id="{75BB3674-7995-42E6-A72A-3574651D4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5" t="13828" r="2754" b="12100"/>
          <a:stretch/>
        </p:blipFill>
        <p:spPr>
          <a:xfrm>
            <a:off x="4568730" y="3102876"/>
            <a:ext cx="4270577" cy="268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3AA018-9F9D-4CE6-8D5D-3F18B8A08A91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</p:spTree>
    <p:extLst>
      <p:ext uri="{BB962C8B-B14F-4D97-AF65-F5344CB8AC3E}">
        <p14:creationId xmlns:p14="http://schemas.microsoft.com/office/powerpoint/2010/main" val="301436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53DA46-F9CC-4162-9E66-57DC5374A34E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8527-DD99-4A7E-8A0F-56EE6994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48" y="289854"/>
            <a:ext cx="3889202" cy="86924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Expanding Foam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C820-3C8E-4043-ABC9-E4954CA1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028476"/>
            <a:ext cx="8596668" cy="37974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Arial"/>
              </a:rPr>
              <a:t>Initial Tests done with Fill and Seal foam (up to 3x expansion)</a:t>
            </a:r>
            <a:r>
              <a:rPr lang="en-US" dirty="0">
                <a:cs typeface="Arial"/>
              </a:rPr>
              <a:t> </a:t>
            </a:r>
          </a:p>
          <a:p>
            <a:pPr lvl="1"/>
            <a:r>
              <a:rPr lang="en-US" sz="2200" dirty="0">
                <a:cs typeface="Arial"/>
              </a:rPr>
              <a:t>Foam tends to stick to mold</a:t>
            </a:r>
          </a:p>
        </p:txBody>
      </p:sp>
      <p:pic>
        <p:nvPicPr>
          <p:cNvPr id="4" name="Picture 4" descr="A picture containing table, indoor, food, wooden&#10;&#10;Description generated with very high confidence">
            <a:extLst>
              <a:ext uri="{FF2B5EF4-FFF2-40B4-BE49-F238E27FC236}">
                <a16:creationId xmlns:a16="http://schemas.microsoft.com/office/drawing/2014/main" id="{342800E9-5E1D-48A2-BC99-947EC6C9CC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5" t="23902" r="18438" b="22836"/>
          <a:stretch/>
        </p:blipFill>
        <p:spPr>
          <a:xfrm>
            <a:off x="763456" y="3144439"/>
            <a:ext cx="1880377" cy="1948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A picture containing indoor, food, table, sitting&#10;&#10;Description generated with very high confidence">
            <a:extLst>
              <a:ext uri="{FF2B5EF4-FFF2-40B4-BE49-F238E27FC236}">
                <a16:creationId xmlns:a16="http://schemas.microsoft.com/office/drawing/2014/main" id="{3BC361EA-6C8E-42E2-A96A-31A4D6BE0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15" t="26543" r="16667" b="19907"/>
          <a:stretch/>
        </p:blipFill>
        <p:spPr>
          <a:xfrm>
            <a:off x="3917111" y="2325818"/>
            <a:ext cx="1879577" cy="1958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6" descr="A picture containing lotion, bottle&#10;&#10;Description generated with very high confidence">
            <a:extLst>
              <a:ext uri="{FF2B5EF4-FFF2-40B4-BE49-F238E27FC236}">
                <a16:creationId xmlns:a16="http://schemas.microsoft.com/office/drawing/2014/main" id="{E1D97B1B-0398-454A-9ECF-F47AB1BCA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" t="266" r="21519" b="-3"/>
          <a:stretch/>
        </p:blipFill>
        <p:spPr>
          <a:xfrm rot="540000">
            <a:off x="8199690" y="1079214"/>
            <a:ext cx="1260953" cy="1979868"/>
          </a:xfrm>
          <a:prstGeom prst="rect">
            <a:avLst/>
          </a:prstGeom>
        </p:spPr>
      </p:pic>
      <p:pic>
        <p:nvPicPr>
          <p:cNvPr id="8" name="Picture 8" descr="A picture containing table, food, cake, indoor&#10;&#10;Description generated with very high confidence">
            <a:extLst>
              <a:ext uri="{FF2B5EF4-FFF2-40B4-BE49-F238E27FC236}">
                <a16:creationId xmlns:a16="http://schemas.microsoft.com/office/drawing/2014/main" id="{8EB0616B-8035-4EDE-8B24-BA6322D7F5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59" t="15833" r="6457" b="16042"/>
          <a:stretch/>
        </p:blipFill>
        <p:spPr>
          <a:xfrm>
            <a:off x="6730735" y="3708173"/>
            <a:ext cx="1875989" cy="1945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9DB605AC-0718-4BE8-87EE-B784EBC22085}"/>
              </a:ext>
            </a:extLst>
          </p:cNvPr>
          <p:cNvSpPr/>
          <p:nvPr/>
        </p:nvSpPr>
        <p:spPr>
          <a:xfrm>
            <a:off x="2769404" y="3306982"/>
            <a:ext cx="976488" cy="485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66D6D05-6FA4-4EBC-9E59-4AA219406AD2}"/>
              </a:ext>
            </a:extLst>
          </p:cNvPr>
          <p:cNvSpPr/>
          <p:nvPr/>
        </p:nvSpPr>
        <p:spPr>
          <a:xfrm>
            <a:off x="2769404" y="4458448"/>
            <a:ext cx="3651954" cy="468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BB794-60DF-4E5B-8F0F-D3F648D97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14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BCA8E6-9EA3-450B-AE49-5450FB63CB93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</p:spTree>
    <p:extLst>
      <p:ext uri="{BB962C8B-B14F-4D97-AF65-F5344CB8AC3E}">
        <p14:creationId xmlns:p14="http://schemas.microsoft.com/office/powerpoint/2010/main" val="1868760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28D081-F1D1-4CFE-A7DF-A415097FFBD8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8527-DD99-4A7E-8A0F-56EE6994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66" y="341030"/>
            <a:ext cx="4668135" cy="8297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Polyurethane Foam </a:t>
            </a:r>
          </a:p>
        </p:txBody>
      </p:sp>
      <p:pic>
        <p:nvPicPr>
          <p:cNvPr id="5" name="Picture 6" descr="A close up of a bottle&#10;&#10;Description generated with high confidence">
            <a:extLst>
              <a:ext uri="{FF2B5EF4-FFF2-40B4-BE49-F238E27FC236}">
                <a16:creationId xmlns:a16="http://schemas.microsoft.com/office/drawing/2014/main" id="{2655D8F6-6301-4611-A6AD-C9DACC858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8" t="12837" r="10700" b="234"/>
          <a:stretch/>
        </p:blipFill>
        <p:spPr>
          <a:xfrm rot="300000">
            <a:off x="4914421" y="1162287"/>
            <a:ext cx="1090113" cy="12731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C820-3C8E-4043-ABC9-E4954CA1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900"/>
            <a:ext cx="5785735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Arial"/>
              </a:rPr>
              <a:t>2-Part Solution</a:t>
            </a:r>
          </a:p>
          <a:p>
            <a:pPr lvl="1"/>
            <a:r>
              <a:rPr lang="en-US" sz="2200" dirty="0">
                <a:cs typeface="Arial"/>
              </a:rPr>
              <a:t>Up to 25x expansion</a:t>
            </a:r>
          </a:p>
          <a:p>
            <a:r>
              <a:rPr lang="en-US" sz="2400" dirty="0">
                <a:cs typeface="Arial"/>
              </a:rPr>
              <a:t>Molded using a pour over, casting method</a:t>
            </a:r>
          </a:p>
          <a:p>
            <a:pPr lvl="1"/>
            <a:r>
              <a:rPr lang="en-US" sz="2200" dirty="0">
                <a:cs typeface="Arial"/>
              </a:rPr>
              <a:t>Inner and Outer shell </a:t>
            </a:r>
          </a:p>
          <a:p>
            <a:pPr lvl="1"/>
            <a:r>
              <a:rPr lang="en-US" sz="2200" dirty="0">
                <a:cs typeface="Arial"/>
              </a:rPr>
              <a:t>Scaled down mold (60% actual size)</a:t>
            </a:r>
          </a:p>
          <a:p>
            <a:pPr marL="0" indent="0">
              <a:buNone/>
            </a:pPr>
            <a:endParaRPr lang="en-US" sz="2400" dirty="0">
              <a:cs typeface="Arial"/>
            </a:endParaRPr>
          </a:p>
          <a:p>
            <a:pPr marL="0" indent="0">
              <a:buNone/>
            </a:pPr>
            <a:endParaRPr lang="en-US" sz="2400" dirty="0">
              <a:cs typeface="Arial"/>
            </a:endParaRPr>
          </a:p>
          <a:p>
            <a:pPr marL="457200" lvl="1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8DD29-BBC8-4BA0-86B4-5BEDA123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6" descr="A picture containing indoor, table, sitting, kitchen&#10;&#10;Description generated with very high confidence">
            <a:extLst>
              <a:ext uri="{FF2B5EF4-FFF2-40B4-BE49-F238E27FC236}">
                <a16:creationId xmlns:a16="http://schemas.microsoft.com/office/drawing/2014/main" id="{BB65114F-FB3F-4A50-8302-C2F4DF4D6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3" t="29876" r="6508" b="17236"/>
          <a:stretch/>
        </p:blipFill>
        <p:spPr>
          <a:xfrm>
            <a:off x="6203914" y="3979686"/>
            <a:ext cx="2108810" cy="1805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7" descr="A picture containing indoor, table, doughnut, coffee&#10;&#10;Description generated with very high confidence">
            <a:extLst>
              <a:ext uri="{FF2B5EF4-FFF2-40B4-BE49-F238E27FC236}">
                <a16:creationId xmlns:a16="http://schemas.microsoft.com/office/drawing/2014/main" id="{231F79EB-AB7E-4E4A-BDFD-859D81618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57" t="18049" r="9327" b="10407"/>
          <a:stretch/>
        </p:blipFill>
        <p:spPr>
          <a:xfrm>
            <a:off x="6995898" y="1192499"/>
            <a:ext cx="2095245" cy="2369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F8CD96-5963-42B2-8FD4-557A2B9266EC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</p:spTree>
    <p:extLst>
      <p:ext uri="{BB962C8B-B14F-4D97-AF65-F5344CB8AC3E}">
        <p14:creationId xmlns:p14="http://schemas.microsoft.com/office/powerpoint/2010/main" val="31168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E8C327-8560-456B-8623-5C8E21DCEB5E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8527-DD99-4A7E-8A0F-56EE6994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75" y="337083"/>
            <a:ext cx="4668135" cy="8297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Polyurethane Foam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8DD29-BBC8-4BA0-86B4-5BEDA123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7" descr="A picture containing indoor, food, table, sitting&#10;&#10;Description generated with very high confidence">
            <a:extLst>
              <a:ext uri="{FF2B5EF4-FFF2-40B4-BE49-F238E27FC236}">
                <a16:creationId xmlns:a16="http://schemas.microsoft.com/office/drawing/2014/main" id="{BC3DB257-209B-4722-9068-335780C6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0" t="16200" r="18025" b="18200"/>
          <a:stretch/>
        </p:blipFill>
        <p:spPr>
          <a:xfrm>
            <a:off x="6365778" y="1369031"/>
            <a:ext cx="2971280" cy="3939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D7F7E9-8E59-4552-BCF4-1E4D5A7D1446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375573-3DEC-4AF4-8241-A18D41103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451" y="1488281"/>
            <a:ext cx="8113174" cy="38814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>
                <a:cs typeface="Arial"/>
              </a:rPr>
              <a:t>Epoxy-paint + Wax (Outside)</a:t>
            </a:r>
            <a:endParaRPr lang="en-US" dirty="0">
              <a:cs typeface="Arial"/>
            </a:endParaRPr>
          </a:p>
          <a:p>
            <a:pPr lvl="1"/>
            <a:r>
              <a:rPr lang="en-US" sz="2200" dirty="0">
                <a:cs typeface="Arial"/>
              </a:rPr>
              <a:t>Paint sticks due to reaction heat</a:t>
            </a:r>
          </a:p>
          <a:p>
            <a:pPr lvl="1"/>
            <a:r>
              <a:rPr lang="en-US" sz="2200" dirty="0">
                <a:cs typeface="Arial"/>
              </a:rPr>
              <a:t>Wax has little effect</a:t>
            </a:r>
          </a:p>
          <a:p>
            <a:pPr lvl="1"/>
            <a:r>
              <a:rPr lang="en-US" sz="2200" dirty="0">
                <a:cs typeface="Arial"/>
              </a:rPr>
              <a:t>Poor surface finish</a:t>
            </a:r>
            <a:r>
              <a:rPr lang="en-US" sz="2200">
                <a:cs typeface="Arial"/>
              </a:rPr>
              <a:t> </a:t>
            </a:r>
            <a:r>
              <a:rPr lang="en-US" sz="2200" dirty="0">
                <a:cs typeface="Arial"/>
              </a:rPr>
              <a:t>(open cell) </a:t>
            </a:r>
          </a:p>
          <a:p>
            <a:pPr lvl="1"/>
            <a:r>
              <a:rPr lang="en-US" sz="2200" dirty="0">
                <a:cs typeface="Arial"/>
              </a:rPr>
              <a:t>Can be sanded and painted</a:t>
            </a:r>
          </a:p>
          <a:p>
            <a:pPr lvl="2"/>
            <a:r>
              <a:rPr lang="en-US" sz="2000" dirty="0">
                <a:cs typeface="Arial"/>
              </a:rPr>
              <a:t>Adds weight</a:t>
            </a:r>
          </a:p>
          <a:p>
            <a:r>
              <a:rPr lang="en-US" sz="2400" dirty="0">
                <a:cs typeface="Arial"/>
              </a:rPr>
              <a:t>Saran Wrap (Inside)</a:t>
            </a:r>
          </a:p>
          <a:p>
            <a:pPr lvl="1"/>
            <a:r>
              <a:rPr lang="en-US" sz="2200">
                <a:cs typeface="Arial"/>
              </a:rPr>
              <a:t>Very wrinkly</a:t>
            </a:r>
            <a:r>
              <a:rPr lang="en-US" sz="2200" dirty="0">
                <a:cs typeface="Arial"/>
              </a:rPr>
              <a:t> surface</a:t>
            </a:r>
          </a:p>
          <a:p>
            <a:pPr lvl="1"/>
            <a:r>
              <a:rPr lang="en-US" sz="2200" dirty="0">
                <a:cs typeface="Arial"/>
              </a:rPr>
              <a:t>Sticks to foam </a:t>
            </a:r>
          </a:p>
          <a:p>
            <a:pPr lvl="2"/>
            <a:endParaRPr lang="en-US" sz="2000" dirty="0">
              <a:cs typeface="Arial"/>
            </a:endParaRPr>
          </a:p>
          <a:p>
            <a:pPr lvl="1"/>
            <a:endParaRPr lang="en-US" sz="2200" dirty="0">
              <a:cs typeface="Arial"/>
            </a:endParaRPr>
          </a:p>
          <a:p>
            <a:pPr lvl="1"/>
            <a:endParaRPr lang="en-US" sz="2200" dirty="0">
              <a:cs typeface="Arial"/>
            </a:endParaRPr>
          </a:p>
          <a:p>
            <a:pPr lvl="1"/>
            <a:endParaRPr lang="en-US" sz="2200" dirty="0">
              <a:cs typeface="Arial"/>
            </a:endParaRPr>
          </a:p>
          <a:p>
            <a:pPr marL="0" indent="0">
              <a:buNone/>
            </a:pPr>
            <a:endParaRPr lang="en-US" sz="2400" dirty="0">
              <a:cs typeface="Arial"/>
            </a:endParaRPr>
          </a:p>
          <a:p>
            <a:pPr marL="0" indent="0">
              <a:buNone/>
            </a:pPr>
            <a:endParaRPr lang="en-US" sz="2400" dirty="0">
              <a:cs typeface="Arial"/>
            </a:endParaRPr>
          </a:p>
          <a:p>
            <a:pPr marL="457200" lvl="1" indent="0">
              <a:buNone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6705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3782E7-E55F-484D-B40C-BD540A03180E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8527-DD99-4A7E-8A0F-56EE6994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1029"/>
            <a:ext cx="4668135" cy="8297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Polyurethane Foam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C820-3C8E-4043-ABC9-E4954CA1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900"/>
            <a:ext cx="5785735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Arial"/>
              </a:rPr>
              <a:t>Packing Paper (Outside)</a:t>
            </a:r>
          </a:p>
          <a:p>
            <a:pPr lvl="1"/>
            <a:r>
              <a:rPr lang="en-US" sz="2200">
                <a:cs typeface="Arial"/>
              </a:rPr>
              <a:t>Easy release from mold</a:t>
            </a:r>
          </a:p>
          <a:p>
            <a:pPr lvl="1"/>
            <a:r>
              <a:rPr lang="en-US" sz="2200">
                <a:cs typeface="Arial"/>
              </a:rPr>
              <a:t>Paper and masking tape sticks </a:t>
            </a:r>
          </a:p>
          <a:p>
            <a:pPr lvl="1"/>
            <a:r>
              <a:rPr lang="en-US" sz="2200">
                <a:cs typeface="Arial"/>
              </a:rPr>
              <a:t>Improved surface finish </a:t>
            </a:r>
          </a:p>
          <a:p>
            <a:r>
              <a:rPr lang="en-US" sz="2400">
                <a:cs typeface="Arial"/>
              </a:rPr>
              <a:t>Wax Paper (Inside)</a:t>
            </a:r>
          </a:p>
          <a:p>
            <a:pPr lvl="1"/>
            <a:r>
              <a:rPr lang="en-US" sz="2200">
                <a:cs typeface="Arial"/>
              </a:rPr>
              <a:t>Easy release from mold </a:t>
            </a:r>
          </a:p>
          <a:p>
            <a:pPr lvl="1"/>
            <a:r>
              <a:rPr lang="en-US" sz="2200">
                <a:cs typeface="Arial"/>
              </a:rPr>
              <a:t>Completely sticks to foam</a:t>
            </a:r>
          </a:p>
          <a:p>
            <a:pPr lvl="1"/>
            <a:r>
              <a:rPr lang="en-US" sz="2200">
                <a:cs typeface="Arial"/>
              </a:rPr>
              <a:t>Wrinkly finish</a:t>
            </a:r>
          </a:p>
          <a:p>
            <a:pPr lvl="1"/>
            <a:endParaRPr lang="en-US" sz="2200">
              <a:cs typeface="Arial"/>
            </a:endParaRPr>
          </a:p>
          <a:p>
            <a:pPr lvl="1"/>
            <a:endParaRPr lang="en-US" sz="2200">
              <a:cs typeface="Arial"/>
            </a:endParaRPr>
          </a:p>
          <a:p>
            <a:pPr lvl="1"/>
            <a:endParaRPr lang="en-US" sz="2200">
              <a:cs typeface="Arial"/>
            </a:endParaRPr>
          </a:p>
          <a:p>
            <a:pPr lvl="1"/>
            <a:endParaRPr lang="en-US" sz="2200">
              <a:cs typeface="Arial"/>
            </a:endParaRPr>
          </a:p>
          <a:p>
            <a:pPr marL="0" indent="0">
              <a:buNone/>
            </a:pPr>
            <a:endParaRPr lang="en-US" sz="2400">
              <a:cs typeface="Arial"/>
            </a:endParaRPr>
          </a:p>
          <a:p>
            <a:pPr marL="0" indent="0">
              <a:buNone/>
            </a:pPr>
            <a:endParaRPr lang="en-US" sz="2400">
              <a:cs typeface="Arial"/>
            </a:endParaRPr>
          </a:p>
          <a:p>
            <a:pPr marL="457200" lvl="1" indent="0">
              <a:buNone/>
            </a:pP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8DD29-BBC8-4BA0-86B4-5BEDA123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5" descr="A picture containing indoor, table, sitting, black&#10;&#10;Description generated with very high confidence">
            <a:extLst>
              <a:ext uri="{FF2B5EF4-FFF2-40B4-BE49-F238E27FC236}">
                <a16:creationId xmlns:a16="http://schemas.microsoft.com/office/drawing/2014/main" id="{A75FC07F-D504-44DA-A7B7-556484178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6" t="25366" r="18872" b="8943"/>
          <a:stretch/>
        </p:blipFill>
        <p:spPr>
          <a:xfrm>
            <a:off x="6346035" y="1371523"/>
            <a:ext cx="3019020" cy="3921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B3AD9F-042C-411D-AECD-B032A0D74ECC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</p:spTree>
    <p:extLst>
      <p:ext uri="{BB962C8B-B14F-4D97-AF65-F5344CB8AC3E}">
        <p14:creationId xmlns:p14="http://schemas.microsoft.com/office/powerpoint/2010/main" val="1924063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900F9D-6C2B-4CE0-A163-6C2F98DE68A6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B8527-DD99-4A7E-8A0F-56EE6994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1030"/>
            <a:ext cx="4668135" cy="8297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Polyurethane Foam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BC820-3C8E-4043-ABC9-E4954CA1B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52" y="1488900"/>
            <a:ext cx="5404736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cs typeface="Arial"/>
              </a:rPr>
              <a:t>Scotch Tape (Outside + Inside)</a:t>
            </a:r>
          </a:p>
          <a:p>
            <a:pPr lvl="1"/>
            <a:r>
              <a:rPr lang="en-US" sz="2200" dirty="0">
                <a:cs typeface="Arial"/>
              </a:rPr>
              <a:t>Foam doesn’t stick to polypropylene </a:t>
            </a:r>
          </a:p>
          <a:p>
            <a:pPr lvl="1"/>
            <a:r>
              <a:rPr lang="en-US" sz="2200" dirty="0">
                <a:cs typeface="Arial"/>
              </a:rPr>
              <a:t>Easy release from mold</a:t>
            </a:r>
            <a:endParaRPr lang="en-US" dirty="0"/>
          </a:p>
          <a:p>
            <a:pPr lvl="1"/>
            <a:r>
              <a:rPr lang="en-US" sz="2200" dirty="0">
                <a:cs typeface="Arial"/>
              </a:rPr>
              <a:t>Small wrinkles </a:t>
            </a:r>
          </a:p>
          <a:p>
            <a:pPr lvl="1"/>
            <a:r>
              <a:rPr lang="en-US" sz="2200" dirty="0">
                <a:cs typeface="Arial"/>
              </a:rPr>
              <a:t>Best surface finish (closed cell)</a:t>
            </a:r>
          </a:p>
          <a:p>
            <a:pPr lvl="1"/>
            <a:r>
              <a:rPr lang="en-US" sz="2200" dirty="0">
                <a:cs typeface="Arial"/>
              </a:rPr>
              <a:t>Could be improved with packing tape</a:t>
            </a:r>
          </a:p>
          <a:p>
            <a:endParaRPr lang="en-US" sz="2400" dirty="0">
              <a:cs typeface="Arial"/>
            </a:endParaRPr>
          </a:p>
          <a:p>
            <a:pPr lvl="1"/>
            <a:endParaRPr lang="en-US" sz="2200" dirty="0">
              <a:cs typeface="Arial"/>
            </a:endParaRPr>
          </a:p>
          <a:p>
            <a:pPr lvl="1"/>
            <a:endParaRPr lang="en-US" sz="2200" dirty="0">
              <a:cs typeface="Arial"/>
            </a:endParaRPr>
          </a:p>
          <a:p>
            <a:pPr lvl="1"/>
            <a:endParaRPr lang="en-US" sz="2200" dirty="0">
              <a:cs typeface="Arial"/>
            </a:endParaRPr>
          </a:p>
          <a:p>
            <a:pPr lvl="1"/>
            <a:endParaRPr lang="en-US" sz="2200" dirty="0">
              <a:cs typeface="Arial"/>
            </a:endParaRPr>
          </a:p>
          <a:p>
            <a:pPr marL="0" indent="0">
              <a:buNone/>
            </a:pPr>
            <a:endParaRPr lang="en-US" sz="2400" dirty="0">
              <a:cs typeface="Arial"/>
            </a:endParaRPr>
          </a:p>
          <a:p>
            <a:pPr marL="0" indent="0">
              <a:buNone/>
            </a:pPr>
            <a:endParaRPr lang="en-US" sz="2400" dirty="0">
              <a:cs typeface="Arial"/>
            </a:endParaRPr>
          </a:p>
          <a:p>
            <a:pPr marL="457200" lvl="1" indent="0">
              <a:buNone/>
            </a:pP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8DD29-BBC8-4BA0-86B4-5BEDA1239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5" descr="A picture containing indoor, food, table, sitting&#10;&#10;Description generated with very high confidence">
            <a:extLst>
              <a:ext uri="{FF2B5EF4-FFF2-40B4-BE49-F238E27FC236}">
                <a16:creationId xmlns:a16="http://schemas.microsoft.com/office/drawing/2014/main" id="{E6FD4B00-D248-4E66-BB04-30B8062F6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7" t="23902" r="18438" b="9431"/>
          <a:stretch/>
        </p:blipFill>
        <p:spPr>
          <a:xfrm>
            <a:off x="6366361" y="1315953"/>
            <a:ext cx="2995222" cy="4001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2A0C3-8AD4-414E-96FC-BEA428CACC84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</p:spTree>
    <p:extLst>
      <p:ext uri="{BB962C8B-B14F-4D97-AF65-F5344CB8AC3E}">
        <p14:creationId xmlns:p14="http://schemas.microsoft.com/office/powerpoint/2010/main" val="812551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AE7FD4-BFE7-4F66-AC42-110389991FBD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AB615-779F-4557-A8A7-0E0C082D8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Future Work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C8AB3-3071-4B50-BF1A-92048AC9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652" y="1268767"/>
            <a:ext cx="5401464" cy="44176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Complete prototype body</a:t>
            </a:r>
            <a:endParaRPr lang="en-US" sz="2400" dirty="0">
              <a:cs typeface="Arial"/>
            </a:endParaRPr>
          </a:p>
          <a:p>
            <a:r>
              <a:rPr lang="en-US" sz="2400" dirty="0"/>
              <a:t>Test electrical systems</a:t>
            </a:r>
            <a:endParaRPr lang="en-US" sz="2400" dirty="0">
              <a:cs typeface="Arial"/>
            </a:endParaRPr>
          </a:p>
          <a:p>
            <a:pPr lvl="1"/>
            <a:r>
              <a:rPr lang="en-US" sz="2200">
                <a:cs typeface="Arial"/>
              </a:rPr>
              <a:t>Servos, controller, remote, etc...</a:t>
            </a:r>
          </a:p>
          <a:p>
            <a:r>
              <a:rPr lang="en-US" sz="2400" dirty="0">
                <a:cs typeface="Arial"/>
              </a:rPr>
              <a:t>Finish weighing and dimensioning body pieces</a:t>
            </a:r>
          </a:p>
          <a:p>
            <a:pPr lvl="1"/>
            <a:r>
              <a:rPr lang="en-US" sz="2200">
                <a:cs typeface="Arial"/>
              </a:rPr>
              <a:t>Improve calculation accuracy</a:t>
            </a:r>
          </a:p>
          <a:p>
            <a:pPr>
              <a:buFont typeface="Wingdings 3" panose="020B0604020202020204" pitchFamily="34" charset="0"/>
              <a:buChar char=""/>
            </a:pPr>
            <a:r>
              <a:rPr lang="en-US" sz="2400">
                <a:cs typeface="Arial" panose="020B0604020202020204"/>
              </a:rPr>
              <a:t>Begin LW-PLA printing of skeleton</a:t>
            </a:r>
          </a:p>
          <a:p>
            <a:pPr>
              <a:buFont typeface="Wingdings 3" panose="020B0604020202020204" pitchFamily="34" charset="0"/>
            </a:pPr>
            <a:r>
              <a:rPr lang="en-US" sz="2400">
                <a:cs typeface="Arial" panose="020B0604020202020204"/>
              </a:rPr>
              <a:t>Foam molding of wing exterior</a:t>
            </a:r>
          </a:p>
          <a:p>
            <a:endParaRPr lang="en-US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52ADA-343D-441B-9C35-364F1CD4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19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CA7DB3-A129-47B9-8AB9-BB8012B80AA8}"/>
              </a:ext>
            </a:extLst>
          </p:cNvPr>
          <p:cNvSpPr/>
          <p:nvPr/>
        </p:nvSpPr>
        <p:spPr>
          <a:xfrm>
            <a:off x="10216538" y="5570185"/>
            <a:ext cx="1681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Brenden Richman</a:t>
            </a:r>
          </a:p>
        </p:txBody>
      </p:sp>
      <p:pic>
        <p:nvPicPr>
          <p:cNvPr id="8" name="Picture 7" descr="A satellite in space&#10;&#10;Description automatically generated">
            <a:extLst>
              <a:ext uri="{FF2B5EF4-FFF2-40B4-BE49-F238E27FC236}">
                <a16:creationId xmlns:a16="http://schemas.microsoft.com/office/drawing/2014/main" id="{DCE462CA-075A-4F97-8EB3-957EB45C40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000">
            <a:off x="5190949" y="943936"/>
            <a:ext cx="3268722" cy="1138833"/>
          </a:xfrm>
          <a:prstGeom prst="rect">
            <a:avLst/>
          </a:prstGeom>
        </p:spPr>
      </p:pic>
      <p:pic>
        <p:nvPicPr>
          <p:cNvPr id="9" name="Picture 9" descr="A picture containing black, white&#10;&#10;Description generated with very high confidence">
            <a:extLst>
              <a:ext uri="{FF2B5EF4-FFF2-40B4-BE49-F238E27FC236}">
                <a16:creationId xmlns:a16="http://schemas.microsoft.com/office/drawing/2014/main" id="{6E1CCD83-16F7-49A0-B85C-7CABCE7D4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2" t="13175" r="11706" b="19776"/>
          <a:stretch/>
        </p:blipFill>
        <p:spPr>
          <a:xfrm rot="420000">
            <a:off x="7041348" y="1974507"/>
            <a:ext cx="1562223" cy="1364385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37BC166C-AFDA-4204-B4EA-4C05D9FF4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27375" r="3202" b="15972"/>
          <a:stretch/>
        </p:blipFill>
        <p:spPr>
          <a:xfrm>
            <a:off x="5975638" y="3401598"/>
            <a:ext cx="4202166" cy="158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9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D1D15DF-344C-4846-ACC6-45A961DB8C22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79C64-0548-45C3-A5E2-4892629C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6537"/>
            <a:ext cx="8596668" cy="9399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Team Introduction</a:t>
            </a:r>
          </a:p>
        </p:txBody>
      </p:sp>
      <p:pic>
        <p:nvPicPr>
          <p:cNvPr id="4" name="Picture 3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0F5CA83D-E297-46DA-B448-E37FEB9A1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97" r="1266"/>
          <a:stretch/>
        </p:blipFill>
        <p:spPr>
          <a:xfrm>
            <a:off x="2539753" y="1589515"/>
            <a:ext cx="1356535" cy="1830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8E1BF2FF-F5BA-46AC-B8DC-9E5DDE94D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" t="6491"/>
          <a:stretch/>
        </p:blipFill>
        <p:spPr>
          <a:xfrm>
            <a:off x="478842" y="1587905"/>
            <a:ext cx="1402268" cy="1841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Content Placeholder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F2418DA-154C-4902-B189-62667498893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7361" b="8034"/>
          <a:stretch/>
        </p:blipFill>
        <p:spPr>
          <a:xfrm>
            <a:off x="4554931" y="1589515"/>
            <a:ext cx="1321706" cy="1832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7739A365-35C7-49A9-937C-98EAD6F23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656" y="1580949"/>
            <a:ext cx="1507047" cy="1843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083FB8F7-C9B3-4407-97D2-6983E3870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7385" y="1585710"/>
            <a:ext cx="1224844" cy="1834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24510345-0760-4355-AA61-F3CF2703CE97}"/>
              </a:ext>
            </a:extLst>
          </p:cNvPr>
          <p:cNvSpPr txBox="1"/>
          <p:nvPr/>
        </p:nvSpPr>
        <p:spPr>
          <a:xfrm>
            <a:off x="-178956" y="3463438"/>
            <a:ext cx="259219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Zachary </a:t>
            </a:r>
            <a:r>
              <a:rPr lang="en-US" b="1" err="1"/>
              <a:t>Noay</a:t>
            </a:r>
            <a:endParaRPr lang="en-US" b="1">
              <a:cs typeface="Calibri"/>
            </a:endParaRPr>
          </a:p>
          <a:p>
            <a:pPr algn="ctr"/>
            <a:r>
              <a:rPr lang="en-US" sz="1500"/>
              <a:t>Embedded Systems Engineer</a:t>
            </a:r>
            <a:endParaRPr lang="en-US" sz="1500">
              <a:cs typeface="Calibri"/>
            </a:endParaRPr>
          </a:p>
          <a:p>
            <a:pPr algn="ctr"/>
            <a:r>
              <a:rPr lang="en-US" sz="1200"/>
              <a:t>Electrical Engineering</a:t>
            </a:r>
            <a:endParaRPr lang="en-US" sz="1200">
              <a:cs typeface="Calibri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40894D40-241F-47DD-A903-19C7864E35E0}"/>
              </a:ext>
            </a:extLst>
          </p:cNvPr>
          <p:cNvSpPr txBox="1"/>
          <p:nvPr/>
        </p:nvSpPr>
        <p:spPr>
          <a:xfrm>
            <a:off x="8266069" y="3453743"/>
            <a:ext cx="201586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Brian </a:t>
            </a:r>
            <a:r>
              <a:rPr lang="en-US" b="1" err="1"/>
              <a:t>Thervil</a:t>
            </a:r>
            <a:endParaRPr lang="en-US"/>
          </a:p>
          <a:p>
            <a:pPr algn="ctr"/>
            <a:r>
              <a:rPr lang="en-US" sz="1500">
                <a:cs typeface="Arial"/>
              </a:rPr>
              <a:t>Software/System Integration Engineer</a:t>
            </a:r>
          </a:p>
          <a:p>
            <a:pPr algn="ctr"/>
            <a:r>
              <a:rPr lang="en-US" sz="1200"/>
              <a:t>Electrical Engineering</a:t>
            </a:r>
            <a:endParaRPr lang="en-US" sz="1200">
              <a:cs typeface="Calibri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64B18774-154A-4655-915A-A75FEC0ECBA8}"/>
              </a:ext>
            </a:extLst>
          </p:cNvPr>
          <p:cNvSpPr txBox="1"/>
          <p:nvPr/>
        </p:nvSpPr>
        <p:spPr>
          <a:xfrm>
            <a:off x="1921921" y="3480428"/>
            <a:ext cx="2592198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Clayton Cooley</a:t>
            </a:r>
            <a:endParaRPr lang="en-US"/>
          </a:p>
          <a:p>
            <a:pPr algn="ctr"/>
            <a:r>
              <a:rPr lang="en-US" sz="1500"/>
              <a:t>Test Engineer</a:t>
            </a:r>
          </a:p>
          <a:p>
            <a:pPr algn="ctr"/>
            <a:r>
              <a:rPr lang="en-US" sz="1200"/>
              <a:t>Mechanical Engineering</a:t>
            </a:r>
            <a:endParaRPr lang="en-US" sz="1200"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8FD84DB-2E27-429F-AB96-F6BBEA47A6F4}"/>
              </a:ext>
            </a:extLst>
          </p:cNvPr>
          <p:cNvSpPr txBox="1"/>
          <p:nvPr/>
        </p:nvSpPr>
        <p:spPr>
          <a:xfrm>
            <a:off x="4074540" y="3437847"/>
            <a:ext cx="228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Taylor Jacobs</a:t>
            </a:r>
          </a:p>
          <a:p>
            <a:pPr algn="ctr"/>
            <a:r>
              <a:rPr lang="en-US" sz="1500"/>
              <a:t>Flight Dynamics Engineer</a:t>
            </a:r>
          </a:p>
          <a:p>
            <a:pPr algn="ctr"/>
            <a:r>
              <a:rPr lang="en-US" sz="1200"/>
              <a:t>Mechanical Engineering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1D45F78-BDC1-43F7-85A5-8608C58CC179}"/>
              </a:ext>
            </a:extLst>
          </p:cNvPr>
          <p:cNvSpPr txBox="1"/>
          <p:nvPr/>
        </p:nvSpPr>
        <p:spPr>
          <a:xfrm>
            <a:off x="6230655" y="3453743"/>
            <a:ext cx="217830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Brenden Richman</a:t>
            </a:r>
            <a:endParaRPr lang="en-US" b="1">
              <a:cs typeface="Calibri"/>
            </a:endParaRPr>
          </a:p>
          <a:p>
            <a:pPr algn="ctr"/>
            <a:r>
              <a:rPr lang="en-US" sz="1500"/>
              <a:t>CAD/Materials Engineer</a:t>
            </a:r>
            <a:endParaRPr lang="en-US" sz="1500">
              <a:cs typeface="Calibri"/>
            </a:endParaRPr>
          </a:p>
          <a:p>
            <a:pPr algn="ctr"/>
            <a:r>
              <a:rPr lang="en-US" sz="1200"/>
              <a:t>Mechanical Engineering</a:t>
            </a:r>
            <a:endParaRPr lang="en-US" sz="1200">
              <a:cs typeface="Calibri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F3C2CC-A110-45BA-AD0C-E3495E6B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2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027F18-B378-4AA1-BEB8-AEF9B6AE6551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EA0A3E-91E7-4984-8186-95A2D77D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307" y="33118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035970-E602-4303-9A15-8FA5C1BE46FC}"/>
              </a:ext>
            </a:extLst>
          </p:cNvPr>
          <p:cNvSpPr txBox="1"/>
          <p:nvPr/>
        </p:nvSpPr>
        <p:spPr>
          <a:xfrm>
            <a:off x="863600" y="1515533"/>
            <a:ext cx="9766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1600" dirty="0"/>
              <a:t>Staples, G. (2013, July 16). Propeller Static &amp; Dynamic Thrust Calculation. Retrieved from 	https://www.electricrcaircraftguy.com/2013/09/propeller-static-dynamic-thrust-equation.html</a:t>
            </a:r>
          </a:p>
          <a:p>
            <a:pPr indent="-457200"/>
            <a:endParaRPr lang="en-US" sz="1600" dirty="0"/>
          </a:p>
          <a:p>
            <a:pPr indent="-457200"/>
            <a:r>
              <a:rPr lang="en-US" sz="1600" dirty="0"/>
              <a:t>T, G. (2005, March 04). </a:t>
            </a:r>
            <a:r>
              <a:rPr lang="en-US" sz="1600" i="1" dirty="0"/>
              <a:t>What Doesn't Expanding Foam Stick To?</a:t>
            </a:r>
            <a:r>
              <a:rPr lang="en-US" sz="1600" dirty="0"/>
              <a:t> Retrieved from RC Groups: 	https://www.rcgroups.com/forums/showthread.php?341842-What-DOESN-T-expanding-foam-	stick-to/page2</a:t>
            </a:r>
          </a:p>
          <a:p>
            <a:pPr indent="-457200"/>
            <a:endParaRPr lang="en-US" dirty="0"/>
          </a:p>
          <a:p>
            <a:pPr indent="-457200"/>
            <a:endParaRPr lang="en-US" dirty="0"/>
          </a:p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911B4D5-5605-446E-80AC-C7E31F4F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8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45C5C3-834B-489C-86F6-D2FB48DF3E27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24BD6-0D7B-4AE7-AA64-77A77CE9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99" y="316439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4" name="Picture 3" descr="A picture containing animal, sitting&#10;&#10;Description automatically generated">
            <a:extLst>
              <a:ext uri="{FF2B5EF4-FFF2-40B4-BE49-F238E27FC236}">
                <a16:creationId xmlns:a16="http://schemas.microsoft.com/office/drawing/2014/main" id="{50752B0F-148D-4E6D-8390-79521E7608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3150" r="3363" b="20893"/>
          <a:stretch/>
        </p:blipFill>
        <p:spPr>
          <a:xfrm rot="20990330" flipH="1">
            <a:off x="1563157" y="1456350"/>
            <a:ext cx="7204588" cy="2435117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1767E65-5065-410C-9DAB-986B16AD58B8}"/>
              </a:ext>
            </a:extLst>
          </p:cNvPr>
          <p:cNvSpPr txBox="1">
            <a:spLocks/>
          </p:cNvSpPr>
          <p:nvPr/>
        </p:nvSpPr>
        <p:spPr>
          <a:xfrm>
            <a:off x="3401338" y="4647527"/>
            <a:ext cx="4649066" cy="18940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600" dirty="0">
                <a:solidFill>
                  <a:schemeClr val="tx1"/>
                </a:solidFill>
              </a:rPr>
              <a:t>Team 518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600" dirty="0">
                <a:solidFill>
                  <a:schemeClr val="tx1"/>
                </a:solidFill>
              </a:rPr>
              <a:t>Clayton Cooley, Taylor Jacobs, Zachary </a:t>
            </a:r>
            <a:r>
              <a:rPr lang="en-US" sz="1600" dirty="0" err="1">
                <a:solidFill>
                  <a:schemeClr val="tx1"/>
                </a:solidFill>
              </a:rPr>
              <a:t>Noay</a:t>
            </a:r>
            <a:r>
              <a:rPr lang="en-US" sz="1600" dirty="0">
                <a:solidFill>
                  <a:schemeClr val="tx1"/>
                </a:solidFill>
              </a:rPr>
              <a:t>, Brenden Richman, Brian </a:t>
            </a:r>
            <a:r>
              <a:rPr lang="en-US" sz="1600" dirty="0" err="1">
                <a:solidFill>
                  <a:schemeClr val="tx1"/>
                </a:solidFill>
              </a:rPr>
              <a:t>Thervil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1A26F9B-7AB1-4B83-B1BA-D0D290BA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96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6578-5AB2-4362-BCA7-55FB57867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B2263-A647-460C-9A6C-286DD58B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108" y="1363882"/>
            <a:ext cx="8020050" cy="382543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8124AAA-0038-4A67-988C-6511167B1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4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191D1-9839-4A2F-98FC-983E0460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Weight Savings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658A9C-B720-4CB5-8DDD-051714801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77" y="84666"/>
            <a:ext cx="4869313" cy="5833533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11C966-5765-4DA8-946E-B950379D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6" descr="A picture containing black, propeller, white&#10;&#10;Description generated with very high confidence">
            <a:extLst>
              <a:ext uri="{FF2B5EF4-FFF2-40B4-BE49-F238E27FC236}">
                <a16:creationId xmlns:a16="http://schemas.microsoft.com/office/drawing/2014/main" id="{A2C883FC-C8C3-4574-8CB1-CEBA9FF8C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2205986"/>
            <a:ext cx="4201715" cy="22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8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1A92-EE0D-4464-9B6F-0FC28F5D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1FD14E-0241-4A20-8E09-2BA0E9CE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15418-6039-4274-9B32-B2D5A3457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45278" r="15000" b="19305"/>
          <a:stretch/>
        </p:blipFill>
        <p:spPr>
          <a:xfrm>
            <a:off x="200025" y="715962"/>
            <a:ext cx="9715500" cy="2428875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A5230310-5E93-4BE3-8C13-F5D466459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40694" r="11953" b="20000"/>
          <a:stretch/>
        </p:blipFill>
        <p:spPr>
          <a:xfrm>
            <a:off x="438150" y="3038475"/>
            <a:ext cx="9401175" cy="2695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A67E9E-2F0B-498E-8424-E3862736359C}"/>
              </a:ext>
            </a:extLst>
          </p:cNvPr>
          <p:cNvSpPr txBox="1"/>
          <p:nvPr/>
        </p:nvSpPr>
        <p:spPr>
          <a:xfrm>
            <a:off x="333375" y="1828800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D8CED-1F29-40DD-B9C2-1FDCB40BEA2E}"/>
              </a:ext>
            </a:extLst>
          </p:cNvPr>
          <p:cNvSpPr txBox="1"/>
          <p:nvPr/>
        </p:nvSpPr>
        <p:spPr>
          <a:xfrm>
            <a:off x="333375" y="4386263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Displacement</a:t>
            </a:r>
          </a:p>
        </p:txBody>
      </p:sp>
    </p:spTree>
    <p:extLst>
      <p:ext uri="{BB962C8B-B14F-4D97-AF65-F5344CB8AC3E}">
        <p14:creationId xmlns:p14="http://schemas.microsoft.com/office/powerpoint/2010/main" val="3492370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2D688-F0FF-4145-850F-DB14C01D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B7526-A59D-43A5-A8C5-FDAF5A883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50000" r="9608" b="11528"/>
          <a:stretch/>
        </p:blipFill>
        <p:spPr>
          <a:xfrm>
            <a:off x="1779944" y="543075"/>
            <a:ext cx="9944140" cy="2490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88EA82-4463-4289-A4AC-8E87EC1AD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50000" r="10078" b="10833"/>
          <a:stretch/>
        </p:blipFill>
        <p:spPr>
          <a:xfrm>
            <a:off x="1779944" y="3402835"/>
            <a:ext cx="9408204" cy="2411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54B619-6DBE-436C-AA7C-B4F1C6E66908}"/>
              </a:ext>
            </a:extLst>
          </p:cNvPr>
          <p:cNvSpPr txBox="1"/>
          <p:nvPr/>
        </p:nvSpPr>
        <p:spPr>
          <a:xfrm>
            <a:off x="619125" y="1043244"/>
            <a:ext cx="1400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Contact Pressure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5A32E1-E4E0-44AC-BA92-881D620D7D72}"/>
              </a:ext>
            </a:extLst>
          </p:cNvPr>
          <p:cNvSpPr txBox="1"/>
          <p:nvPr/>
        </p:nvSpPr>
        <p:spPr>
          <a:xfrm>
            <a:off x="619125" y="4239463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Strain</a:t>
            </a:r>
          </a:p>
        </p:txBody>
      </p:sp>
    </p:spTree>
    <p:extLst>
      <p:ext uri="{BB962C8B-B14F-4D97-AF65-F5344CB8AC3E}">
        <p14:creationId xmlns:p14="http://schemas.microsoft.com/office/powerpoint/2010/main" val="1756902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EDBB56-460B-4A3C-82E3-68E512797998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0FCE0-026D-4F19-BC26-ECDAEBCA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426" y="295013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Sponsor and Advisor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962A842-B1D4-4530-BA02-41E6D0566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/>
          <a:stretch/>
        </p:blipFill>
        <p:spPr>
          <a:xfrm>
            <a:off x="6864179" y="1299196"/>
            <a:ext cx="1546171" cy="2084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009105B5-7AED-4967-A541-89C6309FB31E}"/>
              </a:ext>
            </a:extLst>
          </p:cNvPr>
          <p:cNvSpPr txBox="1"/>
          <p:nvPr/>
        </p:nvSpPr>
        <p:spPr>
          <a:xfrm>
            <a:off x="5982752" y="4004271"/>
            <a:ext cx="3305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Research in Aerodynamics,  Experimental Fluid Mechanics, and Flow Diagnostics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8343DD0-F2F7-468D-A179-AD799D7E2AAC}"/>
              </a:ext>
            </a:extLst>
          </p:cNvPr>
          <p:cNvSpPr txBox="1"/>
          <p:nvPr/>
        </p:nvSpPr>
        <p:spPr>
          <a:xfrm>
            <a:off x="836248" y="3053844"/>
            <a:ext cx="428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 global security company that provides innovative solutions worldwide.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7863C54-2CC4-4233-88C7-F312C2550617}"/>
              </a:ext>
            </a:extLst>
          </p:cNvPr>
          <p:cNvSpPr txBox="1"/>
          <p:nvPr/>
        </p:nvSpPr>
        <p:spPr>
          <a:xfrm>
            <a:off x="646331" y="3840216"/>
            <a:ext cx="40068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Jennifer </a:t>
            </a:r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Tecson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light, drawing&#10;&#10;Description generated with very high confidence">
            <a:extLst>
              <a:ext uri="{FF2B5EF4-FFF2-40B4-BE49-F238E27FC236}">
                <a16:creationId xmlns:a16="http://schemas.microsoft.com/office/drawing/2014/main" id="{71201F6E-5F24-4D8F-B627-06224AF793B0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73" y="1707998"/>
            <a:ext cx="4819650" cy="1457325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B91A3AB-55C3-41B2-9606-1906AFBA02E7}"/>
              </a:ext>
            </a:extLst>
          </p:cNvPr>
          <p:cNvSpPr txBox="1"/>
          <p:nvPr/>
        </p:nvSpPr>
        <p:spPr>
          <a:xfrm>
            <a:off x="5632184" y="3590025"/>
            <a:ext cx="400685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Dr. </a:t>
            </a:r>
            <a:r>
              <a:rPr lang="en-US" sz="2400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Rajan</a:t>
            </a:r>
            <a:r>
              <a:rPr lang="en-US" sz="2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Kumar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C1B917-77B8-42DB-925D-EC3EEDF2BAFD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r>
              <a:rPr lang="en-US" sz="1400"/>
              <a:t>Taylor Jacobs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E9E142-BC5D-45B6-9CB0-8AFB78F3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3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A59312-BA62-460F-9F0A-0D5DFE4E67F1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14775F-E488-4AB4-9562-9B97A3C8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323" y="329675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Objective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4D6A0F6-C573-477D-991F-CD92DDC26503}"/>
              </a:ext>
            </a:extLst>
          </p:cNvPr>
          <p:cNvSpPr>
            <a:spLocks noGrp="1"/>
          </p:cNvSpPr>
          <p:nvPr/>
        </p:nvSpPr>
        <p:spPr>
          <a:xfrm>
            <a:off x="2185781" y="1808878"/>
            <a:ext cx="7088221" cy="32402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pPr>
              <a:buNone/>
            </a:pPr>
            <a:r>
              <a:rPr lang="en-US" sz="2600" dirty="0">
                <a:ea typeface="+mn-lt"/>
                <a:cs typeface="+mn-lt"/>
              </a:rPr>
              <a:t>The objective of this project is to reduce the weight of a commercially available UAV through light-weighting processes.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196DE-D381-420E-8CE1-F6224C08D97D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r>
              <a:rPr lang="en-US" sz="1400"/>
              <a:t>Taylor Jacobs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FC7C0-E224-42DB-9C4A-84B16F372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37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E7FE87-737B-4FD5-80CE-38BFEC918458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E05838-A688-4F2E-99D1-0C62426D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9905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4A33E-9257-4752-B31E-3431601CA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91" y="922727"/>
            <a:ext cx="5185209" cy="489448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Narrowed down the project scope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Lighten and optimize a commercial fixed wing UAV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Match or improve original UAV parameters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Select a commercial drone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cs typeface="Arial" panose="020B0604020202020204"/>
              </a:rPr>
              <a:t>Believer 1960mm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cs typeface="Arial" panose="020B0604020202020204"/>
              </a:rPr>
              <a:t>Determine methods of light-weighting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cs typeface="Arial" panose="020B0604020202020204"/>
              </a:rPr>
              <a:t>Generative Design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cs typeface="Arial" panose="020B0604020202020204"/>
              </a:rPr>
              <a:t>Multi-use Components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Begin designing and planning</a:t>
            </a:r>
            <a:endParaRPr lang="en-US" sz="2000" dirty="0">
              <a:cs typeface="Arial" panose="020B0604020202020204"/>
            </a:endParaRPr>
          </a:p>
        </p:txBody>
      </p:sp>
      <p:pic>
        <p:nvPicPr>
          <p:cNvPr id="7" name="Picture 6" descr="A satellite in space&#10;&#10;Description automatically generated">
            <a:extLst>
              <a:ext uri="{FF2B5EF4-FFF2-40B4-BE49-F238E27FC236}">
                <a16:creationId xmlns:a16="http://schemas.microsoft.com/office/drawing/2014/main" id="{DFEC37BE-F004-484C-AE83-E1B84AB9D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770">
            <a:off x="6341342" y="1030201"/>
            <a:ext cx="4699053" cy="16360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12DA32-CE0E-41FF-8378-5E0734BE4E76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r>
              <a:rPr lang="en-US" sz="1400"/>
              <a:t>Taylor Jacobs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CD3FA-C88F-4177-B69F-A35DE9C1D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CC2C0-F867-462F-92D8-0DA5030FB2AB}"/>
              </a:ext>
            </a:extLst>
          </p:cNvPr>
          <p:cNvSpPr txBox="1"/>
          <p:nvPr/>
        </p:nvSpPr>
        <p:spPr>
          <a:xfrm>
            <a:off x="7589135" y="2558844"/>
            <a:ext cx="1684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/>
              <a:t>Believer 1960mm</a:t>
            </a:r>
          </a:p>
        </p:txBody>
      </p:sp>
      <p:pic>
        <p:nvPicPr>
          <p:cNvPr id="12" name="Picture 11" descr="A pair of shoes&#10;&#10;Description automatically generated">
            <a:extLst>
              <a:ext uri="{FF2B5EF4-FFF2-40B4-BE49-F238E27FC236}">
                <a16:creationId xmlns:a16="http://schemas.microsoft.com/office/drawing/2014/main" id="{24D0CE1C-511F-4920-8042-ABE3572533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765" r="10093" b="11975"/>
          <a:stretch/>
        </p:blipFill>
        <p:spPr>
          <a:xfrm>
            <a:off x="6857999" y="3585282"/>
            <a:ext cx="2810933" cy="16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2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0FDA277-2AC1-4FC9-BF17-A1B99938AADC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37D46-3CD4-4A9D-8902-F2A11C162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95" y="321197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Generative Design</a:t>
            </a:r>
          </a:p>
        </p:txBody>
      </p:sp>
      <p:pic>
        <p:nvPicPr>
          <p:cNvPr id="5" name="Picture 4" descr="A picture containing knot&#10;&#10;Description automatically generated">
            <a:extLst>
              <a:ext uri="{FF2B5EF4-FFF2-40B4-BE49-F238E27FC236}">
                <a16:creationId xmlns:a16="http://schemas.microsoft.com/office/drawing/2014/main" id="{1FDDDFE5-D4BF-4A44-8F9C-48625692CC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 t="16089" r="18234" b="20105"/>
          <a:stretch/>
        </p:blipFill>
        <p:spPr>
          <a:xfrm>
            <a:off x="6986585" y="1029744"/>
            <a:ext cx="3142455" cy="178274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19B33E40-7722-4238-B599-2FF8A2484E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t="31292" r="22704" b="23951"/>
          <a:stretch/>
        </p:blipFill>
        <p:spPr>
          <a:xfrm>
            <a:off x="6834147" y="3032237"/>
            <a:ext cx="3447333" cy="14373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BA0173-1000-40EE-BAE9-17649BD6A053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r>
              <a:rPr lang="en-US" sz="1400"/>
              <a:t>Taylor Jacobs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B2C86-836C-42A5-B6F8-DC7E344C2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 descr="A picture containing airplane&#10;&#10;Description automatically generated">
            <a:extLst>
              <a:ext uri="{FF2B5EF4-FFF2-40B4-BE49-F238E27FC236}">
                <a16:creationId xmlns:a16="http://schemas.microsoft.com/office/drawing/2014/main" id="{C781F625-4DC5-4F72-B54A-114C24C95F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t="25417" r="4759" b="20896"/>
          <a:stretch/>
        </p:blipFill>
        <p:spPr>
          <a:xfrm rot="20951119">
            <a:off x="2014604" y="3816996"/>
            <a:ext cx="6120521" cy="214842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00B366-8A6C-4C1B-8ED0-F1C18E163E12}"/>
              </a:ext>
            </a:extLst>
          </p:cNvPr>
          <p:cNvSpPr txBox="1">
            <a:spLocks/>
          </p:cNvSpPr>
          <p:nvPr/>
        </p:nvSpPr>
        <p:spPr>
          <a:xfrm>
            <a:off x="757787" y="1594082"/>
            <a:ext cx="5814463" cy="3892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40000"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>
                <a:cs typeface="Arial" panose="020B0604020202020204"/>
              </a:rPr>
              <a:t>Wing support for small sections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cs typeface="Arial" panose="020B0604020202020204"/>
              </a:rPr>
              <a:t>Problematic for following shapes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cs typeface="Arial" panose="020B0604020202020204"/>
              </a:rPr>
              <a:t>Use for supports and mounts in fuselage</a:t>
            </a:r>
          </a:p>
          <a:p>
            <a:pPr>
              <a:lnSpc>
                <a:spcPct val="200000"/>
              </a:lnSpc>
            </a:pPr>
            <a:endParaRPr lang="en-US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6971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D1A89C5-2063-4482-B9CA-8E477A739590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animal, sitting&#10;&#10;Description automatically generated">
            <a:extLst>
              <a:ext uri="{FF2B5EF4-FFF2-40B4-BE49-F238E27FC236}">
                <a16:creationId xmlns:a16="http://schemas.microsoft.com/office/drawing/2014/main" id="{AF73AA60-E6C3-4CCC-BAED-6C3C45851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23099" r="3072" b="21254"/>
          <a:stretch/>
        </p:blipFill>
        <p:spPr>
          <a:xfrm>
            <a:off x="4534679" y="1270000"/>
            <a:ext cx="7473820" cy="249717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8AD708-9D37-41AE-98F8-457860519ED7}"/>
              </a:ext>
            </a:extLst>
          </p:cNvPr>
          <p:cNvSpPr txBox="1">
            <a:spLocks/>
          </p:cNvSpPr>
          <p:nvPr/>
        </p:nvSpPr>
        <p:spPr>
          <a:xfrm>
            <a:off x="733425" y="1546326"/>
            <a:ext cx="4825999" cy="3830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/>
              <a:t>All body components created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Ribbed support structure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Weight estimations calculated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0EB2B-89D9-487E-A280-02DEA5260CD0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r>
              <a:rPr lang="en-US" sz="1400"/>
              <a:t>Taylor Jacobs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82C6D1-0ADE-4264-9E57-0A64437D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7" descr="A picture containing transport, helicopter&#10;&#10;Description generated with very high confidence">
            <a:extLst>
              <a:ext uri="{FF2B5EF4-FFF2-40B4-BE49-F238E27FC236}">
                <a16:creationId xmlns:a16="http://schemas.microsoft.com/office/drawing/2014/main" id="{DA2CAE9F-DA1C-474A-935D-1DB61D60D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95" t="42143" b="24518"/>
          <a:stretch/>
        </p:blipFill>
        <p:spPr>
          <a:xfrm>
            <a:off x="2147887" y="4190506"/>
            <a:ext cx="5654102" cy="1185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343A0-C287-49B1-9905-E7686BB78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04" y="319245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CAD Designs</a:t>
            </a:r>
          </a:p>
        </p:txBody>
      </p:sp>
    </p:spTree>
    <p:extLst>
      <p:ext uri="{BB962C8B-B14F-4D97-AF65-F5344CB8AC3E}">
        <p14:creationId xmlns:p14="http://schemas.microsoft.com/office/powerpoint/2010/main" val="301820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9C3661C-11E1-49D5-A32E-244C3FCAF468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843EB8-8876-4148-93A9-713BBD7F7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08" y="1188615"/>
            <a:ext cx="8100827" cy="2240385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188B3E-9CAB-4627-AAA2-600D060DD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09" y="3967327"/>
            <a:ext cx="3248128" cy="1613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48FD14-0A16-4792-9A28-83EB597B0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5" y="1272591"/>
            <a:ext cx="2772668" cy="817467"/>
          </a:xfrm>
          <a:prstGeom prst="rect">
            <a:avLst/>
          </a:prstGeom>
        </p:spPr>
      </p:pic>
      <p:pic>
        <p:nvPicPr>
          <p:cNvPr id="11" name="Picture 1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1C523AE1-D90E-4BFC-B880-566608A0DE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4" y="3129859"/>
            <a:ext cx="2042530" cy="733013"/>
          </a:xfrm>
          <a:prstGeom prst="rect">
            <a:avLst/>
          </a:prstGeom>
        </p:spPr>
      </p:pic>
      <p:pic>
        <p:nvPicPr>
          <p:cNvPr id="13" name="Picture 12" descr="A picture containing bed&#10;&#10;Description automatically generated">
            <a:extLst>
              <a:ext uri="{FF2B5EF4-FFF2-40B4-BE49-F238E27FC236}">
                <a16:creationId xmlns:a16="http://schemas.microsoft.com/office/drawing/2014/main" id="{9B80A308-11C7-449A-B970-9CE92BCE5B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5" b="4331"/>
          <a:stretch/>
        </p:blipFill>
        <p:spPr>
          <a:xfrm>
            <a:off x="237653" y="2250991"/>
            <a:ext cx="3011733" cy="7542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8807D5-65A7-4B88-96A4-E517B57A692E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r>
              <a:rPr lang="en-US" sz="1400"/>
              <a:t>Taylor Jacobs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C7CF4-DD7C-4C98-93A5-BFF9360E9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303703A-0844-41D8-AD75-967730E90854}"/>
              </a:ext>
            </a:extLst>
          </p:cNvPr>
          <p:cNvCxnSpPr/>
          <p:nvPr/>
        </p:nvCxnSpPr>
        <p:spPr>
          <a:xfrm flipH="1" flipV="1">
            <a:off x="3067050" y="1771650"/>
            <a:ext cx="489858" cy="1619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9BE0A0-DA59-430D-BABA-679D118BDF4D}"/>
              </a:ext>
            </a:extLst>
          </p:cNvPr>
          <p:cNvCxnSpPr>
            <a:cxnSpLocks/>
          </p:cNvCxnSpPr>
          <p:nvPr/>
        </p:nvCxnSpPr>
        <p:spPr>
          <a:xfrm flipH="1" flipV="1">
            <a:off x="3158218" y="2509415"/>
            <a:ext cx="398690" cy="162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32C8FE-0474-4CEE-B1E0-8428C11F3AF5}"/>
              </a:ext>
            </a:extLst>
          </p:cNvPr>
          <p:cNvCxnSpPr>
            <a:cxnSpLocks/>
          </p:cNvCxnSpPr>
          <p:nvPr/>
        </p:nvCxnSpPr>
        <p:spPr>
          <a:xfrm flipH="1">
            <a:off x="2941864" y="3104307"/>
            <a:ext cx="615044" cy="213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D6696BC-D326-4585-8A3B-2530CEE83B5B}"/>
              </a:ext>
            </a:extLst>
          </p:cNvPr>
          <p:cNvSpPr/>
          <p:nvPr/>
        </p:nvSpPr>
        <p:spPr>
          <a:xfrm>
            <a:off x="6608776" y="1628775"/>
            <a:ext cx="628650" cy="17335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69DA26-7396-40D3-825A-C99A8EDEC4A5}"/>
              </a:ext>
            </a:extLst>
          </p:cNvPr>
          <p:cNvSpPr/>
          <p:nvPr/>
        </p:nvSpPr>
        <p:spPr>
          <a:xfrm>
            <a:off x="9893990" y="1628775"/>
            <a:ext cx="628650" cy="17335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2FAE78-0C03-42E6-BD31-E42DB77FE13A}"/>
              </a:ext>
            </a:extLst>
          </p:cNvPr>
          <p:cNvSpPr/>
          <p:nvPr/>
        </p:nvSpPr>
        <p:spPr>
          <a:xfrm>
            <a:off x="10522640" y="1628775"/>
            <a:ext cx="1086264" cy="17335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181CC3-73B9-40B6-A91C-0F1C5F452C11}"/>
              </a:ext>
            </a:extLst>
          </p:cNvPr>
          <p:cNvSpPr/>
          <p:nvPr/>
        </p:nvSpPr>
        <p:spPr>
          <a:xfrm>
            <a:off x="5104737" y="5277493"/>
            <a:ext cx="3140766" cy="27251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EC7A6-E6C8-4DB8-83D7-FB83D307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313292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Weight Savings</a:t>
            </a:r>
          </a:p>
        </p:txBody>
      </p:sp>
    </p:spTree>
    <p:extLst>
      <p:ext uri="{BB962C8B-B14F-4D97-AF65-F5344CB8AC3E}">
        <p14:creationId xmlns:p14="http://schemas.microsoft.com/office/powerpoint/2010/main" val="13272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9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F0DCE0-FD67-4ED0-A5FB-6C16973C39DC}"/>
              </a:ext>
            </a:extLst>
          </p:cNvPr>
          <p:cNvSpPr/>
          <p:nvPr/>
        </p:nvSpPr>
        <p:spPr>
          <a:xfrm>
            <a:off x="-85060" y="398251"/>
            <a:ext cx="10496898" cy="535199"/>
          </a:xfrm>
          <a:prstGeom prst="roundRect">
            <a:avLst/>
          </a:prstGeom>
          <a:solidFill>
            <a:srgbClr val="BDB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79947-871C-4254-BA03-F2FC19BD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2693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Effects on Flight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79AA6-10E9-4386-8CCF-BB17089E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7547" r="6691" b="10571"/>
          <a:stretch/>
        </p:blipFill>
        <p:spPr>
          <a:xfrm>
            <a:off x="4677956" y="933450"/>
            <a:ext cx="6066147" cy="471365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E8C76C-6DCF-45DA-A687-1C985F59E532}"/>
              </a:ext>
            </a:extLst>
          </p:cNvPr>
          <p:cNvSpPr txBox="1">
            <a:spLocks/>
          </p:cNvSpPr>
          <p:nvPr/>
        </p:nvSpPr>
        <p:spPr>
          <a:xfrm>
            <a:off x="677334" y="1664758"/>
            <a:ext cx="4187781" cy="38300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sz="2000" dirty="0"/>
              <a:t>Changes stability of flight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Lift and drag changes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Can be fixed with component placement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A3FC1-294B-444C-9FB9-9EABFC7B792E}"/>
              </a:ext>
            </a:extLst>
          </p:cNvPr>
          <p:cNvSpPr/>
          <p:nvPr/>
        </p:nvSpPr>
        <p:spPr>
          <a:xfrm>
            <a:off x="10408737" y="5581134"/>
            <a:ext cx="1342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 </a:t>
            </a:r>
            <a:r>
              <a:rPr lang="en-US" sz="1400"/>
              <a:t>Taylor Jacobs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7ABEE8-1A1D-4E6E-B4FB-0FBD1B9A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2415" y="6221519"/>
            <a:ext cx="683339" cy="365125"/>
          </a:xfrm>
        </p:spPr>
        <p:txBody>
          <a:bodyPr/>
          <a:lstStyle/>
          <a:p>
            <a:fld id="{519954A3-9DFD-4C44-94BA-B95130A3BA1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6695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6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BCB792"/>
      </a:accent1>
      <a:accent2>
        <a:srgbClr val="9A0000"/>
      </a:accent2>
      <a:accent3>
        <a:srgbClr val="3F3F3F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636</Words>
  <Application>Microsoft Office PowerPoint</Application>
  <PresentationFormat>Widescreen</PresentationFormat>
  <Paragraphs>185</Paragraphs>
  <Slides>25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 3</vt:lpstr>
      <vt:lpstr>Facet</vt:lpstr>
      <vt:lpstr>PowerPoint Presentation</vt:lpstr>
      <vt:lpstr>Team Introduction</vt:lpstr>
      <vt:lpstr>Sponsor and Advisor</vt:lpstr>
      <vt:lpstr>Project Objective</vt:lpstr>
      <vt:lpstr>Project Summary</vt:lpstr>
      <vt:lpstr>Generative Design</vt:lpstr>
      <vt:lpstr>CAD Designs</vt:lpstr>
      <vt:lpstr>Weight Savings</vt:lpstr>
      <vt:lpstr>Effects on Flight</vt:lpstr>
      <vt:lpstr>Thrust Changes</vt:lpstr>
      <vt:lpstr>Prototyping</vt:lpstr>
      <vt:lpstr> 3D Skeletons </vt:lpstr>
      <vt:lpstr> 3D Skeletons </vt:lpstr>
      <vt:lpstr>Expanding Foam</vt:lpstr>
      <vt:lpstr>Polyurethane Foam </vt:lpstr>
      <vt:lpstr>Polyurethane Foam </vt:lpstr>
      <vt:lpstr>Polyurethane Foam </vt:lpstr>
      <vt:lpstr>Polyurethane Foam </vt:lpstr>
      <vt:lpstr>Future Work </vt:lpstr>
      <vt:lpstr>References</vt:lpstr>
      <vt:lpstr>Questions</vt:lpstr>
      <vt:lpstr>Budget </vt:lpstr>
      <vt:lpstr>Full Weight Savings</vt:lpstr>
      <vt:lpstr>Force Analysis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Taylor Jacobs</cp:lastModifiedBy>
  <cp:revision>1</cp:revision>
  <dcterms:created xsi:type="dcterms:W3CDTF">2020-01-29T14:24:55Z</dcterms:created>
  <dcterms:modified xsi:type="dcterms:W3CDTF">2020-02-03T21:31:04Z</dcterms:modified>
</cp:coreProperties>
</file>