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58" r:id="rId4"/>
    <p:sldId id="262" r:id="rId5"/>
    <p:sldId id="260" r:id="rId6"/>
    <p:sldId id="261" r:id="rId7"/>
    <p:sldId id="271" r:id="rId8"/>
    <p:sldId id="270" r:id="rId9"/>
    <p:sldId id="263" r:id="rId10"/>
    <p:sldId id="267" r:id="rId11"/>
    <p:sldId id="272" r:id="rId12"/>
    <p:sldId id="273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D67E63-CCD3-4874-961C-92F5B76AD0FD}">
          <p14:sldIdLst>
            <p14:sldId id="257"/>
            <p14:sldId id="256"/>
            <p14:sldId id="258"/>
            <p14:sldId id="262"/>
            <p14:sldId id="260"/>
            <p14:sldId id="261"/>
            <p14:sldId id="271"/>
            <p14:sldId id="270"/>
            <p14:sldId id="263"/>
            <p14:sldId id="267"/>
            <p14:sldId id="272"/>
            <p14:sldId id="273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Effects</a:t>
            </a:r>
            <a:r>
              <a:rPr lang="en-US" baseline="0"/>
              <a:t> of Increasing Fuel Cell Area for different Platinum Concentration Electrodes</a:t>
            </a:r>
            <a:endParaRPr lang="en-US"/>
          </a:p>
        </c:rich>
      </c:tx>
      <c:layout>
        <c:manualLayout>
          <c:xMode val="edge"/>
          <c:yMode val="edge"/>
          <c:x val="0.12248600174978128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03937007874017"/>
          <c:y val="0.17171296296296298"/>
          <c:w val="0.71862868993227702"/>
          <c:h val="0.66782363542384415"/>
        </c:manualLayout>
      </c:layout>
      <c:scatterChart>
        <c:scatterStyle val="smoothMarker"/>
        <c:varyColors val="0"/>
        <c:ser>
          <c:idx val="0"/>
          <c:order val="0"/>
          <c:tx>
            <c:v>20% Pt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Sheet1!$F$16:$F$21</c:f>
              <c:numCache>
                <c:formatCode>General</c:formatCode>
                <c:ptCount val="6"/>
                <c:pt idx="0">
                  <c:v>15.5</c:v>
                </c:pt>
                <c:pt idx="1">
                  <c:v>3.875</c:v>
                </c:pt>
                <c:pt idx="2">
                  <c:v>1.7222222222222221</c:v>
                </c:pt>
                <c:pt idx="3">
                  <c:v>0.96875</c:v>
                </c:pt>
                <c:pt idx="4">
                  <c:v>0.62000000000000011</c:v>
                </c:pt>
                <c:pt idx="5">
                  <c:v>0.43055555555555552</c:v>
                </c:pt>
              </c:numCache>
            </c:numRef>
          </c:xVal>
          <c:yVal>
            <c:numRef>
              <c:f>Sheet1!$G$16:$G$21</c:f>
              <c:numCache>
                <c:formatCode>General</c:formatCode>
                <c:ptCount val="6"/>
                <c:pt idx="0">
                  <c:v>227.17982083331322</c:v>
                </c:pt>
                <c:pt idx="1">
                  <c:v>70.700847916656613</c:v>
                </c:pt>
                <c:pt idx="2">
                  <c:v>38.73972422838834</c:v>
                </c:pt>
                <c:pt idx="3">
                  <c:v>26.546387499994967</c:v>
                </c:pt>
                <c:pt idx="4">
                  <c:v>20.442297499995973</c:v>
                </c:pt>
                <c:pt idx="5">
                  <c:v>16.87786751542874</c:v>
                </c:pt>
              </c:numCache>
            </c:numRef>
          </c:yVal>
          <c:smooth val="1"/>
        </c:ser>
        <c:ser>
          <c:idx val="1"/>
          <c:order val="1"/>
          <c:tx>
            <c:v>40% Pt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Sheet1!$C$16:$C$21</c:f>
              <c:numCache>
                <c:formatCode>General</c:formatCode>
                <c:ptCount val="6"/>
                <c:pt idx="0">
                  <c:v>13.988749999999998</c:v>
                </c:pt>
                <c:pt idx="1">
                  <c:v>3.4971874999999994</c:v>
                </c:pt>
                <c:pt idx="2">
                  <c:v>1.5543055555555554</c:v>
                </c:pt>
                <c:pt idx="3">
                  <c:v>0.87429687499999986</c:v>
                </c:pt>
                <c:pt idx="4">
                  <c:v>0.55954999999999999</c:v>
                </c:pt>
                <c:pt idx="5">
                  <c:v>0.38857638888888885</c:v>
                </c:pt>
              </c:numCache>
            </c:numRef>
          </c:xVal>
          <c:yVal>
            <c:numRef>
              <c:f>Sheet1!$D$16:$D$21</c:f>
              <c:numCache>
                <c:formatCode>General</c:formatCode>
                <c:ptCount val="6"/>
                <c:pt idx="0">
                  <c:v>239.93547041664752</c:v>
                </c:pt>
                <c:pt idx="1">
                  <c:v>73.386288593740431</c:v>
                </c:pt>
                <c:pt idx="2">
                  <c:v>39.709488209870166</c:v>
                </c:pt>
                <c:pt idx="3">
                  <c:v>26.96601180989105</c:v>
                </c:pt>
                <c:pt idx="4">
                  <c:v>20.630301583329505</c:v>
                </c:pt>
                <c:pt idx="5">
                  <c:v>16.95248460454928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58053648"/>
        <c:axId val="-958047120"/>
      </c:scatterChart>
      <c:valAx>
        <c:axId val="-958053648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Size</a:t>
                </a:r>
                <a:r>
                  <a:rPr lang="en-US" baseline="0"/>
                  <a:t> of Fuel Cell (in^2)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8047120"/>
        <c:crosses val="autoZero"/>
        <c:crossBetween val="midCat"/>
      </c:valAx>
      <c:valAx>
        <c:axId val="-95804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8053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37326-0F91-4412-81C0-1DA9878EA23B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667D-D040-4F86-B9BB-5421B9D1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F1B1F-1A1B-4CEC-99FC-E00F7D4489D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8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5B2-C665-4970-9BD6-7E89ED98644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0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9D51-4902-4F8F-96D7-0C95BAB32F5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2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BB02-FA61-4026-8B4E-E4F30A46664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8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087-7A31-49FF-8C76-262C2B64FC6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5300F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5300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457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F6DA-0E20-4D29-A347-316CA10AC836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77A8-62F8-4576-9C63-B9CEAA7B5B6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DC79-EBC2-453E-93AB-C7ADABDE26C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6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3674-92A0-4861-815B-03DD6CFDB27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2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7316-86DD-4EAE-882C-F07FE7588B5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294B-7205-4507-BD73-D518CCF4AAE9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CF98-D1DF-400F-9673-2130146ABA6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3C93-CEFA-4A25-84DD-6EA85C92101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D30-B195-454A-B373-D569C52348D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C546-1926-4EA4-8F52-E55B4EA1A05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7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827-1DC2-488C-9549-FC641AE34AF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4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68-DBF1-4135-8DC3-52AC8ECAF04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3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0DE66-A8A6-4471-B9EB-9E2BAC2AA51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7B2E4DB1-D01C-4977-9DFD-F5B1C8C0F2B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2/19/2015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9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70" y="1341328"/>
            <a:ext cx="8825658" cy="3329581"/>
          </a:xfrm>
        </p:spPr>
        <p:txBody>
          <a:bodyPr/>
          <a:lstStyle/>
          <a:p>
            <a:r>
              <a:rPr lang="en-US" sz="4800" dirty="0" smtClean="0"/>
              <a:t>Portable Kit for Alkaline Membrane Fuel Cell (AMFC)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3888" y="3920814"/>
            <a:ext cx="2273301" cy="2423519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Team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------------------------------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Nicole Alvarez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Bryan </a:t>
            </a:r>
            <a:r>
              <a:rPr lang="en-US" sz="1600" dirty="0">
                <a:solidFill>
                  <a:schemeClr val="tx1"/>
                </a:solidFill>
              </a:rPr>
              <a:t>Anderson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Collin </a:t>
            </a:r>
            <a:r>
              <a:rPr lang="en-US" sz="1600" dirty="0" err="1">
                <a:solidFill>
                  <a:schemeClr val="tx1"/>
                </a:solidFill>
              </a:rPr>
              <a:t>Heiser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Mustafa </a:t>
            </a:r>
            <a:r>
              <a:rPr lang="en-US" sz="1600" dirty="0">
                <a:solidFill>
                  <a:schemeClr val="tx1"/>
                </a:solidFill>
              </a:rPr>
              <a:t>Nek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James Richardson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famu.edu/trio/UserFiles/Image/New_TRiO_Website/famu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5" y="173457"/>
            <a:ext cx="1274342" cy="12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thumb/e/e5/FSU_seal.svg/1024px-FSU_sea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97" y="173457"/>
            <a:ext cx="1274342" cy="12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wimg0-a.akamaihd.net/profile_images/1449204998/COE_color_se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9" y="173457"/>
            <a:ext cx="1274342" cy="12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6592" y="4717074"/>
            <a:ext cx="36375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Advisor: Juan </a:t>
            </a:r>
            <a:r>
              <a:rPr lang="en-US" sz="2400" dirty="0" smtClean="0">
                <a:solidFill>
                  <a:prstClr val="white"/>
                </a:solidFill>
              </a:rPr>
              <a:t>Ordonez,</a:t>
            </a:r>
          </a:p>
          <a:p>
            <a:pPr algn="ctr" defTabSz="457200"/>
            <a:r>
              <a:rPr lang="en-US" sz="2400" dirty="0" smtClean="0">
                <a:solidFill>
                  <a:prstClr val="white"/>
                </a:solidFill>
              </a:rPr>
              <a:t>Jose Vargas</a:t>
            </a:r>
            <a:endParaRPr lang="en-US" sz="24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2400" dirty="0" smtClean="0">
                <a:solidFill>
                  <a:prstClr val="white"/>
                </a:solidFill>
              </a:rPr>
              <a:t>Sponsor: FIPSE</a:t>
            </a:r>
            <a:endParaRPr lang="en-US" sz="24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Group 10</a:t>
            </a:r>
          </a:p>
        </p:txBody>
      </p:sp>
    </p:spTree>
    <p:extLst>
      <p:ext uri="{BB962C8B-B14F-4D97-AF65-F5344CB8AC3E}">
        <p14:creationId xmlns:p14="http://schemas.microsoft.com/office/powerpoint/2010/main" val="4114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Machining and creating a functioning cell</a:t>
            </a:r>
            <a:endParaRPr lang="en-US" dirty="0"/>
          </a:p>
          <a:p>
            <a:pPr lvl="1"/>
            <a:r>
              <a:rPr lang="en-US" dirty="0" smtClean="0"/>
              <a:t>Machining will start on 02/23/2015 </a:t>
            </a:r>
          </a:p>
          <a:p>
            <a:r>
              <a:rPr lang="en-US" dirty="0" smtClean="0"/>
              <a:t>Ensure we have a gas system that is portable and meets DOT standards</a:t>
            </a:r>
          </a:p>
          <a:p>
            <a:pPr lvl="1"/>
            <a:r>
              <a:rPr lang="en-US" dirty="0" smtClean="0"/>
              <a:t>In contact now with a supplier</a:t>
            </a:r>
          </a:p>
          <a:p>
            <a:r>
              <a:rPr lang="en-US" dirty="0" smtClean="0"/>
              <a:t>Perform the needed tests on the fuel cell</a:t>
            </a:r>
          </a:p>
          <a:p>
            <a:pPr lvl="1"/>
            <a:r>
              <a:rPr lang="en-US" dirty="0" smtClean="0"/>
              <a:t>Testing can begin 3/02/2015</a:t>
            </a:r>
          </a:p>
          <a:p>
            <a:r>
              <a:rPr lang="en-US" dirty="0"/>
              <a:t>Order the necessary casing to ensure the cells portability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Collin Heiser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10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2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0650"/>
          </a:xfrm>
        </p:spPr>
        <p:txBody>
          <a:bodyPr/>
          <a:lstStyle/>
          <a:p>
            <a:r>
              <a:rPr lang="en-US" dirty="0" smtClean="0"/>
              <a:t>Updates from UFPR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3368"/>
            <a:ext cx="8946541" cy="4965031"/>
          </a:xfrm>
        </p:spPr>
        <p:txBody>
          <a:bodyPr/>
          <a:lstStyle/>
          <a:p>
            <a:r>
              <a:rPr lang="en-US" dirty="0" smtClean="0"/>
              <a:t>Larissa </a:t>
            </a:r>
            <a:r>
              <a:rPr lang="en-US" dirty="0" err="1" smtClean="0"/>
              <a:t>Villar</a:t>
            </a:r>
            <a:r>
              <a:rPr lang="en-US" dirty="0" smtClean="0"/>
              <a:t> &amp; Leonardo Oliveira</a:t>
            </a:r>
          </a:p>
          <a:p>
            <a:r>
              <a:rPr lang="en-US" dirty="0" smtClean="0"/>
              <a:t>Arriving on April 6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Open House</a:t>
            </a:r>
          </a:p>
          <a:p>
            <a:r>
              <a:rPr lang="en-US" dirty="0" smtClean="0"/>
              <a:t>Operation and Safety Manual</a:t>
            </a:r>
          </a:p>
          <a:p>
            <a:endParaRPr lang="en-US" dirty="0"/>
          </a:p>
        </p:txBody>
      </p:sp>
      <p:pic>
        <p:nvPicPr>
          <p:cNvPr id="4" name="Picture 8" descr="curitiba-map-brazil.jpg (550×53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1" y="3097722"/>
            <a:ext cx="2877387" cy="27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SUFAMU banner.PNG (718×25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13" y="1069927"/>
            <a:ext cx="5973366" cy="20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529" y="3264111"/>
            <a:ext cx="2031134" cy="1408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5482" y="6066572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James Richardson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11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2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903"/>
          </a:xfrm>
        </p:spPr>
        <p:txBody>
          <a:bodyPr/>
          <a:lstStyle/>
          <a:p>
            <a:r>
              <a:rPr lang="en-US" dirty="0" smtClean="0"/>
              <a:t>Challenges Faced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48588"/>
            <a:ext cx="8946541" cy="4499811"/>
          </a:xfrm>
        </p:spPr>
        <p:txBody>
          <a:bodyPr/>
          <a:lstStyle/>
          <a:p>
            <a:r>
              <a:rPr lang="en-US" dirty="0" smtClean="0"/>
              <a:t>Working between two Nations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Differing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Need of some specialty products</a:t>
            </a:r>
          </a:p>
          <a:p>
            <a:pPr lvl="1"/>
            <a:r>
              <a:rPr lang="en-US" dirty="0" smtClean="0"/>
              <a:t>Vendors</a:t>
            </a:r>
          </a:p>
          <a:p>
            <a:r>
              <a:rPr lang="en-US" dirty="0" smtClean="0"/>
              <a:t>Unreasonable to form a prototype</a:t>
            </a:r>
          </a:p>
          <a:p>
            <a:pPr lvl="1"/>
            <a:r>
              <a:rPr lang="en-US" dirty="0" smtClean="0"/>
              <a:t>Constrained by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James Richardson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12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2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</a:t>
            </a:r>
            <a:r>
              <a:rPr lang="en-US" dirty="0"/>
              <a:t>C</a:t>
            </a:r>
            <a:r>
              <a:rPr lang="en-US" dirty="0" smtClean="0"/>
              <a:t>hart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095" y="1531129"/>
            <a:ext cx="9862559" cy="3685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James Richardson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13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4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                                       Slide 14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7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65591"/>
          </a:xfrm>
        </p:spPr>
        <p:txBody>
          <a:bodyPr/>
          <a:lstStyle/>
          <a:p>
            <a:pPr algn="ctr"/>
            <a:r>
              <a:rPr lang="en-US" sz="3600" dirty="0" smtClean="0"/>
              <a:t>What is an Alkaline Membrane Fuel Cell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293" y="1398073"/>
            <a:ext cx="8946541" cy="4195481"/>
          </a:xfrm>
        </p:spPr>
        <p:txBody>
          <a:bodyPr/>
          <a:lstStyle/>
          <a:p>
            <a:r>
              <a:rPr lang="en-US" dirty="0" smtClean="0"/>
              <a:t>Four Main Components</a:t>
            </a:r>
          </a:p>
          <a:p>
            <a:pPr lvl="1"/>
            <a:r>
              <a:rPr lang="en-US" dirty="0" smtClean="0"/>
              <a:t>Anode</a:t>
            </a:r>
          </a:p>
          <a:p>
            <a:pPr lvl="1"/>
            <a:r>
              <a:rPr lang="en-US" dirty="0" smtClean="0"/>
              <a:t>Cathode</a:t>
            </a:r>
          </a:p>
          <a:p>
            <a:pPr lvl="1"/>
            <a:r>
              <a:rPr lang="en-US" dirty="0" smtClean="0"/>
              <a:t>Membrane</a:t>
            </a:r>
          </a:p>
          <a:p>
            <a:pPr lvl="1"/>
            <a:r>
              <a:rPr lang="en-US" dirty="0" smtClean="0"/>
              <a:t>Bipolar Plates</a:t>
            </a:r>
          </a:p>
          <a:p>
            <a:pPr lvl="1"/>
            <a:endParaRPr lang="en-US" dirty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 environmental pollutants</a:t>
            </a:r>
          </a:p>
          <a:p>
            <a:pPr lvl="1"/>
            <a:r>
              <a:rPr lang="en-US" dirty="0" smtClean="0"/>
              <a:t>Higher Current Density </a:t>
            </a:r>
          </a:p>
          <a:p>
            <a:pPr lvl="1"/>
            <a:r>
              <a:rPr lang="en-US" dirty="0" smtClean="0"/>
              <a:t>Organic Membrane used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6761" y="5118120"/>
            <a:ext cx="425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 Schematic of an AMFC </a:t>
            </a:r>
            <a:endParaRPr lang="en-US" sz="1600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60" y="1398073"/>
            <a:ext cx="4067175" cy="22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61" y="3838240"/>
            <a:ext cx="3228975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Collin Heiser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2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4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703" y="1718124"/>
            <a:ext cx="4421188" cy="4195481"/>
          </a:xfrm>
        </p:spPr>
        <p:txBody>
          <a:bodyPr/>
          <a:lstStyle/>
          <a:p>
            <a:r>
              <a:rPr lang="en-US" dirty="0" smtClean="0"/>
              <a:t>We are designing a portable AMFC with custom specifications to meet our particular application</a:t>
            </a:r>
          </a:p>
          <a:p>
            <a:r>
              <a:rPr lang="en-US" dirty="0" smtClean="0"/>
              <a:t>Helping to prove the effectiveness of the organic cellulose membrane and KOH</a:t>
            </a:r>
          </a:p>
          <a:p>
            <a:r>
              <a:rPr lang="en-US" dirty="0" smtClean="0"/>
              <a:t>This will be done by taking the existing research as a base for introducing some of the new ideas we will be implementing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052918"/>
            <a:ext cx="4737100" cy="30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8351" y="5155857"/>
            <a:ext cx="425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Existing AMFC in Brazil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Collin Heiser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r>
              <a:rPr lang="en-US" dirty="0" smtClean="0">
                <a:solidFill>
                  <a:prstClr val="white"/>
                </a:solidFill>
              </a:rPr>
              <a:t>3 </a:t>
            </a:r>
            <a:r>
              <a:rPr lang="en-US" dirty="0" smtClean="0">
                <a:solidFill>
                  <a:prstClr val="white"/>
                </a:solidFill>
              </a:rPr>
              <a:t>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3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Exploded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25" y="1152983"/>
            <a:ext cx="7411347" cy="4448932"/>
          </a:xfrm>
        </p:spPr>
      </p:pic>
      <p:sp>
        <p:nvSpPr>
          <p:cNvPr id="5" name="TextBox 4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Collin Heiser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r>
              <a:rPr lang="en-US" dirty="0" smtClean="0">
                <a:solidFill>
                  <a:prstClr val="white"/>
                </a:solidFill>
              </a:rPr>
              <a:t>4 </a:t>
            </a:r>
            <a:r>
              <a:rPr lang="en-US" dirty="0" smtClean="0">
                <a:solidFill>
                  <a:prstClr val="white"/>
                </a:solidFill>
              </a:rPr>
              <a:t>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1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Plate Drawing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295" y="1416844"/>
            <a:ext cx="5924550" cy="409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Collin Heiser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r>
              <a:rPr lang="en-US" dirty="0" smtClean="0">
                <a:solidFill>
                  <a:prstClr val="white"/>
                </a:solidFill>
              </a:rPr>
              <a:t>5 </a:t>
            </a:r>
            <a:r>
              <a:rPr lang="en-US" dirty="0" smtClean="0">
                <a:solidFill>
                  <a:prstClr val="white"/>
                </a:solidFill>
              </a:rPr>
              <a:t>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1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Bracket Drawing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3" t="1600" r="2250"/>
          <a:stretch/>
        </p:blipFill>
        <p:spPr>
          <a:xfrm>
            <a:off x="2909455" y="1319644"/>
            <a:ext cx="6244936" cy="4128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Collin Heiser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r>
              <a:rPr lang="en-US" dirty="0" smtClean="0">
                <a:solidFill>
                  <a:prstClr val="white"/>
                </a:solidFill>
              </a:rPr>
              <a:t>6 </a:t>
            </a:r>
            <a:r>
              <a:rPr lang="en-US" dirty="0" smtClean="0">
                <a:solidFill>
                  <a:prstClr val="white"/>
                </a:solidFill>
              </a:rPr>
              <a:t>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7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26899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Material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8990"/>
            <a:ext cx="8946541" cy="4979409"/>
          </a:xfrm>
        </p:spPr>
        <p:txBody>
          <a:bodyPr/>
          <a:lstStyle/>
          <a:p>
            <a:r>
              <a:rPr lang="en-US" dirty="0" smtClean="0"/>
              <a:t>Completed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Awaiting Completion</a:t>
            </a:r>
          </a:p>
          <a:p>
            <a:pPr lvl="1"/>
            <a:r>
              <a:rPr lang="en-US" dirty="0" smtClean="0"/>
              <a:t>Fuel Delivery System</a:t>
            </a:r>
          </a:p>
          <a:p>
            <a:pPr lvl="1"/>
            <a:r>
              <a:rPr lang="en-US" dirty="0" smtClean="0"/>
              <a:t>Casing for Educational Kit</a:t>
            </a:r>
          </a:p>
          <a:p>
            <a:pPr lvl="1"/>
            <a:r>
              <a:rPr lang="en-US" dirty="0" smtClean="0"/>
              <a:t>Observable Output using Generated Power</a:t>
            </a:r>
          </a:p>
          <a:p>
            <a:pPr lvl="1"/>
            <a:r>
              <a:rPr lang="en-US" dirty="0" smtClean="0"/>
              <a:t>Operation and Safety Manual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9" y="1890280"/>
            <a:ext cx="7692414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James Richardson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7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9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24" y="385119"/>
            <a:ext cx="3911317" cy="930876"/>
          </a:xfrm>
        </p:spPr>
        <p:txBody>
          <a:bodyPr/>
          <a:lstStyle/>
          <a:p>
            <a:r>
              <a:rPr lang="en-US" sz="4000" dirty="0" smtClean="0"/>
              <a:t>Effects of Sizing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0" y="1315995"/>
            <a:ext cx="3401063" cy="4088987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sz="2200" dirty="0"/>
              <a:t>Limitations on Size without wasting materials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2200" dirty="0"/>
              <a:t>Some material costs remain constant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2200" dirty="0"/>
              <a:t>20% Platinum concentration electrode</a:t>
            </a:r>
          </a:p>
          <a:p>
            <a:pPr marL="800100" lvl="2" indent="-342900">
              <a:buFont typeface="Wingdings 3" charset="2"/>
              <a:buChar char=""/>
            </a:pPr>
            <a:r>
              <a:rPr lang="en-US" sz="2000" dirty="0"/>
              <a:t>20 cm x 20 cm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2200" dirty="0"/>
              <a:t>40% Platinum concentration electrode</a:t>
            </a:r>
          </a:p>
          <a:p>
            <a:pPr marL="800100" lvl="2" indent="-342900">
              <a:buFont typeface="Wingdings 3" charset="2"/>
              <a:buChar char=""/>
            </a:pPr>
            <a:r>
              <a:rPr lang="en-US" sz="2000" dirty="0"/>
              <a:t>19 cm x 19 cm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2200" dirty="0"/>
              <a:t>Benefits/Drawbacks</a:t>
            </a:r>
          </a:p>
          <a:p>
            <a:pPr marL="800100" lvl="2" indent="-342900">
              <a:buFont typeface="Wingdings 3" charset="2"/>
              <a:buChar char=""/>
            </a:pPr>
            <a:r>
              <a:rPr lang="en-US" sz="2000" dirty="0"/>
              <a:t>$2.68 difference in cost</a:t>
            </a:r>
          </a:p>
          <a:p>
            <a:pPr marL="800100" lvl="2" indent="-342900">
              <a:buFont typeface="Wingdings 3" charset="2"/>
              <a:buChar char=""/>
            </a:pPr>
            <a:r>
              <a:rPr lang="en-US" sz="2000" dirty="0" smtClean="0"/>
              <a:t>Increase </a:t>
            </a:r>
            <a:r>
              <a:rPr lang="en-US" sz="2000" dirty="0"/>
              <a:t>in efficiency</a:t>
            </a:r>
          </a:p>
          <a:p>
            <a:pPr marL="800100" lvl="2" indent="-342900">
              <a:buFont typeface="Wingdings 3" charset="2"/>
              <a:buChar char=""/>
            </a:pPr>
            <a:r>
              <a:rPr lang="en-US" sz="2000" dirty="0"/>
              <a:t>Decrease in operational area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945802"/>
              </p:ext>
            </p:extLst>
          </p:nvPr>
        </p:nvGraphicFramePr>
        <p:xfrm>
          <a:off x="5410801" y="1192427"/>
          <a:ext cx="51958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04610" y="5591339"/>
            <a:ext cx="4472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Model of cost increase with increasing Fuel Cell Operational Area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James Richardson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8 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2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105506" cy="4195481"/>
          </a:xfrm>
        </p:spPr>
        <p:txBody>
          <a:bodyPr/>
          <a:lstStyle/>
          <a:p>
            <a:r>
              <a:rPr lang="en-US" dirty="0" smtClean="0"/>
              <a:t>Determining the polarization curve of the cell</a:t>
            </a:r>
          </a:p>
          <a:p>
            <a:r>
              <a:rPr lang="en-US" dirty="0"/>
              <a:t>Endurance test</a:t>
            </a:r>
          </a:p>
          <a:p>
            <a:pPr lvl="1"/>
            <a:r>
              <a:rPr lang="en-US" dirty="0"/>
              <a:t>Test the duration that the cell can run before failure</a:t>
            </a:r>
          </a:p>
          <a:p>
            <a:r>
              <a:rPr lang="en-US" dirty="0" smtClean="0"/>
              <a:t>Membrane Durability testing</a:t>
            </a:r>
          </a:p>
          <a:p>
            <a:pPr lvl="1"/>
            <a:r>
              <a:rPr lang="en-US" dirty="0" smtClean="0"/>
              <a:t>Increase the pressure on a fully used membrane until failure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6243" y="5778481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Group 10				                              Collin Heiser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r>
              <a:rPr lang="en-US" dirty="0" smtClean="0">
                <a:solidFill>
                  <a:prstClr val="white"/>
                </a:solidFill>
              </a:rPr>
              <a:t>9 </a:t>
            </a:r>
            <a:r>
              <a:rPr lang="en-US" dirty="0" smtClean="0">
                <a:solidFill>
                  <a:prstClr val="white"/>
                </a:solidFill>
              </a:rPr>
              <a:t>of 14			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Portable Kit of AMFC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23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385</Words>
  <Application>Microsoft Office PowerPoint</Application>
  <PresentationFormat>Widescreen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Portable Kit for Alkaline Membrane Fuel Cell (AMFC)</vt:lpstr>
      <vt:lpstr>What is an Alkaline Membrane Fuel Cell</vt:lpstr>
      <vt:lpstr>Project Overview</vt:lpstr>
      <vt:lpstr>Exploded View</vt:lpstr>
      <vt:lpstr>Bipolar Plate Drawing</vt:lpstr>
      <vt:lpstr>Mounting Bracket Drawing</vt:lpstr>
      <vt:lpstr> Material Selection</vt:lpstr>
      <vt:lpstr>Effects of Sizing</vt:lpstr>
      <vt:lpstr>Testing of the Cell</vt:lpstr>
      <vt:lpstr>Future Plans</vt:lpstr>
      <vt:lpstr>Updates from UFPR</vt:lpstr>
      <vt:lpstr>Challenges Faced</vt:lpstr>
      <vt:lpstr>Gantt Chart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Kit for Alkaline Membrane Fuel Cell (AMFC)</dc:title>
  <dc:creator>Collin Heiser</dc:creator>
  <cp:lastModifiedBy>Collin Heiser</cp:lastModifiedBy>
  <cp:revision>23</cp:revision>
  <dcterms:created xsi:type="dcterms:W3CDTF">2015-02-18T21:07:30Z</dcterms:created>
  <dcterms:modified xsi:type="dcterms:W3CDTF">2015-02-19T16:03:00Z</dcterms:modified>
</cp:coreProperties>
</file>