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8"/>
  </p:notesMasterIdLst>
  <p:sldIdLst>
    <p:sldId id="268" r:id="rId2"/>
    <p:sldId id="272" r:id="rId3"/>
    <p:sldId id="259" r:id="rId4"/>
    <p:sldId id="260" r:id="rId5"/>
    <p:sldId id="261" r:id="rId6"/>
    <p:sldId id="263" r:id="rId7"/>
    <p:sldId id="271" r:id="rId8"/>
    <p:sldId id="264" r:id="rId9"/>
    <p:sldId id="258" r:id="rId10"/>
    <p:sldId id="282" r:id="rId11"/>
    <p:sldId id="266" r:id="rId12"/>
    <p:sldId id="283" r:id="rId13"/>
    <p:sldId id="273" r:id="rId14"/>
    <p:sldId id="277" r:id="rId15"/>
    <p:sldId id="274" r:id="rId16"/>
    <p:sldId id="278" r:id="rId17"/>
    <p:sldId id="275" r:id="rId18"/>
    <p:sldId id="280" r:id="rId19"/>
    <p:sldId id="276" r:id="rId20"/>
    <p:sldId id="281" r:id="rId21"/>
    <p:sldId id="287" r:id="rId22"/>
    <p:sldId id="284" r:id="rId23"/>
    <p:sldId id="285" r:id="rId24"/>
    <p:sldId id="286" r:id="rId25"/>
    <p:sldId id="288" r:id="rId26"/>
    <p:sldId id="26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317" autoAdjust="0"/>
  </p:normalViewPr>
  <p:slideViewPr>
    <p:cSldViewPr>
      <p:cViewPr>
        <p:scale>
          <a:sx n="94" d="100"/>
          <a:sy n="94" d="100"/>
        </p:scale>
        <p:origin x="-1109" y="3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F8915-9E72-4FC8-BF68-C8C8A9A83FB6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95E2A-38DA-402C-95DB-83FC35BEF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962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EBF10-02AD-4162-8948-31EDDCD172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91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95E2A-38DA-402C-95DB-83FC35BEFFF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8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181F-7B15-4324-868B-3C71262186ED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B88F-8276-4678-8CA3-98611A5765E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181F-7B15-4324-868B-3C71262186ED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B88F-8276-4678-8CA3-98611A5765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181F-7B15-4324-868B-3C71262186ED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B88F-8276-4678-8CA3-98611A5765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181F-7B15-4324-868B-3C71262186ED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B88F-8276-4678-8CA3-98611A5765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181F-7B15-4324-868B-3C71262186ED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B88F-8276-4678-8CA3-98611A5765E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181F-7B15-4324-868B-3C71262186ED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B88F-8276-4678-8CA3-98611A5765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181F-7B15-4324-868B-3C71262186ED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B88F-8276-4678-8CA3-98611A5765EE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181F-7B15-4324-868B-3C71262186ED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B88F-8276-4678-8CA3-98611A5765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181F-7B15-4324-868B-3C71262186ED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B88F-8276-4678-8CA3-98611A5765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181F-7B15-4324-868B-3C71262186ED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B88F-8276-4678-8CA3-98611A5765E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181F-7B15-4324-868B-3C71262186ED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B88F-8276-4678-8CA3-98611A5765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4FF181F-7B15-4324-868B-3C71262186ED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36FB88F-8276-4678-8CA3-98611A5765E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447800"/>
            <a:ext cx="8077200" cy="5257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spc="0" dirty="0" smtClean="0">
                <a:solidFill>
                  <a:schemeClr val="tx1"/>
                </a:solidFill>
              </a:rPr>
              <a:t/>
            </a:r>
            <a:br>
              <a:rPr lang="en-US" sz="2000" spc="0" dirty="0" smtClean="0">
                <a:solidFill>
                  <a:schemeClr val="tx1"/>
                </a:solidFill>
              </a:rPr>
            </a:br>
            <a:r>
              <a:rPr lang="en-US" sz="2000" spc="0" dirty="0" smtClean="0">
                <a:solidFill>
                  <a:schemeClr val="tx1"/>
                </a:solidFill>
              </a:rPr>
              <a:t/>
            </a:r>
            <a:br>
              <a:rPr lang="en-US" sz="2000" spc="0" dirty="0" smtClean="0">
                <a:solidFill>
                  <a:schemeClr val="tx1"/>
                </a:solidFill>
              </a:rPr>
            </a:br>
            <a:r>
              <a:rPr lang="en-US" sz="900" spc="0" dirty="0" smtClean="0">
                <a:solidFill>
                  <a:schemeClr val="tx1"/>
                </a:solidFill>
              </a:rPr>
              <a:t> </a:t>
            </a:r>
            <a:br>
              <a:rPr lang="en-US" sz="900" spc="0" dirty="0" smtClean="0">
                <a:solidFill>
                  <a:schemeClr val="tx1"/>
                </a:solidFill>
              </a:rPr>
            </a:br>
            <a:r>
              <a:rPr lang="en-US" sz="900" spc="0" dirty="0" smtClean="0">
                <a:solidFill>
                  <a:schemeClr val="tx1"/>
                </a:solidFill>
              </a:rPr>
              <a:t/>
            </a:r>
            <a:br>
              <a:rPr lang="en-US" sz="900" spc="0" dirty="0" smtClean="0">
                <a:solidFill>
                  <a:schemeClr val="tx1"/>
                </a:solidFill>
              </a:rPr>
            </a:br>
            <a:r>
              <a:rPr lang="en-US" sz="900" spc="0" dirty="0" smtClean="0">
                <a:solidFill>
                  <a:schemeClr val="tx1"/>
                </a:solidFill>
              </a:rPr>
              <a:t> </a:t>
            </a:r>
            <a:r>
              <a:rPr lang="en-US" sz="1800" spc="0" dirty="0" smtClean="0">
                <a:solidFill>
                  <a:schemeClr val="tx1"/>
                </a:solidFill>
              </a:rPr>
              <a:t/>
            </a:r>
            <a:br>
              <a:rPr lang="en-US" sz="1800" spc="0" dirty="0" smtClean="0">
                <a:solidFill>
                  <a:schemeClr val="tx1"/>
                </a:solidFill>
              </a:rPr>
            </a:br>
            <a:r>
              <a:rPr lang="en-US" sz="1800" spc="0" dirty="0" smtClean="0">
                <a:solidFill>
                  <a:schemeClr val="tx1"/>
                </a:solidFill>
              </a:rPr>
              <a:t/>
            </a:r>
            <a:br>
              <a:rPr lang="en-US" sz="1800" spc="0" dirty="0" smtClean="0">
                <a:solidFill>
                  <a:schemeClr val="tx1"/>
                </a:solidFill>
              </a:rPr>
            </a:br>
            <a:r>
              <a:rPr lang="en-US" sz="1800" spc="0" dirty="0">
                <a:solidFill>
                  <a:schemeClr val="tx1"/>
                </a:solidFill>
              </a:rPr>
              <a:t/>
            </a:r>
            <a:br>
              <a:rPr lang="en-US" sz="1800" spc="0" dirty="0">
                <a:solidFill>
                  <a:schemeClr val="tx1"/>
                </a:solidFill>
              </a:rPr>
            </a:br>
            <a:r>
              <a:rPr lang="en-US" sz="1800" spc="0" dirty="0" smtClean="0">
                <a:solidFill>
                  <a:schemeClr val="tx1"/>
                </a:solidFill>
              </a:rPr>
              <a:t/>
            </a:r>
            <a:br>
              <a:rPr lang="en-US" sz="1800" spc="0" dirty="0" smtClean="0">
                <a:solidFill>
                  <a:schemeClr val="tx1"/>
                </a:solidFill>
              </a:rPr>
            </a:br>
            <a:r>
              <a:rPr lang="en-US" sz="1800" spc="0" dirty="0">
                <a:solidFill>
                  <a:schemeClr val="tx1"/>
                </a:solidFill>
              </a:rPr>
              <a:t/>
            </a:r>
            <a:br>
              <a:rPr lang="en-US" sz="1800" spc="0" dirty="0">
                <a:solidFill>
                  <a:schemeClr val="tx1"/>
                </a:solidFill>
              </a:rPr>
            </a:br>
            <a:r>
              <a:rPr lang="en-US" sz="1800" spc="0" dirty="0" smtClean="0">
                <a:solidFill>
                  <a:schemeClr val="tx1"/>
                </a:solidFill>
              </a:rPr>
              <a:t/>
            </a:r>
            <a:br>
              <a:rPr lang="en-US" sz="1800" spc="0" dirty="0" smtClean="0">
                <a:solidFill>
                  <a:schemeClr val="tx1"/>
                </a:solidFill>
              </a:rPr>
            </a:br>
            <a:r>
              <a:rPr lang="en-US" sz="1800" spc="0" dirty="0">
                <a:solidFill>
                  <a:schemeClr val="tx1"/>
                </a:solidFill>
              </a:rPr>
              <a:t/>
            </a:r>
            <a:br>
              <a:rPr lang="en-US" sz="1800" spc="0" dirty="0">
                <a:solidFill>
                  <a:schemeClr val="tx1"/>
                </a:solidFill>
              </a:rPr>
            </a:br>
            <a:r>
              <a:rPr lang="en-US" sz="1800" spc="0" dirty="0" smtClean="0">
                <a:solidFill>
                  <a:schemeClr val="tx1"/>
                </a:solidFill>
              </a:rPr>
              <a:t/>
            </a:r>
            <a:br>
              <a:rPr lang="en-US" sz="1800" spc="0" dirty="0" smtClean="0">
                <a:solidFill>
                  <a:schemeClr val="tx1"/>
                </a:solidFill>
              </a:rPr>
            </a:br>
            <a:r>
              <a:rPr lang="en-US" sz="1800" spc="0" dirty="0" smtClean="0">
                <a:solidFill>
                  <a:schemeClr val="tx1"/>
                </a:solidFill>
              </a:rPr>
              <a:t/>
            </a:r>
            <a:br>
              <a:rPr lang="en-US" sz="1800" spc="0" dirty="0" smtClean="0">
                <a:solidFill>
                  <a:schemeClr val="tx1"/>
                </a:solidFill>
              </a:rPr>
            </a:br>
            <a:r>
              <a:rPr lang="en-US" sz="1800" spc="0" dirty="0">
                <a:solidFill>
                  <a:schemeClr val="tx1"/>
                </a:solidFill>
              </a:rPr>
              <a:t/>
            </a:r>
            <a:br>
              <a:rPr lang="en-US" sz="1800" spc="0" dirty="0">
                <a:solidFill>
                  <a:schemeClr val="tx1"/>
                </a:solidFill>
              </a:rPr>
            </a:br>
            <a:r>
              <a:rPr lang="en-US" sz="2000" b="1" spc="0" dirty="0" smtClean="0">
                <a:solidFill>
                  <a:schemeClr val="tx1"/>
                </a:solidFill>
              </a:rPr>
              <a:t>EML 4551C SENIOR DESIGN </a:t>
            </a:r>
            <a:br>
              <a:rPr lang="en-US" sz="2000" b="1" spc="0" dirty="0" smtClean="0">
                <a:solidFill>
                  <a:schemeClr val="tx1"/>
                </a:solidFill>
              </a:rPr>
            </a:br>
            <a:r>
              <a:rPr lang="en-US" sz="2000" b="1" spc="0" dirty="0" smtClean="0">
                <a:solidFill>
                  <a:schemeClr val="tx1"/>
                </a:solidFill>
              </a:rPr>
              <a:t>DR. KAMAL AMIN</a:t>
            </a:r>
            <a:r>
              <a:rPr lang="en-US" sz="2000" spc="0" dirty="0" smtClean="0">
                <a:solidFill>
                  <a:schemeClr val="tx1"/>
                </a:solidFill>
              </a:rPr>
              <a:t/>
            </a:r>
            <a:br>
              <a:rPr lang="en-US" sz="2000" spc="0" dirty="0" smtClean="0">
                <a:solidFill>
                  <a:schemeClr val="tx1"/>
                </a:solidFill>
              </a:rPr>
            </a:br>
            <a:r>
              <a:rPr lang="en-US" sz="1800" spc="0" dirty="0">
                <a:solidFill>
                  <a:schemeClr val="tx1"/>
                </a:solidFill>
              </a:rPr>
              <a:t/>
            </a:r>
            <a:br>
              <a:rPr lang="en-US" sz="1800" spc="0" dirty="0">
                <a:solidFill>
                  <a:schemeClr val="tx1"/>
                </a:solidFill>
              </a:rPr>
            </a:br>
            <a:r>
              <a:rPr lang="en-US" sz="2000" b="1" spc="0" dirty="0" smtClean="0">
                <a:solidFill>
                  <a:schemeClr val="tx1"/>
                </a:solidFill>
              </a:rPr>
              <a:t>TEAM 4: </a:t>
            </a:r>
            <a:r>
              <a:rPr lang="en-US" sz="2000" b="1" spc="0" dirty="0" smtClean="0">
                <a:solidFill>
                  <a:schemeClr val="tx1"/>
                </a:solidFill>
              </a:rPr>
              <a:t>ALTERNATE </a:t>
            </a:r>
            <a:r>
              <a:rPr lang="en-US" sz="2000" b="1" spc="0" dirty="0" smtClean="0">
                <a:solidFill>
                  <a:schemeClr val="tx1"/>
                </a:solidFill>
              </a:rPr>
              <a:t>MATERIAL SELECTION FOR COMPRESSOR CASING IN TURBOCHARGER</a:t>
            </a:r>
            <a:br>
              <a:rPr lang="en-US" sz="2000" b="1" spc="0" dirty="0" smtClean="0">
                <a:solidFill>
                  <a:schemeClr val="tx1"/>
                </a:solidFill>
              </a:rPr>
            </a:br>
            <a:r>
              <a:rPr lang="en-US" sz="2000" b="1" spc="0" dirty="0" smtClean="0">
                <a:solidFill>
                  <a:schemeClr val="tx1"/>
                </a:solidFill>
              </a:rPr>
              <a:t/>
            </a:r>
            <a:br>
              <a:rPr lang="en-US" sz="2000" b="1" spc="0" dirty="0" smtClean="0">
                <a:solidFill>
                  <a:schemeClr val="tx1"/>
                </a:solidFill>
              </a:rPr>
            </a:br>
            <a:r>
              <a:rPr lang="en-US" sz="2000" b="1" spc="0" dirty="0" smtClean="0">
                <a:solidFill>
                  <a:schemeClr val="tx1"/>
                </a:solidFill>
              </a:rPr>
              <a:t>MIDTERM I: CONCEPT  DEVELOPMENT  PRESENTATION</a:t>
            </a:r>
            <a:br>
              <a:rPr lang="en-US" sz="2000" b="1" spc="0" dirty="0" smtClean="0">
                <a:solidFill>
                  <a:schemeClr val="tx1"/>
                </a:solidFill>
              </a:rPr>
            </a:br>
            <a:r>
              <a:rPr lang="en-US" sz="1000" b="1" spc="0" dirty="0" smtClean="0">
                <a:solidFill>
                  <a:schemeClr val="tx1"/>
                </a:solidFill>
              </a:rPr>
              <a:t> </a:t>
            </a:r>
            <a:r>
              <a:rPr lang="en-US" sz="1000" spc="0" dirty="0" smtClean="0">
                <a:solidFill>
                  <a:schemeClr val="tx1"/>
                </a:solidFill>
              </a:rPr>
              <a:t/>
            </a:r>
            <a:br>
              <a:rPr lang="en-US" sz="1000" spc="0" dirty="0" smtClean="0">
                <a:solidFill>
                  <a:schemeClr val="tx1"/>
                </a:solidFill>
              </a:rPr>
            </a:br>
            <a:r>
              <a:rPr lang="en-US" sz="1000" b="1" dirty="0" smtClean="0">
                <a:solidFill>
                  <a:schemeClr val="tx1"/>
                </a:solidFill>
              </a:rPr>
              <a:t> </a:t>
            </a:r>
            <a:br>
              <a:rPr lang="en-US" sz="1000" b="1" dirty="0" smtClean="0">
                <a:solidFill>
                  <a:schemeClr val="tx1"/>
                </a:solidFill>
              </a:rPr>
            </a:br>
            <a:r>
              <a:rPr lang="en-US" sz="1800" b="1" spc="0" dirty="0" smtClean="0">
                <a:solidFill>
                  <a:schemeClr val="tx1"/>
                </a:solidFill>
              </a:rPr>
              <a:t>Group Members</a:t>
            </a:r>
            <a:r>
              <a:rPr lang="en-US" sz="1800" spc="0" dirty="0" smtClean="0">
                <a:solidFill>
                  <a:schemeClr val="tx1"/>
                </a:solidFill>
              </a:rPr>
              <a:t/>
            </a:r>
            <a:br>
              <a:rPr lang="en-US" sz="1800" spc="0" dirty="0" smtClean="0">
                <a:solidFill>
                  <a:schemeClr val="tx1"/>
                </a:solidFill>
              </a:rPr>
            </a:br>
            <a:r>
              <a:rPr lang="en-US" sz="1300" spc="0" dirty="0" smtClean="0">
                <a:solidFill>
                  <a:schemeClr val="tx1"/>
                </a:solidFill>
              </a:rPr>
              <a:t>alexander Mankin</a:t>
            </a:r>
            <a:br>
              <a:rPr lang="en-US" sz="1300" spc="0" dirty="0" smtClean="0">
                <a:solidFill>
                  <a:schemeClr val="tx1"/>
                </a:solidFill>
              </a:rPr>
            </a:br>
            <a:r>
              <a:rPr lang="en-US" sz="1300" spc="0" dirty="0" smtClean="0">
                <a:solidFill>
                  <a:schemeClr val="tx1"/>
                </a:solidFill>
              </a:rPr>
              <a:t>HARRISON MCLARTY</a:t>
            </a:r>
            <a:br>
              <a:rPr lang="en-US" sz="1300" spc="0" dirty="0" smtClean="0">
                <a:solidFill>
                  <a:schemeClr val="tx1"/>
                </a:solidFill>
              </a:rPr>
            </a:br>
            <a:r>
              <a:rPr lang="en-US" sz="1300" spc="0" dirty="0" smtClean="0">
                <a:solidFill>
                  <a:schemeClr val="tx1"/>
                </a:solidFill>
              </a:rPr>
              <a:t>Ralph Scott</a:t>
            </a:r>
            <a:br>
              <a:rPr lang="en-US" sz="1300" spc="0" dirty="0" smtClean="0">
                <a:solidFill>
                  <a:schemeClr val="tx1"/>
                </a:solidFill>
              </a:rPr>
            </a:br>
            <a:r>
              <a:rPr lang="en-US" sz="1300" spc="0" dirty="0" err="1" smtClean="0">
                <a:solidFill>
                  <a:schemeClr val="tx1"/>
                </a:solidFill>
              </a:rPr>
              <a:t>Abiodun</a:t>
            </a:r>
            <a:r>
              <a:rPr lang="en-US" sz="1300" spc="0" dirty="0" smtClean="0">
                <a:solidFill>
                  <a:schemeClr val="tx1"/>
                </a:solidFill>
              </a:rPr>
              <a:t> </a:t>
            </a:r>
            <a:r>
              <a:rPr lang="en-US" sz="1400" spc="0" dirty="0">
                <a:solidFill>
                  <a:schemeClr val="tx1"/>
                </a:solidFill>
              </a:rPr>
              <a:t>OLUWALOWO</a:t>
            </a:r>
            <a:r>
              <a:rPr lang="en-US" sz="1400" spc="0" dirty="0" smtClean="0">
                <a:solidFill>
                  <a:schemeClr val="tx1"/>
                </a:solidFill>
              </a:rPr>
              <a:t/>
            </a:r>
            <a:br>
              <a:rPr lang="en-US" sz="1400" spc="0" dirty="0" smtClean="0">
                <a:solidFill>
                  <a:schemeClr val="tx1"/>
                </a:solidFill>
              </a:rPr>
            </a:br>
            <a:r>
              <a:rPr lang="en-US" sz="1400" spc="0" dirty="0">
                <a:solidFill>
                  <a:schemeClr val="tx1"/>
                </a:solidFill>
              </a:rPr>
              <a:t/>
            </a:r>
            <a:br>
              <a:rPr lang="en-US" sz="1400" spc="0" dirty="0">
                <a:solidFill>
                  <a:schemeClr val="tx1"/>
                </a:solidFill>
              </a:rPr>
            </a:br>
            <a:r>
              <a:rPr lang="en-US" sz="1400" spc="0" dirty="0" smtClean="0">
                <a:solidFill>
                  <a:schemeClr val="tx1"/>
                </a:solidFill>
              </a:rPr>
              <a:t> </a:t>
            </a:r>
            <a:r>
              <a:rPr lang="en-US" sz="1800" b="1" spc="0" dirty="0" smtClean="0">
                <a:solidFill>
                  <a:schemeClr val="tx1"/>
                </a:solidFill>
              </a:rPr>
              <a:t>Project sponsor AND FACULTY Adviser</a:t>
            </a:r>
            <a:br>
              <a:rPr lang="en-US" sz="1800" b="1" spc="0" dirty="0" smtClean="0">
                <a:solidFill>
                  <a:schemeClr val="tx1"/>
                </a:solidFill>
              </a:rPr>
            </a:br>
            <a:r>
              <a:rPr lang="en-US" sz="1300" spc="0" dirty="0" smtClean="0">
                <a:solidFill>
                  <a:schemeClr val="tx1"/>
                </a:solidFill>
              </a:rPr>
              <a:t>Cummins -</a:t>
            </a:r>
            <a:r>
              <a:rPr lang="en-US" sz="1200" spc="0" dirty="0" smtClean="0">
                <a:solidFill>
                  <a:schemeClr val="tx1"/>
                </a:solidFill>
              </a:rPr>
              <a:t> </a:t>
            </a:r>
            <a:r>
              <a:rPr lang="en-US" sz="1300" spc="0" dirty="0" smtClean="0">
                <a:solidFill>
                  <a:schemeClr val="tx1"/>
                </a:solidFill>
              </a:rPr>
              <a:t>Roger England</a:t>
            </a:r>
            <a:br>
              <a:rPr lang="en-US" sz="1300" spc="0" dirty="0" smtClean="0">
                <a:solidFill>
                  <a:schemeClr val="tx1"/>
                </a:solidFill>
              </a:rPr>
            </a:br>
            <a:r>
              <a:rPr lang="en-US" sz="1300" spc="0" dirty="0">
                <a:solidFill>
                  <a:prstClr val="black"/>
                </a:solidFill>
              </a:rPr>
              <a:t>DR. PETER KALU</a:t>
            </a:r>
            <a:br>
              <a:rPr lang="en-US" sz="1300" spc="0" dirty="0">
                <a:solidFill>
                  <a:prstClr val="black"/>
                </a:solidFill>
              </a:rPr>
            </a:br>
            <a:r>
              <a:rPr lang="en-US" sz="1400" spc="0" dirty="0" smtClean="0">
                <a:solidFill>
                  <a:schemeClr val="tx1"/>
                </a:solidFill>
              </a:rPr>
              <a:t/>
            </a:r>
            <a:br>
              <a:rPr lang="en-US" sz="1400" spc="0" dirty="0" smtClean="0">
                <a:solidFill>
                  <a:schemeClr val="tx1"/>
                </a:solidFill>
              </a:rPr>
            </a:br>
            <a:r>
              <a:rPr lang="en-US" sz="1400" spc="0" dirty="0">
                <a:solidFill>
                  <a:prstClr val="black"/>
                </a:solidFill>
              </a:rPr>
              <a:t>24 OCTOBER 2013</a:t>
            </a:r>
            <a:br>
              <a:rPr lang="en-US" sz="1400" spc="0" dirty="0">
                <a:solidFill>
                  <a:prstClr val="black"/>
                </a:solidFill>
              </a:rPr>
            </a:br>
            <a:r>
              <a:rPr lang="en-US" sz="1800" b="1" spc="0" dirty="0" smtClean="0">
                <a:solidFill>
                  <a:schemeClr val="tx1"/>
                </a:solidFill>
              </a:rPr>
              <a:t/>
            </a:r>
            <a:br>
              <a:rPr lang="en-US" sz="1800" b="1" spc="0" dirty="0" smtClean="0">
                <a:solidFill>
                  <a:schemeClr val="tx1"/>
                </a:solidFill>
              </a:rPr>
            </a:br>
            <a:r>
              <a:rPr lang="en-US" sz="1300" spc="0" dirty="0" smtClean="0">
                <a:solidFill>
                  <a:schemeClr val="tx1"/>
                </a:solidFill>
              </a:rPr>
              <a:t/>
            </a:r>
            <a:br>
              <a:rPr lang="en-US" sz="1300" spc="0" dirty="0" smtClean="0">
                <a:solidFill>
                  <a:schemeClr val="tx1"/>
                </a:solidFill>
              </a:rPr>
            </a:br>
            <a:r>
              <a:rPr lang="en-US" sz="1400" spc="0" dirty="0" smtClean="0">
                <a:solidFill>
                  <a:schemeClr val="tx1"/>
                </a:solidFill>
              </a:rPr>
              <a:t/>
            </a:r>
            <a:br>
              <a:rPr lang="en-US" sz="1400" spc="0" dirty="0" smtClean="0">
                <a:solidFill>
                  <a:schemeClr val="tx1"/>
                </a:solidFill>
              </a:rPr>
            </a:br>
            <a:endParaRPr lang="en-US" sz="1400" spc="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18"/>
          <a:stretch/>
        </p:blipFill>
        <p:spPr bwMode="auto">
          <a:xfrm>
            <a:off x="2057400" y="381000"/>
            <a:ext cx="52578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948"/>
            <a:ext cx="21336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61949"/>
            <a:ext cx="19050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72200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001512"/>
            <a:ext cx="27828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595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Concepts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u="sng" dirty="0" smtClean="0"/>
              <a:t>Why replace the current Aluminum alloy?</a:t>
            </a:r>
          </a:p>
          <a:p>
            <a:r>
              <a:rPr lang="en-US" dirty="0" smtClean="0"/>
              <a:t>Reduce the overall cost of production with a cheaper </a:t>
            </a:r>
            <a:r>
              <a:rPr lang="en-US" dirty="0" smtClean="0"/>
              <a:t>alternative</a:t>
            </a:r>
          </a:p>
          <a:p>
            <a:endParaRPr lang="en-US" dirty="0" smtClean="0"/>
          </a:p>
          <a:p>
            <a:r>
              <a:rPr lang="en-US" dirty="0"/>
              <a:t>R</a:t>
            </a:r>
            <a:r>
              <a:rPr lang="en-US" dirty="0" smtClean="0"/>
              <a:t>educe the overall operating </a:t>
            </a:r>
            <a:r>
              <a:rPr lang="en-US" dirty="0" smtClean="0"/>
              <a:t>cost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Reduce the weight of the casing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" y="6488668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Ralph Scott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938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990600"/>
          </a:xfrm>
        </p:spPr>
        <p:txBody>
          <a:bodyPr/>
          <a:lstStyle/>
          <a:p>
            <a:r>
              <a:rPr lang="en-US" dirty="0" smtClean="0"/>
              <a:t>Design Concepts cont.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" t="2373" r="1067" b="2477"/>
          <a:stretch/>
        </p:blipFill>
        <p:spPr>
          <a:xfrm>
            <a:off x="155448" y="914400"/>
            <a:ext cx="8820912" cy="51694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55448" y="6083808"/>
            <a:ext cx="7159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3. Properties of cast aluminum 356. (3)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6200" y="6488668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Ralph Scott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61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Concepts </a:t>
            </a:r>
            <a:r>
              <a:rPr lang="en-US" dirty="0" err="1"/>
              <a:t>cont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u="sng" dirty="0" smtClean="0"/>
              <a:t>Possible Material Candidates</a:t>
            </a:r>
          </a:p>
          <a:p>
            <a:pPr marL="0" indent="0">
              <a:buNone/>
            </a:pPr>
            <a:r>
              <a:rPr lang="en-US" u="sng" dirty="0" smtClean="0"/>
              <a:t>Polymers</a:t>
            </a:r>
          </a:p>
          <a:p>
            <a:r>
              <a:rPr lang="en-US" dirty="0" smtClean="0"/>
              <a:t>Thermoplastics</a:t>
            </a:r>
          </a:p>
          <a:p>
            <a:r>
              <a:rPr lang="en-US" dirty="0" smtClean="0"/>
              <a:t>Thermosetting Plastics</a:t>
            </a:r>
          </a:p>
          <a:p>
            <a:r>
              <a:rPr lang="en-US" dirty="0" smtClean="0"/>
              <a:t>Fiber-Reinforced Polymers(FRP)</a:t>
            </a:r>
          </a:p>
          <a:p>
            <a:pPr marL="0" indent="0">
              <a:buNone/>
            </a:pPr>
            <a:r>
              <a:rPr lang="en-US" u="sng" dirty="0" smtClean="0"/>
              <a:t>Ceramics</a:t>
            </a:r>
          </a:p>
          <a:p>
            <a:r>
              <a:rPr lang="en-US" dirty="0" smtClean="0"/>
              <a:t>Ceramic Matrix Composites(CMCs)</a:t>
            </a:r>
            <a:endParaRPr lang="en-US" u="sng" dirty="0" smtClean="0"/>
          </a:p>
          <a:p>
            <a:pPr marL="0" indent="0">
              <a:buNone/>
            </a:pPr>
            <a:r>
              <a:rPr lang="en-US" u="sng" dirty="0" smtClean="0"/>
              <a:t>Metals</a:t>
            </a:r>
            <a:r>
              <a:rPr lang="en-US" dirty="0" smtClean="0"/>
              <a:t> </a:t>
            </a:r>
          </a:p>
          <a:p>
            <a:r>
              <a:rPr lang="en-US" dirty="0" smtClean="0"/>
              <a:t>Magnesium</a:t>
            </a:r>
          </a:p>
          <a:p>
            <a:r>
              <a:rPr lang="en-US" dirty="0" smtClean="0"/>
              <a:t>Metal Matrix Composites(MMCs)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" y="6488668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Alex Mankin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50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49" y="304800"/>
            <a:ext cx="8229600" cy="990600"/>
          </a:xfrm>
        </p:spPr>
        <p:txBody>
          <a:bodyPr/>
          <a:lstStyle/>
          <a:p>
            <a:r>
              <a:rPr lang="en-US" dirty="0"/>
              <a:t>Design Concepts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885" y="1828800"/>
            <a:ext cx="4267200" cy="31242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1800" u="sng" dirty="0" smtClean="0"/>
              <a:t>Tensile Strength, Yield</a:t>
            </a:r>
            <a:r>
              <a:rPr lang="en-US" sz="1800" dirty="0" smtClean="0"/>
              <a:t>:  &gt;= </a:t>
            </a:r>
            <a:r>
              <a:rPr lang="en-US" sz="1800" dirty="0" smtClean="0">
                <a:solidFill>
                  <a:srgbClr val="FF0000"/>
                </a:solidFill>
              </a:rPr>
              <a:t>124</a:t>
            </a:r>
            <a:r>
              <a:rPr lang="en-US" sz="1800" dirty="0" smtClean="0"/>
              <a:t> </a:t>
            </a:r>
            <a:r>
              <a:rPr lang="en-US" sz="1800" dirty="0" err="1" smtClean="0"/>
              <a:t>MPa</a:t>
            </a:r>
            <a:endParaRPr lang="en-US" sz="1800" dirty="0" smtClean="0"/>
          </a:p>
          <a:p>
            <a:endParaRPr lang="en-US" sz="1800" dirty="0"/>
          </a:p>
          <a:p>
            <a:r>
              <a:rPr lang="en-US" sz="1800" u="sng" dirty="0" smtClean="0"/>
              <a:t>Elongation @ Break</a:t>
            </a:r>
            <a:r>
              <a:rPr lang="en-US" sz="1800" dirty="0" smtClean="0"/>
              <a:t>:  &gt;= </a:t>
            </a:r>
            <a:r>
              <a:rPr lang="en-US" sz="1800" dirty="0" smtClean="0">
                <a:solidFill>
                  <a:srgbClr val="FF0000"/>
                </a:solidFill>
              </a:rPr>
              <a:t>3.0</a:t>
            </a:r>
            <a:r>
              <a:rPr lang="en-US" sz="1800" dirty="0" smtClean="0"/>
              <a:t>%</a:t>
            </a:r>
          </a:p>
          <a:p>
            <a:endParaRPr lang="en-US" sz="1800" dirty="0"/>
          </a:p>
          <a:p>
            <a:r>
              <a:rPr lang="en-US" sz="1800" u="sng" dirty="0" smtClean="0"/>
              <a:t>Hardness, </a:t>
            </a:r>
            <a:r>
              <a:rPr lang="en-US" sz="1800" u="sng" dirty="0" err="1" smtClean="0"/>
              <a:t>Brinell</a:t>
            </a:r>
            <a:r>
              <a:rPr lang="en-US" sz="1800" dirty="0" smtClean="0"/>
              <a:t>: </a:t>
            </a:r>
            <a:r>
              <a:rPr lang="en-US" sz="1800" dirty="0" smtClean="0">
                <a:solidFill>
                  <a:srgbClr val="FF0000"/>
                </a:solidFill>
              </a:rPr>
              <a:t>45-75</a:t>
            </a:r>
            <a:r>
              <a:rPr lang="en-US" sz="1800" dirty="0" smtClean="0"/>
              <a:t> (</a:t>
            </a:r>
            <a:r>
              <a:rPr lang="en-US" sz="1200" dirty="0" smtClean="0"/>
              <a:t>500g 10mm ball</a:t>
            </a:r>
            <a:r>
              <a:rPr lang="en-US" sz="1800" dirty="0" smtClean="0"/>
              <a:t>)</a:t>
            </a:r>
          </a:p>
          <a:p>
            <a:endParaRPr lang="en-US" sz="1800" dirty="0"/>
          </a:p>
          <a:p>
            <a:r>
              <a:rPr lang="en-US" sz="1800" u="sng" dirty="0" smtClean="0"/>
              <a:t>Solidus/ Max Operating Temp.</a:t>
            </a:r>
            <a:r>
              <a:rPr lang="en-US" sz="1800" dirty="0" smtClean="0"/>
              <a:t>: </a:t>
            </a:r>
            <a:r>
              <a:rPr lang="en-US" sz="1800" dirty="0" smtClean="0">
                <a:solidFill>
                  <a:srgbClr val="FF0000"/>
                </a:solidFill>
              </a:rPr>
              <a:t>557</a:t>
            </a:r>
            <a:r>
              <a:rPr lang="en-US" sz="1800" dirty="0" smtClean="0">
                <a:latin typeface="Verdana"/>
                <a:ea typeface="Verdana"/>
                <a:cs typeface="Verdana"/>
              </a:rPr>
              <a:t>°C</a:t>
            </a:r>
          </a:p>
          <a:p>
            <a:endParaRPr lang="en-US" sz="1800" dirty="0">
              <a:latin typeface="Verdana"/>
              <a:ea typeface="Verdana"/>
              <a:cs typeface="Verdana"/>
            </a:endParaRPr>
          </a:p>
          <a:p>
            <a:r>
              <a:rPr lang="en-US" sz="1800" u="sng" dirty="0" smtClean="0">
                <a:latin typeface="Verdana"/>
                <a:ea typeface="Verdana"/>
                <a:cs typeface="Verdana"/>
              </a:rPr>
              <a:t>Machinability</a:t>
            </a:r>
            <a:r>
              <a:rPr lang="en-US" sz="1800" dirty="0" smtClean="0">
                <a:latin typeface="Verdana"/>
                <a:ea typeface="Verdana"/>
                <a:cs typeface="Verdana"/>
              </a:rPr>
              <a:t>: </a:t>
            </a:r>
            <a:r>
              <a:rPr lang="en-US" sz="1800" dirty="0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50</a:t>
            </a:r>
            <a:r>
              <a:rPr lang="en-US" sz="1800" dirty="0" smtClean="0">
                <a:latin typeface="Verdana"/>
                <a:ea typeface="Verdana"/>
                <a:cs typeface="Verdana"/>
              </a:rPr>
              <a:t>% (from 0-100)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387485" y="11430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Aluminum 356</a:t>
            </a:r>
            <a:endParaRPr lang="en-US" sz="28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662791" y="1828800"/>
            <a:ext cx="4267200" cy="39624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u="sng" dirty="0" smtClean="0"/>
              <a:t>Tensile Strength, Yield</a:t>
            </a:r>
            <a:r>
              <a:rPr lang="en-US" sz="1800" dirty="0" smtClean="0"/>
              <a:t>: </a:t>
            </a:r>
            <a:r>
              <a:rPr lang="en-US" sz="1800" dirty="0" smtClean="0">
                <a:solidFill>
                  <a:srgbClr val="FF0000"/>
                </a:solidFill>
              </a:rPr>
              <a:t>120</a:t>
            </a:r>
            <a:r>
              <a:rPr lang="en-US" sz="1800" dirty="0" smtClean="0"/>
              <a:t> </a:t>
            </a:r>
            <a:r>
              <a:rPr lang="en-US" sz="1800" dirty="0" err="1" smtClean="0"/>
              <a:t>MPa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en-US" sz="1800" u="sng" dirty="0" smtClean="0"/>
              <a:t>Elongation @ Break</a:t>
            </a:r>
            <a:r>
              <a:rPr lang="en-US" sz="1800" dirty="0" smtClean="0"/>
              <a:t>: </a:t>
            </a:r>
            <a:r>
              <a:rPr lang="en-US" sz="1800" dirty="0" smtClean="0">
                <a:solidFill>
                  <a:srgbClr val="FF0000"/>
                </a:solidFill>
              </a:rPr>
              <a:t>19-20</a:t>
            </a:r>
            <a:r>
              <a:rPr lang="en-US" sz="1800" dirty="0" smtClean="0"/>
              <a:t>%</a:t>
            </a:r>
          </a:p>
          <a:p>
            <a:endParaRPr lang="en-US" sz="1800" dirty="0" smtClean="0"/>
          </a:p>
          <a:p>
            <a:r>
              <a:rPr lang="en-US" sz="1800" u="sng" dirty="0" err="1" smtClean="0"/>
              <a:t>Izod</a:t>
            </a:r>
            <a:r>
              <a:rPr lang="en-US" sz="1800" u="sng" dirty="0" smtClean="0"/>
              <a:t> Impact</a:t>
            </a:r>
            <a:r>
              <a:rPr lang="en-US" sz="1800" dirty="0" smtClean="0"/>
              <a:t>: </a:t>
            </a:r>
            <a:r>
              <a:rPr lang="en-US" sz="1800" dirty="0" smtClean="0">
                <a:solidFill>
                  <a:srgbClr val="FF0000"/>
                </a:solidFill>
              </a:rPr>
              <a:t>.750 </a:t>
            </a:r>
            <a:r>
              <a:rPr lang="en-US" sz="1800" dirty="0" smtClean="0"/>
              <a:t>J/cm</a:t>
            </a:r>
          </a:p>
          <a:p>
            <a:endParaRPr lang="en-US" sz="1800" dirty="0" smtClean="0"/>
          </a:p>
          <a:p>
            <a:r>
              <a:rPr lang="en-US" sz="1800" u="sng" dirty="0" smtClean="0"/>
              <a:t> Continuous Operating Temp.</a:t>
            </a:r>
            <a:r>
              <a:rPr lang="en-US" sz="1800" dirty="0" smtClean="0"/>
              <a:t>: </a:t>
            </a:r>
            <a:r>
              <a:rPr lang="en-US" sz="1800" dirty="0" smtClean="0">
                <a:solidFill>
                  <a:srgbClr val="FF0000"/>
                </a:solidFill>
              </a:rPr>
              <a:t>230</a:t>
            </a:r>
            <a:r>
              <a:rPr lang="en-US" sz="1800" dirty="0" smtClean="0">
                <a:latin typeface="Verdana"/>
                <a:ea typeface="Verdana"/>
                <a:cs typeface="Verdana"/>
              </a:rPr>
              <a:t>°C</a:t>
            </a:r>
          </a:p>
          <a:p>
            <a:endParaRPr lang="en-US" sz="1800" dirty="0" smtClean="0">
              <a:latin typeface="Verdana"/>
              <a:ea typeface="Verdana"/>
              <a:cs typeface="Verdana"/>
            </a:endParaRPr>
          </a:p>
          <a:p>
            <a:r>
              <a:rPr lang="en-US" sz="1800" u="sng" dirty="0" smtClean="0">
                <a:latin typeface="Verdana"/>
                <a:ea typeface="Verdana"/>
                <a:cs typeface="Verdana"/>
              </a:rPr>
              <a:t>Machinability</a:t>
            </a:r>
            <a:r>
              <a:rPr lang="en-US" sz="1800" dirty="0" smtClean="0">
                <a:latin typeface="Verdana"/>
                <a:ea typeface="Verdana"/>
                <a:cs typeface="Verdana"/>
              </a:rPr>
              <a:t>: </a:t>
            </a:r>
            <a:r>
              <a:rPr lang="en-US" sz="1800" dirty="0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N/A</a:t>
            </a:r>
          </a:p>
          <a:p>
            <a:endParaRPr lang="en-US" sz="1800" dirty="0" smtClean="0"/>
          </a:p>
          <a:p>
            <a:r>
              <a:rPr lang="en-US" sz="1800" u="sng" dirty="0" smtClean="0"/>
              <a:t>Deflection Temp. (264 psi)</a:t>
            </a:r>
            <a:r>
              <a:rPr lang="en-US" sz="1800" dirty="0" smtClean="0"/>
              <a:t>: </a:t>
            </a:r>
            <a:r>
              <a:rPr lang="en-US" sz="1800" dirty="0" smtClean="0">
                <a:solidFill>
                  <a:srgbClr val="FF0000"/>
                </a:solidFill>
              </a:rPr>
              <a:t>231</a:t>
            </a:r>
            <a:r>
              <a:rPr lang="en-US" sz="1800" dirty="0" smtClean="0">
                <a:latin typeface="Verdana"/>
                <a:ea typeface="Verdana"/>
                <a:cs typeface="Verdana"/>
              </a:rPr>
              <a:t>°C</a:t>
            </a:r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4800600" y="1154349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Extem</a:t>
            </a:r>
            <a:r>
              <a:rPr lang="en-US" sz="2800" dirty="0" smtClean="0"/>
              <a:t> UH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76200" y="6488668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Alex Mankin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907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229600" cy="838200"/>
          </a:xfrm>
        </p:spPr>
        <p:txBody>
          <a:bodyPr/>
          <a:lstStyle/>
          <a:p>
            <a:r>
              <a:rPr lang="en-US" dirty="0"/>
              <a:t>Design Concepts </a:t>
            </a:r>
            <a:r>
              <a:rPr lang="en-US" dirty="0" smtClean="0"/>
              <a:t>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642" y="2020030"/>
            <a:ext cx="4202349" cy="400633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Can Operate at the required 230</a:t>
            </a:r>
            <a:r>
              <a:rPr lang="en-US" dirty="0" smtClean="0">
                <a:ea typeface="Verdana"/>
                <a:cs typeface="Verdana"/>
              </a:rPr>
              <a:t>°C max temperature </a:t>
            </a:r>
          </a:p>
          <a:p>
            <a:r>
              <a:rPr lang="en-US" dirty="0" smtClean="0">
                <a:ea typeface="Verdana"/>
                <a:cs typeface="Verdana"/>
              </a:rPr>
              <a:t>Performs well below 0 to 230°C</a:t>
            </a:r>
          </a:p>
          <a:p>
            <a:r>
              <a:rPr lang="en-US" dirty="0" smtClean="0">
                <a:ea typeface="Verdana"/>
                <a:cs typeface="Verdana"/>
              </a:rPr>
              <a:t>Highly chemical resistant</a:t>
            </a:r>
          </a:p>
          <a:p>
            <a:r>
              <a:rPr lang="en-US" dirty="0" smtClean="0">
                <a:ea typeface="Verdana"/>
                <a:cs typeface="Verdana"/>
              </a:rPr>
              <a:t>Tensile strength is almost equal to that of aluminum 356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600200"/>
            <a:ext cx="3751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Advantages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1191186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Extem</a:t>
            </a:r>
            <a:r>
              <a:rPr lang="en-US" sz="2800" dirty="0" smtClean="0"/>
              <a:t> UH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811138" y="1600200"/>
            <a:ext cx="3751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Limitations </a:t>
            </a:r>
            <a:endParaRPr lang="en-US" sz="2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48199" y="2020030"/>
            <a:ext cx="4202349" cy="400633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ea typeface="Verdana"/>
                <a:cs typeface="Verdana"/>
              </a:rPr>
              <a:t>Unknown cost of the material </a:t>
            </a:r>
          </a:p>
          <a:p>
            <a:r>
              <a:rPr lang="en-US" dirty="0" smtClean="0">
                <a:ea typeface="Verdana"/>
                <a:cs typeface="Verdana"/>
              </a:rPr>
              <a:t>At any temperatures higher than 257°C it will start to soften </a:t>
            </a:r>
          </a:p>
          <a:p>
            <a:r>
              <a:rPr lang="en-US" dirty="0" smtClean="0">
                <a:ea typeface="Verdana"/>
                <a:cs typeface="Verdana"/>
              </a:rPr>
              <a:t>Will require a different manufacturing method than that of the aluminum </a:t>
            </a:r>
          </a:p>
          <a:p>
            <a:pPr marL="0" indent="0">
              <a:buNone/>
            </a:pPr>
            <a:r>
              <a:rPr lang="en-US" dirty="0" smtClean="0">
                <a:latin typeface="Verdana"/>
                <a:ea typeface="Verdana"/>
                <a:cs typeface="Verdana"/>
              </a:rPr>
              <a:t>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6200" y="6488668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Alex Mankin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329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85" y="304800"/>
            <a:ext cx="8229600" cy="990600"/>
          </a:xfrm>
        </p:spPr>
        <p:txBody>
          <a:bodyPr/>
          <a:lstStyle/>
          <a:p>
            <a:r>
              <a:rPr lang="en-US" dirty="0"/>
              <a:t>Design Concepts cont.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8885" y="1981200"/>
            <a:ext cx="4267200" cy="31242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1800" u="sng" dirty="0" smtClean="0"/>
              <a:t>Tensile Strength, Yield</a:t>
            </a:r>
            <a:r>
              <a:rPr lang="en-US" sz="1800" dirty="0" smtClean="0"/>
              <a:t>:  &gt;= </a:t>
            </a:r>
            <a:r>
              <a:rPr lang="en-US" sz="1800" dirty="0" smtClean="0">
                <a:solidFill>
                  <a:srgbClr val="FF0000"/>
                </a:solidFill>
              </a:rPr>
              <a:t>124</a:t>
            </a:r>
            <a:r>
              <a:rPr lang="en-US" sz="1800" dirty="0" smtClean="0"/>
              <a:t> </a:t>
            </a:r>
            <a:r>
              <a:rPr lang="en-US" sz="1800" dirty="0" err="1" smtClean="0"/>
              <a:t>MPa</a:t>
            </a:r>
            <a:endParaRPr lang="en-US" sz="1800" dirty="0" smtClean="0"/>
          </a:p>
          <a:p>
            <a:endParaRPr lang="en-US" sz="1800" dirty="0"/>
          </a:p>
          <a:p>
            <a:r>
              <a:rPr lang="en-US" sz="1800" u="sng" dirty="0" smtClean="0"/>
              <a:t>Elongation @ Break</a:t>
            </a:r>
            <a:r>
              <a:rPr lang="en-US" sz="1800" dirty="0" smtClean="0"/>
              <a:t>:  &gt;= </a:t>
            </a:r>
            <a:r>
              <a:rPr lang="en-US" sz="1800" dirty="0" smtClean="0">
                <a:solidFill>
                  <a:srgbClr val="FF0000"/>
                </a:solidFill>
              </a:rPr>
              <a:t>3.0</a:t>
            </a:r>
            <a:r>
              <a:rPr lang="en-US" sz="1800" dirty="0" smtClean="0"/>
              <a:t>%</a:t>
            </a:r>
          </a:p>
          <a:p>
            <a:endParaRPr lang="en-US" sz="1800" dirty="0"/>
          </a:p>
          <a:p>
            <a:r>
              <a:rPr lang="en-US" sz="1800" u="sng" dirty="0" smtClean="0"/>
              <a:t>Hardness, </a:t>
            </a:r>
            <a:r>
              <a:rPr lang="en-US" sz="1800" u="sng" dirty="0" err="1" smtClean="0"/>
              <a:t>Brinell</a:t>
            </a:r>
            <a:r>
              <a:rPr lang="en-US" sz="1800" dirty="0" smtClean="0"/>
              <a:t>: </a:t>
            </a:r>
            <a:r>
              <a:rPr lang="en-US" sz="1800" dirty="0" smtClean="0">
                <a:solidFill>
                  <a:srgbClr val="FF0000"/>
                </a:solidFill>
              </a:rPr>
              <a:t>45-75</a:t>
            </a:r>
            <a:r>
              <a:rPr lang="en-US" sz="1800" dirty="0" smtClean="0"/>
              <a:t> (</a:t>
            </a:r>
            <a:r>
              <a:rPr lang="en-US" sz="1200" dirty="0" smtClean="0"/>
              <a:t>500g 10mm ball</a:t>
            </a:r>
            <a:r>
              <a:rPr lang="en-US" sz="1800" dirty="0" smtClean="0"/>
              <a:t>)</a:t>
            </a:r>
          </a:p>
          <a:p>
            <a:endParaRPr lang="en-US" sz="1800" dirty="0"/>
          </a:p>
          <a:p>
            <a:r>
              <a:rPr lang="en-US" sz="1800" u="sng" dirty="0" smtClean="0"/>
              <a:t>Solidus/ Max Operating Temp.</a:t>
            </a:r>
            <a:r>
              <a:rPr lang="en-US" sz="1800" dirty="0" smtClean="0"/>
              <a:t>: </a:t>
            </a:r>
            <a:r>
              <a:rPr lang="en-US" sz="1800" dirty="0" smtClean="0">
                <a:solidFill>
                  <a:srgbClr val="FF0000"/>
                </a:solidFill>
              </a:rPr>
              <a:t>557</a:t>
            </a:r>
            <a:r>
              <a:rPr lang="en-US" sz="1800" dirty="0" smtClean="0">
                <a:latin typeface="Verdana"/>
                <a:ea typeface="Verdana"/>
                <a:cs typeface="Verdana"/>
              </a:rPr>
              <a:t>°C</a:t>
            </a:r>
          </a:p>
          <a:p>
            <a:endParaRPr lang="en-US" sz="1800" dirty="0">
              <a:latin typeface="Verdana"/>
              <a:ea typeface="Verdana"/>
              <a:cs typeface="Verdana"/>
            </a:endParaRPr>
          </a:p>
          <a:p>
            <a:r>
              <a:rPr lang="en-US" sz="1800" u="sng" dirty="0" smtClean="0">
                <a:latin typeface="Verdana"/>
                <a:ea typeface="Verdana"/>
                <a:cs typeface="Verdana"/>
              </a:rPr>
              <a:t>Machinability</a:t>
            </a:r>
            <a:r>
              <a:rPr lang="en-US" sz="1800" dirty="0" smtClean="0">
                <a:latin typeface="Verdana"/>
                <a:ea typeface="Verdana"/>
                <a:cs typeface="Verdana"/>
              </a:rPr>
              <a:t>: </a:t>
            </a:r>
            <a:r>
              <a:rPr lang="en-US" sz="1800" dirty="0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50</a:t>
            </a:r>
            <a:r>
              <a:rPr lang="en-US" sz="1800" dirty="0" smtClean="0">
                <a:latin typeface="Verdana"/>
                <a:ea typeface="Verdana"/>
                <a:cs typeface="Verdana"/>
              </a:rPr>
              <a:t>% (from 0-100)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387485" y="12954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Aluminum 356</a:t>
            </a:r>
            <a:endParaRPr lang="en-US" sz="2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62791" y="1992549"/>
            <a:ext cx="4267200" cy="39624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u="sng" dirty="0" smtClean="0"/>
              <a:t>Tensile Strength, Yield</a:t>
            </a:r>
            <a:r>
              <a:rPr lang="en-US" sz="1800" dirty="0" smtClean="0"/>
              <a:t>:  </a:t>
            </a:r>
            <a:r>
              <a:rPr lang="en-US" sz="1800" dirty="0" smtClean="0">
                <a:solidFill>
                  <a:srgbClr val="FF0000"/>
                </a:solidFill>
              </a:rPr>
              <a:t>7.58</a:t>
            </a:r>
            <a:r>
              <a:rPr lang="en-US" sz="1800" dirty="0" smtClean="0"/>
              <a:t> </a:t>
            </a:r>
            <a:r>
              <a:rPr lang="en-US" sz="1800" dirty="0" err="1" smtClean="0"/>
              <a:t>MPa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en-US" sz="1800" u="sng" dirty="0" smtClean="0"/>
              <a:t>Elongation @ Break</a:t>
            </a:r>
            <a:r>
              <a:rPr lang="en-US" sz="1800" dirty="0" smtClean="0"/>
              <a:t>: </a:t>
            </a:r>
            <a:r>
              <a:rPr lang="en-US" sz="1800" dirty="0" smtClean="0">
                <a:solidFill>
                  <a:srgbClr val="FF0000"/>
                </a:solidFill>
              </a:rPr>
              <a:t>30</a:t>
            </a:r>
            <a:r>
              <a:rPr lang="en-US" sz="1800" dirty="0" smtClean="0"/>
              <a:t>%</a:t>
            </a:r>
          </a:p>
          <a:p>
            <a:endParaRPr lang="en-US" sz="1800" dirty="0" smtClean="0"/>
          </a:p>
          <a:p>
            <a:r>
              <a:rPr lang="en-US" sz="1800" u="sng" dirty="0" err="1"/>
              <a:t>Izod</a:t>
            </a:r>
            <a:r>
              <a:rPr lang="en-US" sz="1800" u="sng" dirty="0"/>
              <a:t> Impact</a:t>
            </a:r>
            <a:r>
              <a:rPr lang="en-US" sz="1800" dirty="0"/>
              <a:t>: </a:t>
            </a:r>
            <a:r>
              <a:rPr lang="en-US" sz="1800" dirty="0" smtClean="0">
                <a:solidFill>
                  <a:srgbClr val="FF0000"/>
                </a:solidFill>
              </a:rPr>
              <a:t>.481 </a:t>
            </a:r>
            <a:r>
              <a:rPr lang="en-US" sz="1800" dirty="0"/>
              <a:t>J/cm</a:t>
            </a:r>
          </a:p>
          <a:p>
            <a:endParaRPr lang="en-US" sz="1800" dirty="0" smtClean="0"/>
          </a:p>
          <a:p>
            <a:r>
              <a:rPr lang="en-US" sz="1800" u="sng" dirty="0" smtClean="0"/>
              <a:t> Continuous Operating Temp.</a:t>
            </a:r>
            <a:r>
              <a:rPr lang="en-US" sz="1800" dirty="0" smtClean="0"/>
              <a:t>: </a:t>
            </a:r>
            <a:r>
              <a:rPr lang="en-US" sz="1800" dirty="0" smtClean="0">
                <a:solidFill>
                  <a:srgbClr val="FF0000"/>
                </a:solidFill>
              </a:rPr>
              <a:t>260</a:t>
            </a:r>
            <a:r>
              <a:rPr lang="en-US" sz="1800" dirty="0" smtClean="0">
                <a:latin typeface="Verdana"/>
                <a:ea typeface="Verdana"/>
                <a:cs typeface="Verdana"/>
              </a:rPr>
              <a:t>°C</a:t>
            </a:r>
          </a:p>
          <a:p>
            <a:endParaRPr lang="en-US" sz="1800" dirty="0" smtClean="0">
              <a:latin typeface="Verdana"/>
              <a:ea typeface="Verdana"/>
              <a:cs typeface="Verdana"/>
            </a:endParaRPr>
          </a:p>
          <a:p>
            <a:r>
              <a:rPr lang="en-US" sz="1800" u="sng" dirty="0" smtClean="0">
                <a:latin typeface="Verdana"/>
                <a:ea typeface="Verdana"/>
                <a:cs typeface="Verdana"/>
              </a:rPr>
              <a:t>Machinability</a:t>
            </a:r>
            <a:r>
              <a:rPr lang="en-US" sz="1800" dirty="0" smtClean="0">
                <a:latin typeface="Verdana"/>
                <a:ea typeface="Verdana"/>
                <a:cs typeface="Verdana"/>
              </a:rPr>
              <a:t>: </a:t>
            </a:r>
            <a:r>
              <a:rPr lang="en-US" sz="1800" dirty="0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2 </a:t>
            </a:r>
            <a:r>
              <a:rPr lang="en-US" sz="1800" dirty="0" smtClean="0">
                <a:latin typeface="Verdana"/>
                <a:ea typeface="Verdana"/>
                <a:cs typeface="Verdana"/>
              </a:rPr>
              <a:t>(from 1-10)</a:t>
            </a:r>
          </a:p>
          <a:p>
            <a:endParaRPr lang="en-US" sz="1800" dirty="0" smtClean="0"/>
          </a:p>
          <a:p>
            <a:r>
              <a:rPr lang="en-US" sz="1800" u="sng" dirty="0" smtClean="0"/>
              <a:t>Deflection Temp. (264 psi)</a:t>
            </a:r>
            <a:r>
              <a:rPr lang="en-US" sz="1800" dirty="0" smtClean="0"/>
              <a:t>: </a:t>
            </a:r>
            <a:r>
              <a:rPr lang="en-US" sz="1800" dirty="0" smtClean="0">
                <a:solidFill>
                  <a:srgbClr val="FF0000"/>
                </a:solidFill>
              </a:rPr>
              <a:t>132</a:t>
            </a:r>
            <a:r>
              <a:rPr lang="en-US" sz="1800" dirty="0" smtClean="0">
                <a:latin typeface="Verdana"/>
                <a:ea typeface="Verdana"/>
                <a:cs typeface="Verdana"/>
              </a:rPr>
              <a:t>°C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1318098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Fluorosint</a:t>
            </a:r>
            <a:r>
              <a:rPr lang="en-US" sz="2800" dirty="0"/>
              <a:t> </a:t>
            </a:r>
            <a:r>
              <a:rPr lang="en-US" sz="2800" dirty="0" smtClean="0"/>
              <a:t>500 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76200" y="6488668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Alex Mankin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916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229600" cy="838200"/>
          </a:xfrm>
        </p:spPr>
        <p:txBody>
          <a:bodyPr/>
          <a:lstStyle/>
          <a:p>
            <a:r>
              <a:rPr lang="en-US" dirty="0"/>
              <a:t>Design Concepts </a:t>
            </a:r>
            <a:r>
              <a:rPr lang="en-US" dirty="0" smtClean="0"/>
              <a:t>cont.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5642" y="2038316"/>
            <a:ext cx="4202349" cy="400633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Can operate at a continuous temperature of 260</a:t>
            </a:r>
            <a:r>
              <a:rPr lang="en-US" dirty="0" smtClean="0">
                <a:ea typeface="Verdana"/>
                <a:cs typeface="Verdana"/>
              </a:rPr>
              <a:t>°C</a:t>
            </a:r>
          </a:p>
          <a:p>
            <a:r>
              <a:rPr lang="en-US" dirty="0" smtClean="0">
                <a:ea typeface="Verdana"/>
                <a:cs typeface="Verdana"/>
              </a:rPr>
              <a:t>Has a thermal expansion rate close to aluminums </a:t>
            </a:r>
          </a:p>
          <a:p>
            <a:r>
              <a:rPr lang="en-US" dirty="0" smtClean="0">
                <a:ea typeface="Verdana"/>
                <a:cs typeface="Verdana"/>
              </a:rPr>
              <a:t>Non-abrasive to most mating materials </a:t>
            </a:r>
          </a:p>
          <a:p>
            <a:r>
              <a:rPr lang="en-US" dirty="0" smtClean="0">
                <a:ea typeface="Verdana"/>
                <a:cs typeface="Verdana"/>
              </a:rPr>
              <a:t>Good wear characteristics </a:t>
            </a:r>
          </a:p>
          <a:p>
            <a:r>
              <a:rPr lang="en-US" dirty="0" smtClean="0">
                <a:ea typeface="Verdana"/>
                <a:cs typeface="Verdana"/>
              </a:rPr>
              <a:t>Easy to machine 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600200"/>
            <a:ext cx="3751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Advantages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857344" y="1600200"/>
            <a:ext cx="3751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Limitations </a:t>
            </a:r>
            <a:endParaRPr lang="en-US" sz="2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621854" y="2061865"/>
            <a:ext cx="4202349" cy="400633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ea typeface="Verdana"/>
                <a:cs typeface="Verdana"/>
              </a:rPr>
              <a:t>Much lower Tensile strength compared to aluminum 356 </a:t>
            </a:r>
          </a:p>
          <a:p>
            <a:r>
              <a:rPr lang="en-US" dirty="0" smtClean="0">
                <a:ea typeface="Verdana"/>
                <a:cs typeface="Verdana"/>
              </a:rPr>
              <a:t>High cost estimate</a:t>
            </a:r>
          </a:p>
          <a:p>
            <a:r>
              <a:rPr lang="en-US" dirty="0" smtClean="0">
                <a:ea typeface="Verdana"/>
                <a:cs typeface="Verdana"/>
              </a:rPr>
              <a:t>Currently can only be ordered in thin sheets or tubes </a:t>
            </a:r>
          </a:p>
          <a:p>
            <a:r>
              <a:rPr lang="en-US" dirty="0" smtClean="0">
                <a:ea typeface="Verdana"/>
                <a:cs typeface="Verdana"/>
              </a:rPr>
              <a:t>Will require a different manufacturing method due to shape of material available</a:t>
            </a:r>
          </a:p>
          <a:p>
            <a:pPr marL="0" indent="0">
              <a:buNone/>
            </a:pPr>
            <a:r>
              <a:rPr lang="en-US" dirty="0" smtClean="0">
                <a:latin typeface="Verdana"/>
                <a:ea typeface="Verdana"/>
                <a:cs typeface="Verdana"/>
              </a:rPr>
              <a:t>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162300" y="1219200"/>
            <a:ext cx="297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/>
              <a:t>Fluorosint</a:t>
            </a:r>
            <a:r>
              <a:rPr lang="en-US" sz="2800" dirty="0"/>
              <a:t> 500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200" y="6488668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Alex Mankin</a:t>
            </a:r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597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685" y="304800"/>
            <a:ext cx="8229600" cy="990600"/>
          </a:xfrm>
        </p:spPr>
        <p:txBody>
          <a:bodyPr/>
          <a:lstStyle/>
          <a:p>
            <a:r>
              <a:rPr lang="en-US" dirty="0"/>
              <a:t>Design Concepts cont.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8885" y="1981200"/>
            <a:ext cx="4267200" cy="31242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1800" u="sng" dirty="0" smtClean="0"/>
              <a:t>Tensile Strength, Yield</a:t>
            </a:r>
            <a:r>
              <a:rPr lang="en-US" sz="1800" dirty="0" smtClean="0"/>
              <a:t>:  &gt;= </a:t>
            </a:r>
            <a:r>
              <a:rPr lang="en-US" sz="1800" dirty="0" smtClean="0">
                <a:solidFill>
                  <a:srgbClr val="FF0000"/>
                </a:solidFill>
              </a:rPr>
              <a:t>124</a:t>
            </a:r>
            <a:r>
              <a:rPr lang="en-US" sz="1800" dirty="0" smtClean="0"/>
              <a:t> </a:t>
            </a:r>
            <a:r>
              <a:rPr lang="en-US" sz="1800" dirty="0" err="1" smtClean="0"/>
              <a:t>MPa</a:t>
            </a:r>
            <a:endParaRPr lang="en-US" sz="1800" dirty="0" smtClean="0"/>
          </a:p>
          <a:p>
            <a:endParaRPr lang="en-US" sz="1800" dirty="0"/>
          </a:p>
          <a:p>
            <a:r>
              <a:rPr lang="en-US" sz="1800" u="sng" dirty="0" smtClean="0"/>
              <a:t>Elongation @ Break</a:t>
            </a:r>
            <a:r>
              <a:rPr lang="en-US" sz="1800" dirty="0" smtClean="0"/>
              <a:t>:  &gt;= </a:t>
            </a:r>
            <a:r>
              <a:rPr lang="en-US" sz="1800" dirty="0" smtClean="0">
                <a:solidFill>
                  <a:srgbClr val="FF0000"/>
                </a:solidFill>
              </a:rPr>
              <a:t>3.0</a:t>
            </a:r>
            <a:r>
              <a:rPr lang="en-US" sz="1800" dirty="0" smtClean="0"/>
              <a:t>%</a:t>
            </a:r>
          </a:p>
          <a:p>
            <a:endParaRPr lang="en-US" sz="1800" dirty="0"/>
          </a:p>
          <a:p>
            <a:r>
              <a:rPr lang="en-US" sz="1800" u="sng" dirty="0" smtClean="0"/>
              <a:t>Hardness, </a:t>
            </a:r>
            <a:r>
              <a:rPr lang="en-US" sz="1800" u="sng" dirty="0" err="1" smtClean="0"/>
              <a:t>Brinell</a:t>
            </a:r>
            <a:r>
              <a:rPr lang="en-US" sz="1800" dirty="0" smtClean="0"/>
              <a:t>: </a:t>
            </a:r>
            <a:r>
              <a:rPr lang="en-US" sz="1800" dirty="0" smtClean="0">
                <a:solidFill>
                  <a:srgbClr val="FF0000"/>
                </a:solidFill>
              </a:rPr>
              <a:t>45-75</a:t>
            </a:r>
            <a:r>
              <a:rPr lang="en-US" sz="1800" dirty="0" smtClean="0"/>
              <a:t> (</a:t>
            </a:r>
            <a:r>
              <a:rPr lang="en-US" sz="1200" dirty="0" smtClean="0"/>
              <a:t>500g 10mm ball</a:t>
            </a:r>
            <a:r>
              <a:rPr lang="en-US" sz="1800" dirty="0" smtClean="0"/>
              <a:t>)</a:t>
            </a:r>
          </a:p>
          <a:p>
            <a:endParaRPr lang="en-US" sz="1800" dirty="0"/>
          </a:p>
          <a:p>
            <a:r>
              <a:rPr lang="en-US" sz="1800" u="sng" dirty="0" smtClean="0"/>
              <a:t>Solidus/ Max Operating Temp.</a:t>
            </a:r>
            <a:r>
              <a:rPr lang="en-US" sz="1800" dirty="0" smtClean="0"/>
              <a:t>: </a:t>
            </a:r>
            <a:r>
              <a:rPr lang="en-US" sz="1800" dirty="0" smtClean="0">
                <a:solidFill>
                  <a:srgbClr val="FF0000"/>
                </a:solidFill>
              </a:rPr>
              <a:t>557</a:t>
            </a:r>
            <a:r>
              <a:rPr lang="en-US" sz="1800" dirty="0" smtClean="0">
                <a:latin typeface="Verdana"/>
                <a:ea typeface="Verdana"/>
                <a:cs typeface="Verdana"/>
              </a:rPr>
              <a:t>°C</a:t>
            </a:r>
          </a:p>
          <a:p>
            <a:endParaRPr lang="en-US" sz="1800" dirty="0">
              <a:latin typeface="Verdana"/>
              <a:ea typeface="Verdana"/>
              <a:cs typeface="Verdana"/>
            </a:endParaRPr>
          </a:p>
          <a:p>
            <a:r>
              <a:rPr lang="en-US" sz="1800" u="sng" dirty="0" smtClean="0">
                <a:latin typeface="Verdana"/>
                <a:ea typeface="Verdana"/>
                <a:cs typeface="Verdana"/>
              </a:rPr>
              <a:t>Machinability</a:t>
            </a:r>
            <a:r>
              <a:rPr lang="en-US" sz="1800" dirty="0" smtClean="0">
                <a:latin typeface="Verdana"/>
                <a:ea typeface="Verdana"/>
                <a:cs typeface="Verdana"/>
              </a:rPr>
              <a:t>: </a:t>
            </a:r>
            <a:r>
              <a:rPr lang="en-US" sz="1800" dirty="0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50</a:t>
            </a:r>
            <a:r>
              <a:rPr lang="en-US" sz="1800" dirty="0" smtClean="0">
                <a:latin typeface="Verdana"/>
                <a:ea typeface="Verdana"/>
                <a:cs typeface="Verdana"/>
              </a:rPr>
              <a:t>% (from 0-100)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387485" y="12954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Aluminum 356</a:t>
            </a:r>
            <a:endParaRPr lang="en-US" sz="2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62791" y="1992549"/>
            <a:ext cx="4267200" cy="39624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u="sng" dirty="0" smtClean="0"/>
              <a:t>Tensile Strength, Yield</a:t>
            </a:r>
            <a:r>
              <a:rPr lang="en-US" sz="1800" dirty="0" smtClean="0"/>
              <a:t>:  </a:t>
            </a:r>
            <a:r>
              <a:rPr lang="en-US" sz="1800" dirty="0" smtClean="0">
                <a:solidFill>
                  <a:srgbClr val="FF0000"/>
                </a:solidFill>
              </a:rPr>
              <a:t>186</a:t>
            </a:r>
            <a:r>
              <a:rPr lang="en-US" sz="1800" dirty="0" smtClean="0"/>
              <a:t> </a:t>
            </a:r>
            <a:r>
              <a:rPr lang="en-US" sz="1800" dirty="0" err="1" smtClean="0"/>
              <a:t>MPa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en-US" sz="1800" u="sng" dirty="0" smtClean="0"/>
              <a:t>Elongation @ Break</a:t>
            </a:r>
            <a:r>
              <a:rPr lang="en-US" sz="1800" dirty="0" smtClean="0"/>
              <a:t>: </a:t>
            </a:r>
            <a:r>
              <a:rPr lang="en-US" sz="1800" dirty="0" smtClean="0">
                <a:solidFill>
                  <a:srgbClr val="FF0000"/>
                </a:solidFill>
              </a:rPr>
              <a:t>1.1</a:t>
            </a:r>
            <a:r>
              <a:rPr lang="en-US" sz="1800" dirty="0" smtClean="0"/>
              <a:t>%</a:t>
            </a:r>
          </a:p>
          <a:p>
            <a:endParaRPr lang="en-US" sz="1800" dirty="0" smtClean="0"/>
          </a:p>
          <a:p>
            <a:r>
              <a:rPr lang="en-US" sz="1800" u="sng" dirty="0" err="1"/>
              <a:t>Izod</a:t>
            </a:r>
            <a:r>
              <a:rPr lang="en-US" sz="1800" u="sng" dirty="0"/>
              <a:t> Impact</a:t>
            </a:r>
            <a:r>
              <a:rPr lang="en-US" sz="1800" dirty="0"/>
              <a:t>: </a:t>
            </a:r>
            <a:r>
              <a:rPr lang="en-US" sz="1800" dirty="0">
                <a:solidFill>
                  <a:srgbClr val="FF0000"/>
                </a:solidFill>
              </a:rPr>
              <a:t>.481 </a:t>
            </a:r>
            <a:r>
              <a:rPr lang="en-US" sz="1800" dirty="0"/>
              <a:t>J/cm</a:t>
            </a:r>
          </a:p>
          <a:p>
            <a:endParaRPr lang="en-US" sz="1800" dirty="0" smtClean="0"/>
          </a:p>
          <a:p>
            <a:r>
              <a:rPr lang="en-US" sz="1800" u="sng" dirty="0" smtClean="0"/>
              <a:t> Continuous Operating Temp.</a:t>
            </a:r>
            <a:r>
              <a:rPr lang="en-US" sz="1800" dirty="0" smtClean="0"/>
              <a:t>: </a:t>
            </a:r>
            <a:r>
              <a:rPr lang="en-US" sz="1800" dirty="0" smtClean="0">
                <a:solidFill>
                  <a:srgbClr val="FF0000"/>
                </a:solidFill>
              </a:rPr>
              <a:t>260</a:t>
            </a:r>
            <a:r>
              <a:rPr lang="en-US" sz="1800" dirty="0" smtClean="0">
                <a:latin typeface="Verdana"/>
                <a:ea typeface="Verdana"/>
                <a:cs typeface="Verdana"/>
              </a:rPr>
              <a:t>°C</a:t>
            </a:r>
          </a:p>
          <a:p>
            <a:endParaRPr lang="en-US" sz="1800" dirty="0" smtClean="0">
              <a:latin typeface="Verdana"/>
              <a:ea typeface="Verdana"/>
              <a:cs typeface="Verdana"/>
            </a:endParaRPr>
          </a:p>
          <a:p>
            <a:r>
              <a:rPr lang="en-US" sz="1800" u="sng" dirty="0" smtClean="0">
                <a:latin typeface="Verdana"/>
                <a:ea typeface="Verdana"/>
                <a:cs typeface="Verdana"/>
              </a:rPr>
              <a:t>Machinability</a:t>
            </a:r>
            <a:r>
              <a:rPr lang="en-US" sz="1800" dirty="0" smtClean="0">
                <a:latin typeface="Verdana"/>
                <a:ea typeface="Verdana"/>
                <a:cs typeface="Verdana"/>
              </a:rPr>
              <a:t>: </a:t>
            </a:r>
            <a:r>
              <a:rPr lang="en-US" sz="1800" dirty="0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N/A</a:t>
            </a:r>
            <a:endParaRPr lang="en-US" sz="1800" dirty="0" smtClean="0">
              <a:latin typeface="Verdana"/>
              <a:ea typeface="Verdana"/>
              <a:cs typeface="Verdana"/>
            </a:endParaRPr>
          </a:p>
          <a:p>
            <a:endParaRPr lang="en-US" sz="1800" dirty="0" smtClean="0"/>
          </a:p>
          <a:p>
            <a:r>
              <a:rPr lang="en-US" sz="1800" u="sng" dirty="0" smtClean="0"/>
              <a:t>Deflection Temp. (264 psi)</a:t>
            </a:r>
            <a:r>
              <a:rPr lang="en-US" sz="1800" dirty="0" smtClean="0"/>
              <a:t>: </a:t>
            </a:r>
            <a:r>
              <a:rPr lang="en-US" sz="1800" dirty="0" smtClean="0">
                <a:solidFill>
                  <a:srgbClr val="FF0000"/>
                </a:solidFill>
              </a:rPr>
              <a:t>316</a:t>
            </a:r>
            <a:r>
              <a:rPr lang="en-US" sz="1800" dirty="0" smtClean="0">
                <a:latin typeface="Verdana"/>
                <a:ea typeface="Verdana"/>
                <a:cs typeface="Verdana"/>
              </a:rPr>
              <a:t>°C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4789251" y="1368304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PEEK - 30% Carbon-Filled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" y="6488668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Alex Mankin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299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229600" cy="838200"/>
          </a:xfrm>
        </p:spPr>
        <p:txBody>
          <a:bodyPr/>
          <a:lstStyle/>
          <a:p>
            <a:r>
              <a:rPr lang="en-US" dirty="0"/>
              <a:t>Design Concepts </a:t>
            </a:r>
            <a:r>
              <a:rPr lang="en-US" dirty="0" smtClean="0"/>
              <a:t>cont.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5642" y="2086396"/>
            <a:ext cx="4202349" cy="4006334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 smtClean="0"/>
              <a:t>Can operate at a continuous temperature of 260</a:t>
            </a:r>
            <a:r>
              <a:rPr lang="en-US" dirty="0" smtClean="0">
                <a:ea typeface="Verdana"/>
                <a:cs typeface="Verdana"/>
              </a:rPr>
              <a:t>°C</a:t>
            </a:r>
          </a:p>
          <a:p>
            <a:r>
              <a:rPr lang="en-US" dirty="0" smtClean="0"/>
              <a:t>Excellent </a:t>
            </a:r>
            <a:r>
              <a:rPr lang="en-US" dirty="0"/>
              <a:t>impact, and tensile characteristics</a:t>
            </a:r>
          </a:p>
          <a:p>
            <a:r>
              <a:rPr lang="en-US" dirty="0" smtClean="0">
                <a:ea typeface="Verdana"/>
                <a:cs typeface="Verdana"/>
              </a:rPr>
              <a:t>Exceptional chemical resistance  </a:t>
            </a:r>
          </a:p>
          <a:p>
            <a:r>
              <a:rPr lang="en-US" dirty="0"/>
              <a:t>Outstanding wear and abrasion resistance</a:t>
            </a:r>
          </a:p>
          <a:p>
            <a:r>
              <a:rPr lang="en-US" dirty="0"/>
              <a:t>Low smoke and toxic gas emissions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1627973"/>
            <a:ext cx="3751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Advantages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873557" y="1627973"/>
            <a:ext cx="3751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Limitations </a:t>
            </a:r>
            <a:endParaRPr lang="en-US" sz="2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648199" y="2096124"/>
            <a:ext cx="4202349" cy="400633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ea typeface="Verdana"/>
                <a:cs typeface="Verdana"/>
              </a:rPr>
              <a:t>Is the most brittle of the materials with a elongation of only 1.1%   </a:t>
            </a:r>
          </a:p>
          <a:p>
            <a:r>
              <a:rPr lang="en-US" dirty="0" smtClean="0">
                <a:ea typeface="Verdana"/>
                <a:cs typeface="Verdana"/>
              </a:rPr>
              <a:t>May be m</a:t>
            </a:r>
            <a:r>
              <a:rPr lang="en-US" dirty="0" smtClean="0">
                <a:ea typeface="Verdana"/>
                <a:cs typeface="Verdana"/>
              </a:rPr>
              <a:t>ore </a:t>
            </a:r>
            <a:r>
              <a:rPr lang="en-US" dirty="0" smtClean="0">
                <a:ea typeface="Verdana"/>
                <a:cs typeface="Verdana"/>
              </a:rPr>
              <a:t>difficult to machine due to its brittleness</a:t>
            </a:r>
          </a:p>
          <a:p>
            <a:pPr marL="0" indent="0">
              <a:buNone/>
            </a:pPr>
            <a:r>
              <a:rPr lang="en-US" dirty="0" smtClean="0">
                <a:ea typeface="Verdana"/>
                <a:cs typeface="Verdana"/>
              </a:rPr>
              <a:t> 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736714" y="1166308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PEEK - 30% Carbon-Filled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200" y="6488668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Alex Mankin</a:t>
            </a:r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853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685" y="304800"/>
            <a:ext cx="8229600" cy="990600"/>
          </a:xfrm>
        </p:spPr>
        <p:txBody>
          <a:bodyPr/>
          <a:lstStyle/>
          <a:p>
            <a:r>
              <a:rPr lang="en-US" dirty="0"/>
              <a:t>Design Concepts cont.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8885" y="1981200"/>
            <a:ext cx="4267200" cy="31242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1800" u="sng" dirty="0" smtClean="0"/>
              <a:t>Tensile Strength, Yield</a:t>
            </a:r>
            <a:r>
              <a:rPr lang="en-US" sz="1800" dirty="0" smtClean="0"/>
              <a:t>:  &gt;= </a:t>
            </a:r>
            <a:r>
              <a:rPr lang="en-US" sz="1800" dirty="0" smtClean="0">
                <a:solidFill>
                  <a:srgbClr val="FF0000"/>
                </a:solidFill>
              </a:rPr>
              <a:t>124</a:t>
            </a:r>
            <a:r>
              <a:rPr lang="en-US" sz="1800" dirty="0" smtClean="0"/>
              <a:t> </a:t>
            </a:r>
            <a:r>
              <a:rPr lang="en-US" sz="1800" dirty="0" err="1" smtClean="0"/>
              <a:t>MPa</a:t>
            </a:r>
            <a:endParaRPr lang="en-US" sz="1800" dirty="0" smtClean="0"/>
          </a:p>
          <a:p>
            <a:endParaRPr lang="en-US" sz="1800" dirty="0"/>
          </a:p>
          <a:p>
            <a:r>
              <a:rPr lang="en-US" sz="1800" u="sng" dirty="0" smtClean="0"/>
              <a:t>Elongation @ Break</a:t>
            </a:r>
            <a:r>
              <a:rPr lang="en-US" sz="1800" dirty="0" smtClean="0"/>
              <a:t>:  &gt;= </a:t>
            </a:r>
            <a:r>
              <a:rPr lang="en-US" sz="1800" dirty="0" smtClean="0">
                <a:solidFill>
                  <a:srgbClr val="FF0000"/>
                </a:solidFill>
              </a:rPr>
              <a:t>3.0</a:t>
            </a:r>
            <a:r>
              <a:rPr lang="en-US" sz="1800" dirty="0" smtClean="0"/>
              <a:t>%</a:t>
            </a:r>
          </a:p>
          <a:p>
            <a:endParaRPr lang="en-US" sz="1800" dirty="0"/>
          </a:p>
          <a:p>
            <a:r>
              <a:rPr lang="en-US" sz="1800" u="sng" dirty="0" smtClean="0"/>
              <a:t>Hardness, </a:t>
            </a:r>
            <a:r>
              <a:rPr lang="en-US" sz="1800" u="sng" dirty="0" err="1" smtClean="0"/>
              <a:t>Brinell</a:t>
            </a:r>
            <a:r>
              <a:rPr lang="en-US" sz="1800" dirty="0" smtClean="0"/>
              <a:t>: </a:t>
            </a:r>
            <a:r>
              <a:rPr lang="en-US" sz="1800" dirty="0" smtClean="0">
                <a:solidFill>
                  <a:srgbClr val="FF0000"/>
                </a:solidFill>
              </a:rPr>
              <a:t>45-75</a:t>
            </a:r>
            <a:r>
              <a:rPr lang="en-US" sz="1800" dirty="0" smtClean="0"/>
              <a:t> (</a:t>
            </a:r>
            <a:r>
              <a:rPr lang="en-US" sz="1200" dirty="0" smtClean="0"/>
              <a:t>500g 10mm ball</a:t>
            </a:r>
            <a:r>
              <a:rPr lang="en-US" sz="1800" dirty="0" smtClean="0"/>
              <a:t>)</a:t>
            </a:r>
          </a:p>
          <a:p>
            <a:endParaRPr lang="en-US" sz="1800" dirty="0"/>
          </a:p>
          <a:p>
            <a:r>
              <a:rPr lang="en-US" sz="1800" u="sng" dirty="0" smtClean="0"/>
              <a:t>Solidus/ Max Operating Temp.</a:t>
            </a:r>
            <a:r>
              <a:rPr lang="en-US" sz="1800" dirty="0" smtClean="0"/>
              <a:t>: </a:t>
            </a:r>
            <a:r>
              <a:rPr lang="en-US" sz="1800" dirty="0" smtClean="0">
                <a:solidFill>
                  <a:srgbClr val="FF0000"/>
                </a:solidFill>
              </a:rPr>
              <a:t>557</a:t>
            </a:r>
            <a:r>
              <a:rPr lang="en-US" sz="1800" dirty="0" smtClean="0">
                <a:latin typeface="Verdana"/>
                <a:ea typeface="Verdana"/>
                <a:cs typeface="Verdana"/>
              </a:rPr>
              <a:t>°C</a:t>
            </a:r>
          </a:p>
          <a:p>
            <a:endParaRPr lang="en-US" sz="1800" dirty="0">
              <a:latin typeface="Verdana"/>
              <a:ea typeface="Verdana"/>
              <a:cs typeface="Verdana"/>
            </a:endParaRPr>
          </a:p>
          <a:p>
            <a:r>
              <a:rPr lang="en-US" sz="1800" u="sng" dirty="0" smtClean="0">
                <a:latin typeface="Verdana"/>
                <a:ea typeface="Verdana"/>
                <a:cs typeface="Verdana"/>
              </a:rPr>
              <a:t>Machinability</a:t>
            </a:r>
            <a:r>
              <a:rPr lang="en-US" sz="1800" dirty="0" smtClean="0">
                <a:latin typeface="Verdana"/>
                <a:ea typeface="Verdana"/>
                <a:cs typeface="Verdana"/>
              </a:rPr>
              <a:t>: </a:t>
            </a:r>
            <a:r>
              <a:rPr lang="en-US" sz="1800" dirty="0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50</a:t>
            </a:r>
            <a:r>
              <a:rPr lang="en-US" sz="1800" dirty="0" smtClean="0">
                <a:latin typeface="Verdana"/>
                <a:ea typeface="Verdana"/>
                <a:cs typeface="Verdana"/>
              </a:rPr>
              <a:t>% (from 0-100)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387485" y="12954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Aluminum 356</a:t>
            </a:r>
            <a:endParaRPr lang="en-US" sz="2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62791" y="1992549"/>
            <a:ext cx="4267200" cy="39624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u="sng" dirty="0" smtClean="0"/>
              <a:t>Tensile Strength, Yield</a:t>
            </a:r>
            <a:r>
              <a:rPr lang="en-US" sz="1800" dirty="0" smtClean="0"/>
              <a:t>:  </a:t>
            </a:r>
            <a:r>
              <a:rPr lang="en-US" sz="1800" dirty="0" smtClean="0">
                <a:solidFill>
                  <a:srgbClr val="FF0000"/>
                </a:solidFill>
              </a:rPr>
              <a:t>20.7</a:t>
            </a:r>
            <a:r>
              <a:rPr lang="en-US" sz="1800" dirty="0" smtClean="0"/>
              <a:t> </a:t>
            </a:r>
            <a:r>
              <a:rPr lang="en-US" sz="1800" dirty="0" err="1" smtClean="0"/>
              <a:t>MPa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en-US" sz="1800" u="sng" dirty="0" smtClean="0"/>
              <a:t>Elongation @ Break</a:t>
            </a:r>
            <a:r>
              <a:rPr lang="en-US" sz="1800" dirty="0" smtClean="0"/>
              <a:t>: </a:t>
            </a:r>
            <a:r>
              <a:rPr lang="en-US" sz="1800" dirty="0" smtClean="0">
                <a:solidFill>
                  <a:srgbClr val="FF0000"/>
                </a:solidFill>
              </a:rPr>
              <a:t>20</a:t>
            </a:r>
            <a:r>
              <a:rPr lang="en-US" sz="1800" dirty="0" smtClean="0"/>
              <a:t>%</a:t>
            </a:r>
          </a:p>
          <a:p>
            <a:endParaRPr lang="en-US" sz="1800" dirty="0" smtClean="0"/>
          </a:p>
          <a:p>
            <a:r>
              <a:rPr lang="en-US" sz="1800" u="sng" dirty="0" err="1"/>
              <a:t>Izod</a:t>
            </a:r>
            <a:r>
              <a:rPr lang="en-US" sz="1800" u="sng" dirty="0"/>
              <a:t> Impact</a:t>
            </a:r>
            <a:r>
              <a:rPr lang="en-US" sz="1800" dirty="0"/>
              <a:t>: </a:t>
            </a:r>
            <a:r>
              <a:rPr lang="en-US" sz="1800" dirty="0" smtClean="0">
                <a:solidFill>
                  <a:srgbClr val="FF0000"/>
                </a:solidFill>
              </a:rPr>
              <a:t>N/A</a:t>
            </a:r>
            <a:endParaRPr lang="en-US" sz="1800" dirty="0"/>
          </a:p>
          <a:p>
            <a:endParaRPr lang="en-US" sz="1800" dirty="0" smtClean="0"/>
          </a:p>
          <a:p>
            <a:r>
              <a:rPr lang="en-US" sz="1800" u="sng" dirty="0" smtClean="0"/>
              <a:t> Continuous Operating Temp.</a:t>
            </a:r>
            <a:r>
              <a:rPr lang="en-US" sz="1800" dirty="0" smtClean="0"/>
              <a:t>: </a:t>
            </a:r>
            <a:r>
              <a:rPr lang="en-US" sz="1800" dirty="0" smtClean="0">
                <a:solidFill>
                  <a:srgbClr val="FF0000"/>
                </a:solidFill>
              </a:rPr>
              <a:t>288</a:t>
            </a:r>
            <a:r>
              <a:rPr lang="en-US" sz="1800" dirty="0" smtClean="0">
                <a:latin typeface="Verdana"/>
                <a:ea typeface="Verdana"/>
                <a:cs typeface="Verdana"/>
              </a:rPr>
              <a:t>°C</a:t>
            </a:r>
          </a:p>
          <a:p>
            <a:endParaRPr lang="en-US" sz="1800" dirty="0" smtClean="0">
              <a:latin typeface="Verdana"/>
              <a:ea typeface="Verdana"/>
              <a:cs typeface="Verdana"/>
            </a:endParaRPr>
          </a:p>
          <a:p>
            <a:r>
              <a:rPr lang="en-US" sz="1800" u="sng" dirty="0" smtClean="0">
                <a:latin typeface="Verdana"/>
                <a:ea typeface="Verdana"/>
                <a:cs typeface="Verdana"/>
              </a:rPr>
              <a:t>Machinability</a:t>
            </a:r>
            <a:r>
              <a:rPr lang="en-US" sz="1800" dirty="0" smtClean="0">
                <a:latin typeface="Verdana"/>
                <a:ea typeface="Verdana"/>
                <a:cs typeface="Verdana"/>
              </a:rPr>
              <a:t>: </a:t>
            </a:r>
            <a:r>
              <a:rPr lang="en-US" sz="1800" dirty="0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N/A</a:t>
            </a:r>
            <a:endParaRPr lang="en-US" sz="1800" dirty="0" smtClean="0">
              <a:latin typeface="Verdana"/>
              <a:ea typeface="Verdana"/>
              <a:cs typeface="Verdana"/>
            </a:endParaRPr>
          </a:p>
          <a:p>
            <a:endParaRPr lang="en-US" sz="1800" dirty="0" smtClean="0"/>
          </a:p>
          <a:p>
            <a:r>
              <a:rPr lang="en-US" sz="1800" u="sng" dirty="0" smtClean="0"/>
              <a:t>Deflection Temp. (264 psi)</a:t>
            </a:r>
            <a:r>
              <a:rPr lang="en-US" sz="1800" dirty="0" smtClean="0"/>
              <a:t>: </a:t>
            </a:r>
            <a:r>
              <a:rPr lang="en-US" sz="1800" dirty="0" smtClean="0">
                <a:solidFill>
                  <a:srgbClr val="FF0000"/>
                </a:solidFill>
              </a:rPr>
              <a:t>N/A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4820945" y="1292104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Rulon</a:t>
            </a:r>
            <a:r>
              <a:rPr lang="en-US" sz="2800" dirty="0" smtClean="0"/>
              <a:t> </a:t>
            </a:r>
            <a:r>
              <a:rPr lang="en-US" sz="2800" dirty="0"/>
              <a:t>945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" y="6488668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Alex Mankin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79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286324"/>
              </p:ext>
            </p:extLst>
          </p:nvPr>
        </p:nvGraphicFramePr>
        <p:xfrm>
          <a:off x="457200" y="1060938"/>
          <a:ext cx="8001000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01000"/>
              </a:tblGrid>
              <a:tr h="4156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Project</a:t>
                      </a:r>
                      <a:r>
                        <a:rPr lang="en-US" sz="2400" baseline="0" dirty="0" smtClean="0"/>
                        <a:t> Scope</a:t>
                      </a:r>
                      <a:endParaRPr lang="en-US" sz="20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156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Project</a:t>
                      </a:r>
                      <a:r>
                        <a:rPr lang="en-US" sz="2400" baseline="0" dirty="0" smtClean="0"/>
                        <a:t> Background</a:t>
                      </a:r>
                      <a:endParaRPr lang="en-US" sz="2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156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Project</a:t>
                      </a:r>
                      <a:r>
                        <a:rPr lang="en-US" sz="2400" baseline="0" dirty="0" smtClean="0"/>
                        <a:t> Objectives</a:t>
                      </a:r>
                      <a:endParaRPr lang="en-US" sz="2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156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/>
                        <a:t>Design Concepts and Evaluation </a:t>
                      </a:r>
                      <a:r>
                        <a:rPr lang="en-US" sz="2400" dirty="0" smtClean="0"/>
                        <a:t>                                        </a:t>
                      </a:r>
                      <a:endParaRPr lang="en-US" sz="2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156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Potential</a:t>
                      </a:r>
                      <a:r>
                        <a:rPr lang="en-US" sz="2400" baseline="0" dirty="0" smtClean="0"/>
                        <a:t> Challenges and Risks</a:t>
                      </a:r>
                      <a:r>
                        <a:rPr lang="en-US" sz="2400" dirty="0" smtClean="0"/>
                        <a:t>                  </a:t>
                      </a:r>
                      <a:endParaRPr lang="en-US" sz="2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156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Brief</a:t>
                      </a:r>
                      <a:r>
                        <a:rPr lang="en-US" sz="2400" baseline="0" dirty="0" smtClean="0"/>
                        <a:t> Future Plans Outline</a:t>
                      </a:r>
                      <a:r>
                        <a:rPr lang="en-US" sz="2400" dirty="0" smtClean="0"/>
                        <a:t>                           </a:t>
                      </a:r>
                      <a:endParaRPr lang="en-US" sz="2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156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Gantt</a:t>
                      </a:r>
                      <a:r>
                        <a:rPr lang="en-US" sz="2400" baseline="0" dirty="0" smtClean="0"/>
                        <a:t> Chart</a:t>
                      </a:r>
                      <a:r>
                        <a:rPr lang="en-US" sz="2400" dirty="0" smtClean="0"/>
                        <a:t>                                                  </a:t>
                      </a:r>
                      <a:endParaRPr lang="en-US" sz="2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156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Final</a:t>
                      </a:r>
                      <a:r>
                        <a:rPr lang="en-US" sz="2400" baseline="0" dirty="0" smtClean="0"/>
                        <a:t> Summary</a:t>
                      </a:r>
                      <a:endParaRPr lang="en-US" sz="2400" dirty="0" smtClean="0"/>
                    </a:p>
                  </a:txBody>
                  <a:tcPr/>
                </a:tc>
              </a:tr>
              <a:tr h="4156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References</a:t>
                      </a:r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Questions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1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229600" cy="838200"/>
          </a:xfrm>
        </p:spPr>
        <p:txBody>
          <a:bodyPr/>
          <a:lstStyle/>
          <a:p>
            <a:r>
              <a:rPr lang="en-US" dirty="0"/>
              <a:t>Design Concepts </a:t>
            </a:r>
            <a:r>
              <a:rPr lang="en-US" dirty="0" smtClean="0"/>
              <a:t>cont.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5642" y="1981200"/>
            <a:ext cx="4202349" cy="400633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Can operate at a continuous temperature of 288</a:t>
            </a:r>
            <a:r>
              <a:rPr lang="en-US" dirty="0" smtClean="0">
                <a:latin typeface="Verdana"/>
                <a:ea typeface="Verdana"/>
                <a:cs typeface="Verdana"/>
              </a:rPr>
              <a:t>°C</a:t>
            </a:r>
          </a:p>
          <a:p>
            <a:r>
              <a:rPr lang="en-US" dirty="0" smtClean="0"/>
              <a:t>Low </a:t>
            </a:r>
            <a:r>
              <a:rPr lang="en-US" dirty="0"/>
              <a:t>d</a:t>
            </a:r>
            <a:r>
              <a:rPr lang="en-US" dirty="0" smtClean="0"/>
              <a:t>eformation under load and high impact resistant </a:t>
            </a:r>
            <a:endParaRPr lang="en-US" dirty="0"/>
          </a:p>
          <a:p>
            <a:r>
              <a:rPr lang="en-US" dirty="0" smtClean="0"/>
              <a:t>Excellent </a:t>
            </a:r>
            <a:r>
              <a:rPr lang="en-US" dirty="0"/>
              <a:t>abrasion and corrosion </a:t>
            </a:r>
            <a:r>
              <a:rPr lang="en-US" dirty="0" smtClean="0"/>
              <a:t>resistance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4515" y="1480810"/>
            <a:ext cx="3751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Advantages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873557" y="1480810"/>
            <a:ext cx="3751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Limitations </a:t>
            </a:r>
            <a:endParaRPr lang="en-US" sz="2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648199" y="1981200"/>
            <a:ext cx="4202349" cy="400633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ea typeface="Verdana"/>
                <a:cs typeface="Verdana"/>
              </a:rPr>
              <a:t>A low Tensile Strength to that of aluminum    </a:t>
            </a:r>
          </a:p>
          <a:p>
            <a:r>
              <a:rPr lang="en-US" dirty="0" smtClean="0">
                <a:ea typeface="Verdana"/>
                <a:cs typeface="Verdana"/>
              </a:rPr>
              <a:t>Will require a different manufacturing method than that of the aluminum</a:t>
            </a:r>
          </a:p>
          <a:p>
            <a:pPr marL="0" indent="0">
              <a:buNone/>
            </a:pPr>
            <a:r>
              <a:rPr lang="en-US" dirty="0" smtClean="0">
                <a:latin typeface="Verdana"/>
                <a:ea typeface="Verdana"/>
                <a:cs typeface="Verdana"/>
              </a:rPr>
              <a:t> 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00009" y="106765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Rulon</a:t>
            </a:r>
            <a:r>
              <a:rPr lang="en-US" sz="2800" dirty="0" smtClean="0"/>
              <a:t> </a:t>
            </a:r>
            <a:r>
              <a:rPr lang="en-US" sz="2800" dirty="0"/>
              <a:t>945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200" y="6488668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Alex Mankin</a:t>
            </a:r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903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Potential Challenges and </a:t>
            </a:r>
            <a:r>
              <a:rPr lang="en-US" dirty="0" smtClean="0"/>
              <a:t>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Running into cost issues with any of the materials we choose </a:t>
            </a:r>
          </a:p>
          <a:p>
            <a:endParaRPr lang="en-US" dirty="0"/>
          </a:p>
          <a:p>
            <a:r>
              <a:rPr lang="en-US" dirty="0" smtClean="0"/>
              <a:t>Finding a Machinist or company that would be willing and able to machine a prototype compressor casing out of the material we eventually decide on </a:t>
            </a:r>
          </a:p>
          <a:p>
            <a:endParaRPr lang="en-US" dirty="0"/>
          </a:p>
          <a:p>
            <a:r>
              <a:rPr lang="en-US" dirty="0" smtClean="0"/>
              <a:t> Once the prototype is made, having it put under proper testing to evaluate its performance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200" y="6488668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Alex Mankin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033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 selection of material</a:t>
            </a:r>
          </a:p>
          <a:p>
            <a:endParaRPr lang="en-US" dirty="0" smtClean="0"/>
          </a:p>
          <a:p>
            <a:r>
              <a:rPr lang="en-US" dirty="0" smtClean="0"/>
              <a:t>Prototyping and testing</a:t>
            </a:r>
          </a:p>
          <a:p>
            <a:endParaRPr lang="en-US" dirty="0" smtClean="0"/>
          </a:p>
          <a:p>
            <a:r>
              <a:rPr lang="en-US" dirty="0" smtClean="0"/>
              <a:t>Determine type of manufacturing process</a:t>
            </a:r>
          </a:p>
          <a:p>
            <a:endParaRPr lang="en-US" dirty="0" smtClean="0"/>
          </a:p>
          <a:p>
            <a:r>
              <a:rPr lang="en-US" dirty="0" smtClean="0"/>
              <a:t>Determine cost for material and manufacturing process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" y="6488668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Alex Mankin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41145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Gantt Chart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" r="135" b="1995"/>
          <a:stretch/>
        </p:blipFill>
        <p:spPr>
          <a:xfrm>
            <a:off x="931340" y="1066800"/>
            <a:ext cx="7278806" cy="4779523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66"/>
          <a:stretch/>
        </p:blipFill>
        <p:spPr>
          <a:xfrm>
            <a:off x="932688" y="5867400"/>
            <a:ext cx="7373112" cy="4582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200" y="6488668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Alex Mankin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429289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0245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Our task is to come up with an alternative material for a turbocharger compressor casing</a:t>
            </a:r>
          </a:p>
          <a:p>
            <a:endParaRPr lang="en-US" dirty="0" smtClean="0"/>
          </a:p>
          <a:p>
            <a:r>
              <a:rPr lang="en-US" dirty="0" smtClean="0"/>
              <a:t>Using the operating conditions provided to us by Cummins we can determine which materials are suitable</a:t>
            </a:r>
          </a:p>
          <a:p>
            <a:endParaRPr lang="en-US" dirty="0" smtClean="0"/>
          </a:p>
          <a:p>
            <a:r>
              <a:rPr lang="en-US" dirty="0" smtClean="0"/>
              <a:t>We have researched many different materials that met our criteria</a:t>
            </a:r>
          </a:p>
          <a:p>
            <a:endParaRPr lang="en-US" dirty="0" smtClean="0"/>
          </a:p>
          <a:p>
            <a:r>
              <a:rPr lang="en-US" dirty="0" smtClean="0"/>
              <a:t>We found that polymers were the best option to reduce cost and weight</a:t>
            </a:r>
          </a:p>
          <a:p>
            <a:endParaRPr lang="en-US" dirty="0" smtClean="0"/>
          </a:p>
          <a:p>
            <a:r>
              <a:rPr lang="en-US" dirty="0" smtClean="0"/>
              <a:t>No choice yet, more research is needed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" y="6488668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Alex Mankin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518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6002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"Turbo </a:t>
            </a:r>
            <a:r>
              <a:rPr lang="en-US" dirty="0"/>
              <a:t>Torque." </a:t>
            </a:r>
            <a:r>
              <a:rPr lang="en-US" i="1" dirty="0"/>
              <a:t>Turbo Torque</a:t>
            </a:r>
            <a:r>
              <a:rPr lang="en-US" dirty="0"/>
              <a:t>. N.p., n.d. Web. 21 Oct. 2013. &lt;http://www.mazdarotary.net/turbo.htm&gt;.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23622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"Online </a:t>
            </a:r>
            <a:r>
              <a:rPr lang="en-US" dirty="0"/>
              <a:t>Materials Information Resource - MatWeb." </a:t>
            </a:r>
            <a:r>
              <a:rPr lang="en-US" i="1" dirty="0"/>
              <a:t>Online Materials Information Resource - MatWeb</a:t>
            </a:r>
            <a:r>
              <a:rPr lang="en-US" dirty="0"/>
              <a:t>. N.p., n.d. Web. 21 Oct. 2013. &lt;http://www.matweb.com/&gt;.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3429000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"Plastic </a:t>
            </a:r>
            <a:r>
              <a:rPr lang="en-US" dirty="0"/>
              <a:t>Sheet, Plastic Rod, Plastic Tubing - Buy Online." </a:t>
            </a:r>
            <a:r>
              <a:rPr lang="en-US" i="1" dirty="0"/>
              <a:t>Plastic Sheet, Plastic Rod, Plastic Tubing - Buy Online</a:t>
            </a:r>
            <a:r>
              <a:rPr lang="en-US" dirty="0"/>
              <a:t>. N.p., n.d. Web. 21 Oct. 2013. &lt;http://www.professionalplastics.com/&gt;.</a:t>
            </a:r>
          </a:p>
        </p:txBody>
      </p:sp>
    </p:spTree>
    <p:extLst>
      <p:ext uri="{BB962C8B-B14F-4D97-AF65-F5344CB8AC3E}">
        <p14:creationId xmlns:p14="http://schemas.microsoft.com/office/powerpoint/2010/main" val="12039360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72200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44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Project Scope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74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38801" y="4849368"/>
            <a:ext cx="3311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Fig.1: View of turbocharger.[5]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524000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Cummins has an interest in researching and selecting alternate materials to fabricate compressor casings in their B series turbochargers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148584"/>
            <a:ext cx="449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alternate material should ultimately be more cost effective than the current one in use, cast aluminum 356, and still satisfy the design and operational parameters set by Cummins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5220819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Estimates of manufacturing costs for this alternate material and 3 full scale prototypes are key requirements 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0" r="3666"/>
          <a:stretch/>
        </p:blipFill>
        <p:spPr>
          <a:xfrm>
            <a:off x="5403913" y="911438"/>
            <a:ext cx="3642809" cy="371447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200" y="6488668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Ralph Scott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5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Project Background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28" y="1524000"/>
            <a:ext cx="8153400" cy="3733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4152" y="541251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1. Schematic of how a turbocharger operates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200" y="6488668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Ralph Scott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00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Background cont.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1905000"/>
            <a:ext cx="819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cost efficient material which could replace cast aluminum 356 presents many beneficial opportunities for Cummins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33528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revenue gained from more cost efficient materials and manufacturing processes present financial advantages for Cummins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4660178"/>
            <a:ext cx="7334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Production numbers on compressor casings and turbochargers have the potential to grow allowing the company to meet and exceed the expectations of customers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6200" y="6488668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Ralph Scott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73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Project Objectives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200" y="1359330"/>
            <a:ext cx="819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Determine the temperatures, pressures, and stresses experienced by the compressor during operation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2205334"/>
            <a:ext cx="819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Research and compare materials which can operate under these prescribed physical conditions, and are cheaper both as a material and to manufacture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3124200"/>
            <a:ext cx="819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Estimate manufacturing costs with this new material and compare it to cast aluminum 356, which is currently used to fabricate the casings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4038600"/>
            <a:ext cx="8191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With the known operational conditions and alternate material known, utilize Finite Element Analysis in conjunction with a CAD model of the casing for analysis 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5257800"/>
            <a:ext cx="803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Obtain three prototypes of these casings for testing and experimentation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6200" y="6488668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Ralph Scott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00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Design Concepts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4478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Operational Conditions for Compressor</a:t>
            </a:r>
            <a:endParaRPr lang="en-US" sz="2800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" t="2863" r="1510" b="5790"/>
          <a:stretch/>
        </p:blipFill>
        <p:spPr>
          <a:xfrm>
            <a:off x="304800" y="1971020"/>
            <a:ext cx="8610600" cy="39725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66700" y="5957578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2. Experimental data of turbocharger supplied by sponsor 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76200" y="6488668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Ralph Scott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82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Design Concepts cont.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0352" y="1274582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Design Specifications </a:t>
            </a:r>
            <a:endParaRPr lang="en-US" sz="28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530352" y="1905000"/>
            <a:ext cx="8080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Casing must possess the same design and geometric tolerances currently in place on the compressor in Cummins turbocharger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0352" y="2971800"/>
                <a:ext cx="7772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Alternate material must be able to safely and continuously operate at temperatures up to 230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℃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52" y="2971800"/>
                <a:ext cx="7772400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471" t="-4717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30352" y="41148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Also, based on the data provided by the sponsor, the casing should be able to withstand pressures up to 215 </a:t>
            </a:r>
            <a:r>
              <a:rPr lang="en-US" dirty="0" err="1" smtClean="0"/>
              <a:t>kPa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6200" y="6488668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Ralph Scott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63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Concepts cont.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15240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Performance Specifications</a:t>
            </a:r>
            <a:endParaRPr lang="en-US" sz="28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22098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Material must be able to withstand cyclic temperatures including below freezing atmospheric conditions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3276600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Compressor casing must be able to withstand and contain a catastrophic failure of the compressor blades caused by over boosting, without fracturing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4742688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Corrosion resistance is also an important requirement due to the presence of oil, dirt, water, engine coolant, salt, and other chemicals during the operation of an automobile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6200" y="6488668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Ralph Scott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57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4009</TotalTime>
  <Words>1302</Words>
  <Application>Microsoft Office PowerPoint</Application>
  <PresentationFormat>On-screen Show (4:3)</PresentationFormat>
  <Paragraphs>257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Clarity</vt:lpstr>
      <vt:lpstr>                EML 4551C SENIOR DESIGN  DR. KAMAL AMIN  TEAM 4: ALTERNATE MATERIAL SELECTION FOR COMPRESSOR CASING IN TURBOCHARGER  MIDTERM I: CONCEPT  DEVELOPMENT  PRESENTATION     Group Members alexander Mankin HARRISON MCLARTY Ralph Scott Abiodun OLUWALOWO   Project sponsor AND FACULTY Adviser Cummins - Roger England DR. PETER KALU  24 OCTOBER 2013    </vt:lpstr>
      <vt:lpstr>Outline</vt:lpstr>
      <vt:lpstr>Project Scope</vt:lpstr>
      <vt:lpstr>Project Background</vt:lpstr>
      <vt:lpstr>Project Background cont.</vt:lpstr>
      <vt:lpstr>Project Objectives </vt:lpstr>
      <vt:lpstr>Design Concepts </vt:lpstr>
      <vt:lpstr>Design Concepts cont.</vt:lpstr>
      <vt:lpstr>Design Concepts cont.</vt:lpstr>
      <vt:lpstr>Design Concepts cont.</vt:lpstr>
      <vt:lpstr>Design Concepts cont.</vt:lpstr>
      <vt:lpstr>Design Concepts cont</vt:lpstr>
      <vt:lpstr>Design Concepts cont.</vt:lpstr>
      <vt:lpstr>Design Concepts cont.</vt:lpstr>
      <vt:lpstr>Design Concepts cont.</vt:lpstr>
      <vt:lpstr>Design Concepts cont.</vt:lpstr>
      <vt:lpstr>Design Concepts cont.</vt:lpstr>
      <vt:lpstr>Design Concepts cont.</vt:lpstr>
      <vt:lpstr>Design Concepts cont.</vt:lpstr>
      <vt:lpstr>Design Concepts cont.</vt:lpstr>
      <vt:lpstr>Potential Challenges and Risks</vt:lpstr>
      <vt:lpstr>Future Plans</vt:lpstr>
      <vt:lpstr>Gantt Chart</vt:lpstr>
      <vt:lpstr>Final Summary</vt:lpstr>
      <vt:lpstr>References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Conclusion</dc:title>
  <dc:creator>studentpro</dc:creator>
  <cp:lastModifiedBy>Alex</cp:lastModifiedBy>
  <cp:revision>151</cp:revision>
  <dcterms:created xsi:type="dcterms:W3CDTF">2013-03-30T18:05:20Z</dcterms:created>
  <dcterms:modified xsi:type="dcterms:W3CDTF">2013-10-24T18:39:24Z</dcterms:modified>
</cp:coreProperties>
</file>